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4" r:id="rId2"/>
    <p:sldId id="295" r:id="rId3"/>
    <p:sldId id="257" r:id="rId4"/>
    <p:sldId id="285" r:id="rId5"/>
    <p:sldId id="273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93" r:id="rId14"/>
    <p:sldId id="29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1008" y="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Sada: </a:t>
            </a:r>
            <a:r>
              <a:rPr lang="cs-CZ" dirty="0" smtClean="0"/>
              <a:t>A3_32</a:t>
            </a:r>
            <a:endParaRPr lang="cs-CZ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</a:t>
            </a:r>
            <a:r>
              <a:rPr lang="cs-CZ" dirty="0" smtClean="0"/>
              <a:t>21. </a:t>
            </a:r>
            <a:r>
              <a:rPr lang="cs-CZ" dirty="0" smtClean="0"/>
              <a:t>10. 2013                </a:t>
            </a:r>
            <a:r>
              <a:rPr lang="cs-CZ" b="1" dirty="0" smtClean="0"/>
              <a:t>Třída: </a:t>
            </a:r>
            <a:r>
              <a:rPr lang="cs-CZ" dirty="0" smtClean="0"/>
              <a:t>3PČ</a:t>
            </a:r>
            <a:r>
              <a:rPr lang="cs-CZ" b="1" dirty="0" smtClean="0"/>
              <a:t>  </a:t>
            </a:r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Tematická oblast: Pečovatelské služby</a:t>
            </a:r>
          </a:p>
          <a:p>
            <a:pPr>
              <a:buNone/>
            </a:pPr>
            <a:r>
              <a:rPr lang="cs-CZ" b="1" dirty="0" smtClean="0"/>
              <a:t>Předmět: Matematika</a:t>
            </a:r>
          </a:p>
          <a:p>
            <a:pPr>
              <a:buNone/>
            </a:pPr>
            <a:r>
              <a:rPr lang="cs-CZ" b="1" dirty="0" smtClean="0"/>
              <a:t>Ročník: 3.</a:t>
            </a:r>
          </a:p>
          <a:p>
            <a:pPr>
              <a:buNone/>
            </a:pPr>
            <a:r>
              <a:rPr lang="cs-CZ" b="1" dirty="0" smtClean="0"/>
              <a:t>Klíčová slova: výrazy, </a:t>
            </a:r>
            <a:r>
              <a:rPr lang="cs-CZ" b="1" dirty="0" smtClean="0"/>
              <a:t>úpravy, zjednodušení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Jméno autora (vč. titulu): Mgr. Marie Benedová</a:t>
            </a:r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Zástupný symbol pro obsah 16" descr="cv1.png"/>
          <p:cNvPicPr>
            <a:picLocks noChangeAspect="1"/>
          </p:cNvPicPr>
          <p:nvPr/>
        </p:nvPicPr>
        <p:blipFill>
          <a:blip r:embed="rId2" cstate="print"/>
          <a:srcRect l="67168"/>
          <a:stretch>
            <a:fillRect/>
          </a:stretch>
        </p:blipFill>
        <p:spPr>
          <a:xfrm>
            <a:off x="1835696" y="4077072"/>
            <a:ext cx="3366863" cy="2520280"/>
          </a:xfrm>
          <a:prstGeom prst="rect">
            <a:avLst/>
          </a:prstGeom>
        </p:spPr>
      </p:pic>
      <p:pic>
        <p:nvPicPr>
          <p:cNvPr id="18" name="Zástupný symbol pro obsah 16" descr="cv1.png"/>
          <p:cNvPicPr>
            <a:picLocks noChangeAspect="1"/>
          </p:cNvPicPr>
          <p:nvPr/>
        </p:nvPicPr>
        <p:blipFill>
          <a:blip r:embed="rId2" cstate="print"/>
          <a:srcRect l="33584" r="33584"/>
          <a:stretch>
            <a:fillRect/>
          </a:stretch>
        </p:blipFill>
        <p:spPr>
          <a:xfrm>
            <a:off x="4932040" y="1412776"/>
            <a:ext cx="3456384" cy="2587265"/>
          </a:xfrm>
          <a:prstGeom prst="rect">
            <a:avLst/>
          </a:prstGeom>
        </p:spPr>
      </p:pic>
      <p:pic>
        <p:nvPicPr>
          <p:cNvPr id="17" name="Zástupný symbol pro obsah 16" descr="cv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66454"/>
          <a:stretch>
            <a:fillRect/>
          </a:stretch>
        </p:blipFill>
        <p:spPr>
          <a:xfrm>
            <a:off x="581975" y="980728"/>
            <a:ext cx="3557977" cy="2606639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Zjednodušte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79820" y="1124744"/>
            <a:ext cx="7280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10a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79820" y="1753652"/>
            <a:ext cx="7280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11a</a:t>
            </a:r>
            <a:endParaRPr lang="de-DE" sz="2800" b="1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3162562" y="2401724"/>
            <a:ext cx="5453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8a</a:t>
            </a:r>
            <a:endParaRPr lang="de-DE" sz="2800" b="1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2977788"/>
            <a:ext cx="5453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9a</a:t>
            </a:r>
            <a:endParaRPr lang="de-DE" sz="2800" b="1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7468615" y="1556792"/>
            <a:ext cx="559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3b</a:t>
            </a:r>
            <a:endParaRPr lang="de-DE" sz="2800" b="1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7285873" y="2204864"/>
            <a:ext cx="7425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11b</a:t>
            </a:r>
            <a:endParaRPr lang="de-DE" sz="2800" b="1" dirty="0" smtClean="0"/>
          </a:p>
        </p:txBody>
      </p:sp>
      <p:sp>
        <p:nvSpPr>
          <p:cNvPr id="20" name="TextovéPole 19"/>
          <p:cNvSpPr txBox="1"/>
          <p:nvPr/>
        </p:nvSpPr>
        <p:spPr>
          <a:xfrm>
            <a:off x="7468615" y="2833772"/>
            <a:ext cx="559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5b</a:t>
            </a:r>
            <a:endParaRPr lang="de-DE" sz="2800" b="1" dirty="0" smtClean="0"/>
          </a:p>
        </p:txBody>
      </p:sp>
      <p:sp>
        <p:nvSpPr>
          <p:cNvPr id="21" name="TextovéPole 20"/>
          <p:cNvSpPr txBox="1"/>
          <p:nvPr/>
        </p:nvSpPr>
        <p:spPr>
          <a:xfrm>
            <a:off x="7308304" y="3409836"/>
            <a:ext cx="7425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21b</a:t>
            </a:r>
            <a:endParaRPr lang="de-DE" sz="2800" b="1" dirty="0" smtClean="0"/>
          </a:p>
        </p:txBody>
      </p:sp>
      <p:sp>
        <p:nvSpPr>
          <p:cNvPr id="22" name="TextovéPole 21"/>
          <p:cNvSpPr txBox="1"/>
          <p:nvPr/>
        </p:nvSpPr>
        <p:spPr>
          <a:xfrm>
            <a:off x="4197925" y="4221088"/>
            <a:ext cx="5180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6c</a:t>
            </a:r>
            <a:endParaRPr lang="de-DE" sz="2800" b="1" dirty="0" smtClean="0"/>
          </a:p>
        </p:txBody>
      </p:sp>
      <p:sp>
        <p:nvSpPr>
          <p:cNvPr id="23" name="TextovéPole 22"/>
          <p:cNvSpPr txBox="1"/>
          <p:nvPr/>
        </p:nvSpPr>
        <p:spPr>
          <a:xfrm>
            <a:off x="4220344" y="4797152"/>
            <a:ext cx="5180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9c</a:t>
            </a:r>
            <a:endParaRPr lang="de-DE" sz="2800" b="1" dirty="0" smtClean="0"/>
          </a:p>
        </p:txBody>
      </p:sp>
      <p:sp>
        <p:nvSpPr>
          <p:cNvPr id="24" name="TextovéPole 23"/>
          <p:cNvSpPr txBox="1"/>
          <p:nvPr/>
        </p:nvSpPr>
        <p:spPr>
          <a:xfrm>
            <a:off x="4087191" y="5426060"/>
            <a:ext cx="7008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13c</a:t>
            </a:r>
            <a:endParaRPr lang="de-DE" sz="2800" b="1" dirty="0" smtClean="0"/>
          </a:p>
        </p:txBody>
      </p:sp>
      <p:sp>
        <p:nvSpPr>
          <p:cNvPr id="25" name="TextovéPole 24"/>
          <p:cNvSpPr txBox="1"/>
          <p:nvPr/>
        </p:nvSpPr>
        <p:spPr>
          <a:xfrm>
            <a:off x="4269933" y="6002124"/>
            <a:ext cx="5180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</a:t>
            </a:r>
            <a:r>
              <a:rPr lang="cs-CZ" sz="2800" b="1" dirty="0" smtClean="0"/>
              <a:t>c</a:t>
            </a:r>
            <a:endParaRPr lang="de-DE" sz="2800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Zástupný symbol pro obsah 26" descr="cv2.png"/>
          <p:cNvPicPr>
            <a:picLocks noChangeAspect="1"/>
          </p:cNvPicPr>
          <p:nvPr/>
        </p:nvPicPr>
        <p:blipFill>
          <a:blip r:embed="rId2" cstate="print"/>
          <a:srcRect l="67265"/>
          <a:stretch>
            <a:fillRect/>
          </a:stretch>
        </p:blipFill>
        <p:spPr>
          <a:xfrm>
            <a:off x="2051720" y="4077072"/>
            <a:ext cx="3255817" cy="2520280"/>
          </a:xfrm>
          <a:prstGeom prst="rect">
            <a:avLst/>
          </a:prstGeom>
        </p:spPr>
      </p:pic>
      <p:pic>
        <p:nvPicPr>
          <p:cNvPr id="28" name="Zástupný symbol pro obsah 26" descr="cv2.png"/>
          <p:cNvPicPr>
            <a:picLocks noChangeAspect="1"/>
          </p:cNvPicPr>
          <p:nvPr/>
        </p:nvPicPr>
        <p:blipFill>
          <a:blip r:embed="rId2" cstate="print"/>
          <a:srcRect l="32901" r="33632"/>
          <a:stretch>
            <a:fillRect/>
          </a:stretch>
        </p:blipFill>
        <p:spPr>
          <a:xfrm>
            <a:off x="5131765" y="1484784"/>
            <a:ext cx="3328667" cy="2520280"/>
          </a:xfrm>
          <a:prstGeom prst="rect">
            <a:avLst/>
          </a:prstGeom>
        </p:spPr>
      </p:pic>
      <p:pic>
        <p:nvPicPr>
          <p:cNvPr id="27" name="Zástupný symbol pro obsah 26" descr="cv2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67265"/>
          <a:stretch>
            <a:fillRect/>
          </a:stretch>
        </p:blipFill>
        <p:spPr>
          <a:xfrm>
            <a:off x="884194" y="980728"/>
            <a:ext cx="3255758" cy="252028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Zjednodušte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59832" y="1124744"/>
            <a:ext cx="5325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4x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31370" y="1753652"/>
            <a:ext cx="5325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2x</a:t>
            </a:r>
            <a:endParaRPr lang="de-DE" sz="2800" b="1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3214112" y="2401724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</a:t>
            </a:r>
            <a:endParaRPr lang="de-DE" sz="2800" b="1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3214112" y="2977788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</a:t>
            </a:r>
            <a:endParaRPr lang="de-DE" sz="2800" b="1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7419049" y="1556792"/>
            <a:ext cx="5373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2y</a:t>
            </a:r>
            <a:endParaRPr lang="de-DE" sz="2800" b="1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7419049" y="2204864"/>
            <a:ext cx="5373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5y</a:t>
            </a:r>
            <a:endParaRPr lang="de-DE" sz="2800" b="1" dirty="0" smtClean="0"/>
          </a:p>
        </p:txBody>
      </p:sp>
      <p:sp>
        <p:nvSpPr>
          <p:cNvPr id="20" name="TextovéPole 19"/>
          <p:cNvSpPr txBox="1"/>
          <p:nvPr/>
        </p:nvSpPr>
        <p:spPr>
          <a:xfrm>
            <a:off x="7419049" y="2833772"/>
            <a:ext cx="5373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2y</a:t>
            </a:r>
            <a:endParaRPr lang="de-DE" sz="2800" b="1" dirty="0" smtClean="0"/>
          </a:p>
        </p:txBody>
      </p:sp>
      <p:sp>
        <p:nvSpPr>
          <p:cNvPr id="21" name="TextovéPole 20"/>
          <p:cNvSpPr txBox="1"/>
          <p:nvPr/>
        </p:nvSpPr>
        <p:spPr>
          <a:xfrm>
            <a:off x="7601792" y="3409836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y</a:t>
            </a:r>
            <a:endParaRPr lang="de-DE" sz="2800" b="1" dirty="0" smtClean="0"/>
          </a:p>
        </p:txBody>
      </p:sp>
      <p:sp>
        <p:nvSpPr>
          <p:cNvPr id="22" name="TextovéPole 21"/>
          <p:cNvSpPr txBox="1"/>
          <p:nvPr/>
        </p:nvSpPr>
        <p:spPr>
          <a:xfrm>
            <a:off x="4277948" y="4221088"/>
            <a:ext cx="5100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2z</a:t>
            </a:r>
            <a:endParaRPr lang="de-DE" sz="2800" b="1" dirty="0" smtClean="0"/>
          </a:p>
        </p:txBody>
      </p:sp>
      <p:sp>
        <p:nvSpPr>
          <p:cNvPr id="23" name="TextovéPole 22"/>
          <p:cNvSpPr txBox="1"/>
          <p:nvPr/>
        </p:nvSpPr>
        <p:spPr>
          <a:xfrm>
            <a:off x="4277948" y="4797152"/>
            <a:ext cx="5100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3z</a:t>
            </a:r>
            <a:endParaRPr lang="de-DE" sz="2800" b="1" dirty="0" smtClean="0"/>
          </a:p>
        </p:txBody>
      </p:sp>
      <p:sp>
        <p:nvSpPr>
          <p:cNvPr id="24" name="TextovéPole 23"/>
          <p:cNvSpPr txBox="1"/>
          <p:nvPr/>
        </p:nvSpPr>
        <p:spPr>
          <a:xfrm>
            <a:off x="4277948" y="5426060"/>
            <a:ext cx="5100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2z</a:t>
            </a:r>
            <a:endParaRPr lang="de-DE" sz="2800" b="1" dirty="0" smtClean="0"/>
          </a:p>
        </p:txBody>
      </p:sp>
      <p:sp>
        <p:nvSpPr>
          <p:cNvPr id="25" name="TextovéPole 24"/>
          <p:cNvSpPr txBox="1"/>
          <p:nvPr/>
        </p:nvSpPr>
        <p:spPr>
          <a:xfrm>
            <a:off x="4460690" y="6002124"/>
            <a:ext cx="3273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</a:t>
            </a:r>
            <a:endParaRPr lang="de-DE" sz="2800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Zástupný symbol pro obsah 38" descr="cv3.png"/>
          <p:cNvPicPr>
            <a:picLocks noChangeAspect="1"/>
          </p:cNvPicPr>
          <p:nvPr/>
        </p:nvPicPr>
        <p:blipFill>
          <a:blip r:embed="rId2" cstate="print"/>
          <a:srcRect l="52233"/>
          <a:stretch>
            <a:fillRect/>
          </a:stretch>
        </p:blipFill>
        <p:spPr>
          <a:xfrm>
            <a:off x="3851920" y="4149080"/>
            <a:ext cx="4947618" cy="2448272"/>
          </a:xfrm>
          <a:prstGeom prst="rect">
            <a:avLst/>
          </a:prstGeom>
        </p:spPr>
      </p:pic>
      <p:pic>
        <p:nvPicPr>
          <p:cNvPr id="39" name="Zástupný symbol pro obsah 38" descr="cv3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52920"/>
          <a:stretch>
            <a:fillRect/>
          </a:stretch>
        </p:blipFill>
        <p:spPr>
          <a:xfrm>
            <a:off x="199629" y="1484784"/>
            <a:ext cx="4876427" cy="244827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712968" cy="1008112"/>
          </a:xfrm>
        </p:spPr>
        <p:txBody>
          <a:bodyPr>
            <a:noAutofit/>
          </a:bodyPr>
          <a:lstStyle/>
          <a:p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002060"/>
                </a:solidFill>
              </a:rPr>
              <a:t>Zjednodušte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56385" y="1628800"/>
            <a:ext cx="12634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8a </a:t>
            </a:r>
            <a:r>
              <a:rPr lang="cs-CZ" sz="2800" b="1" dirty="0" smtClean="0"/>
              <a:t>– 8b</a:t>
            </a:r>
            <a:endParaRPr lang="de-DE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95111" y="2185700"/>
            <a:ext cx="10807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3b + a</a:t>
            </a:r>
            <a:endParaRPr lang="de-DE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95736" y="2761764"/>
            <a:ext cx="12634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7a – 7b</a:t>
            </a:r>
            <a:endParaRPr lang="de-DE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228393" y="3337828"/>
            <a:ext cx="12634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5a + 3b</a:t>
            </a:r>
            <a:endParaRPr lang="de-DE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864059" y="4273932"/>
            <a:ext cx="12282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6x + 3y</a:t>
            </a:r>
            <a:endParaRPr lang="de-DE" sz="28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868144" y="4849996"/>
            <a:ext cx="12282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9y – 8x</a:t>
            </a:r>
            <a:endParaRPr lang="de-DE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868144" y="5445224"/>
            <a:ext cx="12282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7y – 7x</a:t>
            </a:r>
            <a:endParaRPr lang="de-DE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868144" y="6002124"/>
            <a:ext cx="12282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5x + 5y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20" grpId="0"/>
      <p:bldP spid="23" grpId="0"/>
      <p:bldP spid="26" grpId="0"/>
      <p:bldP spid="29" grpId="0"/>
      <p:bldP spid="32" grpId="0"/>
      <p:bldP spid="3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Zástupný symbol pro obsah 18" descr="cv4.png"/>
          <p:cNvPicPr>
            <a:picLocks noChangeAspect="1"/>
          </p:cNvPicPr>
          <p:nvPr/>
        </p:nvPicPr>
        <p:blipFill>
          <a:blip r:embed="rId2" cstate="print"/>
          <a:srcRect l="71306"/>
          <a:stretch>
            <a:fillRect/>
          </a:stretch>
        </p:blipFill>
        <p:spPr>
          <a:xfrm>
            <a:off x="2411760" y="4437112"/>
            <a:ext cx="2736287" cy="1915038"/>
          </a:xfrm>
          <a:prstGeom prst="rect">
            <a:avLst/>
          </a:prstGeom>
        </p:spPr>
      </p:pic>
      <p:pic>
        <p:nvPicPr>
          <p:cNvPr id="26" name="Zástupný symbol pro obsah 18" descr="cv4.png"/>
          <p:cNvPicPr>
            <a:picLocks noChangeAspect="1"/>
          </p:cNvPicPr>
          <p:nvPr/>
        </p:nvPicPr>
        <p:blipFill>
          <a:blip r:embed="rId2" cstate="print"/>
          <a:srcRect l="36037" r="36037"/>
          <a:stretch>
            <a:fillRect/>
          </a:stretch>
        </p:blipFill>
        <p:spPr>
          <a:xfrm>
            <a:off x="5220072" y="2204864"/>
            <a:ext cx="2663230" cy="1915038"/>
          </a:xfrm>
          <a:prstGeom prst="rect">
            <a:avLst/>
          </a:prstGeom>
        </p:spPr>
      </p:pic>
      <p:pic>
        <p:nvPicPr>
          <p:cNvPr id="19" name="Zástupný symbol pro obsah 18" descr="cv4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71306"/>
          <a:stretch>
            <a:fillRect/>
          </a:stretch>
        </p:blipFill>
        <p:spPr>
          <a:xfrm>
            <a:off x="467544" y="1412776"/>
            <a:ext cx="2736304" cy="191503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Zjednodušte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51720" y="1556792"/>
            <a:ext cx="8499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12a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051720" y="2185700"/>
            <a:ext cx="7280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24a</a:t>
            </a:r>
            <a:endParaRPr lang="de-DE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248646" y="2761764"/>
            <a:ext cx="6671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3a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746423" y="2329716"/>
            <a:ext cx="8643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15b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732240" y="2924944"/>
            <a:ext cx="7425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48b</a:t>
            </a:r>
            <a:endParaRPr lang="de-DE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948264" y="3553852"/>
            <a:ext cx="559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6b</a:t>
            </a:r>
            <a:endParaRPr lang="de-DE" sz="28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943175" y="4561964"/>
            <a:ext cx="7008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24c</a:t>
            </a:r>
            <a:endParaRPr lang="de-DE" sz="28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139952" y="5157192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7c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65363" y="5786100"/>
            <a:ext cx="8226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20c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5" descr="cv5.png"/>
          <p:cNvPicPr>
            <a:picLocks noChangeAspect="1"/>
          </p:cNvPicPr>
          <p:nvPr/>
        </p:nvPicPr>
        <p:blipFill>
          <a:blip r:embed="rId2" cstate="print"/>
          <a:srcRect l="31625" r="33884"/>
          <a:stretch>
            <a:fillRect/>
          </a:stretch>
        </p:blipFill>
        <p:spPr>
          <a:xfrm>
            <a:off x="4664571" y="2204864"/>
            <a:ext cx="3401297" cy="1944216"/>
          </a:xfrm>
          <a:prstGeom prst="rect">
            <a:avLst/>
          </a:prstGeom>
        </p:spPr>
      </p:pic>
      <p:pic>
        <p:nvPicPr>
          <p:cNvPr id="18" name="Zástupný symbol pro obsah 15" descr="cv5.png"/>
          <p:cNvPicPr>
            <a:picLocks noChangeAspect="1"/>
          </p:cNvPicPr>
          <p:nvPr/>
        </p:nvPicPr>
        <p:blipFill>
          <a:blip r:embed="rId2" cstate="print"/>
          <a:srcRect l="69275"/>
          <a:stretch>
            <a:fillRect/>
          </a:stretch>
        </p:blipFill>
        <p:spPr>
          <a:xfrm>
            <a:off x="2112661" y="4437112"/>
            <a:ext cx="3028859" cy="1944216"/>
          </a:xfrm>
          <a:prstGeom prst="rect">
            <a:avLst/>
          </a:prstGeom>
        </p:spPr>
      </p:pic>
      <p:pic>
        <p:nvPicPr>
          <p:cNvPr id="16" name="Zástupný symbol pro obsah 15" descr="cv5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69275"/>
          <a:stretch>
            <a:fillRect/>
          </a:stretch>
        </p:blipFill>
        <p:spPr>
          <a:xfrm>
            <a:off x="175014" y="1412776"/>
            <a:ext cx="3028834" cy="194421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Zjednodušte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23728" y="155679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</a:t>
            </a:r>
            <a:endParaRPr lang="de-DE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123728" y="2185700"/>
            <a:ext cx="5325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4x</a:t>
            </a:r>
            <a:endParaRPr lang="de-DE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123728" y="2761764"/>
            <a:ext cx="5325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8x</a:t>
            </a:r>
            <a:endParaRPr lang="de-DE" sz="28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948264" y="2329716"/>
            <a:ext cx="5373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3y</a:t>
            </a:r>
            <a:endParaRPr lang="de-DE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948264" y="2924944"/>
            <a:ext cx="5373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4y</a:t>
            </a:r>
            <a:endParaRPr lang="de-DE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948264" y="3553852"/>
            <a:ext cx="5373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7y</a:t>
            </a:r>
            <a:endParaRPr lang="de-DE" sz="28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133932" y="4561964"/>
            <a:ext cx="5100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4z</a:t>
            </a:r>
            <a:endParaRPr lang="de-DE" sz="28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139952" y="5157192"/>
            <a:ext cx="6319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7z</a:t>
            </a:r>
            <a:r>
              <a:rPr lang="cs-CZ" sz="2800" b="1" baseline="30000" dirty="0" smtClean="0"/>
              <a:t>3</a:t>
            </a:r>
            <a:endParaRPr lang="de-DE" sz="2800" b="1" baseline="30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139952" y="578610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68952" cy="1656184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Zapište výrazem s proměnnou nákupy v tabulce, dosaďte do výrazů a spočítejte cenu jednotlivých nákupů </a:t>
            </a:r>
          </a:p>
        </p:txBody>
      </p:sp>
      <p:pic>
        <p:nvPicPr>
          <p:cNvPr id="4" name="Zástupný symbol pro obsah 3" descr="cv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2626" y="2060848"/>
            <a:ext cx="8883332" cy="1296144"/>
          </a:xfrm>
        </p:spPr>
      </p:pic>
      <p:pic>
        <p:nvPicPr>
          <p:cNvPr id="1026" name="Picture 2" descr="C:\Users\tbenedova\Desktop\projekt\pečovatelky\cv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496" y="4005064"/>
            <a:ext cx="9045633" cy="18002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927416" y="4407495"/>
            <a:ext cx="15888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 + </a:t>
            </a:r>
            <a:r>
              <a:rPr lang="cs-CZ" sz="2800" b="1" dirty="0" smtClean="0"/>
              <a:t>2h + </a:t>
            </a:r>
            <a:r>
              <a:rPr lang="cs-CZ" sz="2800" b="1" dirty="0" smtClean="0"/>
              <a:t>c</a:t>
            </a:r>
            <a:endParaRPr lang="de-DE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4869160"/>
            <a:ext cx="2502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6,50 + </a:t>
            </a:r>
            <a:r>
              <a:rPr lang="cs-CZ" sz="2800" b="1" dirty="0" smtClean="0"/>
              <a:t>2 · 8 </a:t>
            </a:r>
            <a:r>
              <a:rPr lang="cs-CZ" sz="2800" b="1" dirty="0" smtClean="0"/>
              <a:t>+ </a:t>
            </a:r>
            <a:r>
              <a:rPr lang="cs-CZ" sz="2800" b="1" dirty="0" smtClean="0"/>
              <a:t>10</a:t>
            </a:r>
            <a:endParaRPr lang="de-DE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5301208"/>
            <a:ext cx="14310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32,50 </a:t>
            </a:r>
            <a:r>
              <a:rPr lang="cs-CZ" sz="2800" b="1" dirty="0" smtClean="0"/>
              <a:t>Kč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tbenedova\Desktop\projekt\pečovatelky\cv3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6" y="4015713"/>
            <a:ext cx="9067057" cy="178955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68952" cy="1656184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Zapište výrazem s proměnnou nákupy v tabulce, dosaďte do výrazů a spočítejte cenu jednotlivých nákupů </a:t>
            </a:r>
          </a:p>
        </p:txBody>
      </p:sp>
      <p:pic>
        <p:nvPicPr>
          <p:cNvPr id="4" name="Zástupný symbol pro obsah 3" descr="cv1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2626" y="2060848"/>
            <a:ext cx="8883332" cy="1296144"/>
          </a:xfrm>
        </p:spPr>
      </p:pic>
      <p:sp>
        <p:nvSpPr>
          <p:cNvPr id="6" name="TextovéPole 5"/>
          <p:cNvSpPr txBox="1"/>
          <p:nvPr/>
        </p:nvSpPr>
        <p:spPr>
          <a:xfrm>
            <a:off x="5927416" y="4407495"/>
            <a:ext cx="1154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2g + </a:t>
            </a:r>
            <a:r>
              <a:rPr lang="cs-CZ" sz="2800" b="1" dirty="0" smtClean="0"/>
              <a:t>2j</a:t>
            </a:r>
            <a:endParaRPr lang="de-DE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4869160"/>
            <a:ext cx="19607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 · 8 + </a:t>
            </a:r>
            <a:r>
              <a:rPr lang="cs-CZ" sz="2800" b="1" dirty="0" smtClean="0"/>
              <a:t>2 · </a:t>
            </a:r>
            <a:r>
              <a:rPr lang="cs-CZ" sz="2800" b="1" dirty="0" smtClean="0"/>
              <a:t>11</a:t>
            </a:r>
            <a:endParaRPr lang="de-DE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5301208"/>
            <a:ext cx="9725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38 </a:t>
            </a:r>
            <a:r>
              <a:rPr lang="cs-CZ" sz="2800" b="1" dirty="0" smtClean="0"/>
              <a:t>Kč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tbenedova\Desktop\projekt\pečovatelky\cv4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008" y="4005064"/>
            <a:ext cx="8964488" cy="178405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68952" cy="1656184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Zapište výrazem s proměnnou nákupy v tabulce, dosaďte do výrazů a spočítejte cenu jednotlivých nákupů </a:t>
            </a:r>
          </a:p>
        </p:txBody>
      </p:sp>
      <p:pic>
        <p:nvPicPr>
          <p:cNvPr id="4" name="Zástupný symbol pro obsah 3" descr="cv1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2626" y="2060848"/>
            <a:ext cx="8883332" cy="1296144"/>
          </a:xfrm>
        </p:spPr>
      </p:pic>
      <p:sp>
        <p:nvSpPr>
          <p:cNvPr id="6" name="TextovéPole 5"/>
          <p:cNvSpPr txBox="1"/>
          <p:nvPr/>
        </p:nvSpPr>
        <p:spPr>
          <a:xfrm>
            <a:off x="5927416" y="4407495"/>
            <a:ext cx="11737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2l + 2b</a:t>
            </a:r>
            <a:endParaRPr lang="de-DE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4869160"/>
            <a:ext cx="2419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 · 14 + 2 · 6,50</a:t>
            </a:r>
            <a:endParaRPr lang="de-DE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5301208"/>
            <a:ext cx="9725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41 Kč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cv5.png"/>
          <p:cNvPicPr>
            <a:picLocks noChangeAspect="1"/>
          </p:cNvPicPr>
          <p:nvPr/>
        </p:nvPicPr>
        <p:blipFill>
          <a:blip r:embed="rId2" cstate="print"/>
          <a:srcRect r="16085"/>
          <a:stretch>
            <a:fillRect/>
          </a:stretch>
        </p:blipFill>
        <p:spPr>
          <a:xfrm>
            <a:off x="144016" y="5085184"/>
            <a:ext cx="8820472" cy="159990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72008"/>
            <a:ext cx="8784976" cy="1628800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Kolik zaplatím, pokud si koupím nákup č. 1 </a:t>
            </a:r>
            <a:r>
              <a:rPr lang="cs-CZ" sz="3600" b="1" dirty="0" smtClean="0">
                <a:solidFill>
                  <a:srgbClr val="002060"/>
                </a:solidFill>
              </a:rPr>
              <a:t>a nákup </a:t>
            </a:r>
            <a:r>
              <a:rPr lang="cs-CZ" sz="3600" b="1" dirty="0" smtClean="0">
                <a:solidFill>
                  <a:srgbClr val="002060"/>
                </a:solidFill>
              </a:rPr>
              <a:t>č. 2? Zapište nákup výrazem s proměnnou a dosaďte uvedené ceny.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71600" y="5157192"/>
            <a:ext cx="65790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(b + </a:t>
            </a:r>
            <a:r>
              <a:rPr lang="cs-CZ" sz="2800" b="1" dirty="0" smtClean="0"/>
              <a:t>2h + </a:t>
            </a:r>
            <a:r>
              <a:rPr lang="cs-CZ" sz="2800" b="1" dirty="0" smtClean="0"/>
              <a:t>c) + (2g + </a:t>
            </a:r>
            <a:r>
              <a:rPr lang="cs-CZ" sz="2800" b="1" dirty="0" smtClean="0"/>
              <a:t>2j) </a:t>
            </a:r>
            <a:r>
              <a:rPr lang="cs-CZ" sz="2800" b="1" dirty="0" smtClean="0"/>
              <a:t>= (6,50 + </a:t>
            </a:r>
            <a:r>
              <a:rPr lang="cs-CZ" sz="2800" b="1" dirty="0" smtClean="0"/>
              <a:t>2 ∙ 8 </a:t>
            </a:r>
            <a:r>
              <a:rPr lang="cs-CZ" sz="2800" b="1" dirty="0" smtClean="0"/>
              <a:t>+ </a:t>
            </a:r>
            <a:r>
              <a:rPr lang="cs-CZ" sz="2800" b="1" dirty="0" smtClean="0"/>
              <a:t>10</a:t>
            </a:r>
            <a:r>
              <a:rPr lang="cs-CZ" sz="2800" b="1" dirty="0" smtClean="0"/>
              <a:t>) + </a:t>
            </a:r>
            <a:endParaRPr lang="cs-CZ" sz="2800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5661248"/>
            <a:ext cx="52277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(2 ∙ 8 </a:t>
            </a:r>
            <a:r>
              <a:rPr lang="cs-CZ" sz="2800" b="1" dirty="0" smtClean="0"/>
              <a:t>+ 2 ∙ 11) </a:t>
            </a:r>
            <a:r>
              <a:rPr lang="cs-CZ" sz="2800" b="1" dirty="0" smtClean="0"/>
              <a:t>= </a:t>
            </a:r>
            <a:r>
              <a:rPr lang="cs-CZ" sz="2800" b="1" dirty="0" smtClean="0"/>
              <a:t>32,50 </a:t>
            </a:r>
            <a:r>
              <a:rPr lang="cs-CZ" sz="2800" b="1" dirty="0" smtClean="0"/>
              <a:t>+ </a:t>
            </a:r>
            <a:r>
              <a:rPr lang="cs-CZ" sz="2800" b="1" dirty="0" smtClean="0"/>
              <a:t>38 </a:t>
            </a:r>
            <a:r>
              <a:rPr lang="cs-CZ" sz="2800" b="1" dirty="0" smtClean="0"/>
              <a:t>= 70,50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71303" y="6165304"/>
            <a:ext cx="10086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70,50</a:t>
            </a:r>
            <a:endParaRPr lang="de-DE" sz="2800" b="1" dirty="0"/>
          </a:p>
        </p:txBody>
      </p:sp>
      <p:pic>
        <p:nvPicPr>
          <p:cNvPr id="11" name="Zástupný symbol pro obsah 10" descr="abcd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b="66142"/>
          <a:stretch>
            <a:fillRect/>
          </a:stretch>
        </p:blipFill>
        <p:spPr>
          <a:xfrm>
            <a:off x="179512" y="1772816"/>
            <a:ext cx="8155084" cy="1634908"/>
          </a:xfrm>
        </p:spPr>
      </p:pic>
      <p:pic>
        <p:nvPicPr>
          <p:cNvPr id="12" name="Zástupný symbol pro obsah 10" descr="abcd.jpg"/>
          <p:cNvPicPr>
            <a:picLocks noChangeAspect="1"/>
          </p:cNvPicPr>
          <p:nvPr/>
        </p:nvPicPr>
        <p:blipFill>
          <a:blip r:embed="rId3" cstate="print"/>
          <a:srcRect t="33071" b="33071"/>
          <a:stretch>
            <a:fillRect/>
          </a:stretch>
        </p:blipFill>
        <p:spPr>
          <a:xfrm>
            <a:off x="737396" y="3454349"/>
            <a:ext cx="8155084" cy="1635015"/>
          </a:xfrm>
          <a:prstGeom prst="rect">
            <a:avLst/>
          </a:prstGeo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cv5.png"/>
          <p:cNvPicPr>
            <a:picLocks noChangeAspect="1"/>
          </p:cNvPicPr>
          <p:nvPr/>
        </p:nvPicPr>
        <p:blipFill>
          <a:blip r:embed="rId2" cstate="print"/>
          <a:srcRect r="16085"/>
          <a:stretch>
            <a:fillRect/>
          </a:stretch>
        </p:blipFill>
        <p:spPr>
          <a:xfrm>
            <a:off x="144016" y="5085184"/>
            <a:ext cx="8820472" cy="159990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72008"/>
            <a:ext cx="8784976" cy="1628800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Kolik zaplatím, pokud si koupím nákup č. </a:t>
            </a:r>
            <a:r>
              <a:rPr lang="cs-CZ" sz="3600" b="1" dirty="0" smtClean="0">
                <a:solidFill>
                  <a:srgbClr val="002060"/>
                </a:solidFill>
              </a:rPr>
              <a:t>3, </a:t>
            </a:r>
            <a:r>
              <a:rPr lang="cs-CZ" sz="3600" b="1" dirty="0" smtClean="0">
                <a:solidFill>
                  <a:srgbClr val="002060"/>
                </a:solidFill>
              </a:rPr>
              <a:t>ale dostanu slevu v hodnotě nákupu č. 2? Zapište výrazem s proměnnou a dosaďte.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71600" y="5157192"/>
            <a:ext cx="59330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(</a:t>
            </a:r>
            <a:r>
              <a:rPr lang="cs-CZ" sz="2800" b="1" dirty="0" smtClean="0"/>
              <a:t>2l + 2b</a:t>
            </a:r>
            <a:r>
              <a:rPr lang="cs-CZ" sz="2800" dirty="0" smtClean="0"/>
              <a:t> ) </a:t>
            </a:r>
            <a:r>
              <a:rPr lang="cs-CZ" sz="2800" b="1" dirty="0" smtClean="0"/>
              <a:t>-</a:t>
            </a:r>
            <a:r>
              <a:rPr lang="cs-CZ" sz="2800" dirty="0" smtClean="0"/>
              <a:t> (</a:t>
            </a:r>
            <a:r>
              <a:rPr lang="cs-CZ" sz="2800" b="1" dirty="0" smtClean="0"/>
              <a:t>2g + </a:t>
            </a:r>
            <a:r>
              <a:rPr lang="cs-CZ" sz="2800" b="1" dirty="0" smtClean="0"/>
              <a:t>2j) </a:t>
            </a:r>
            <a:r>
              <a:rPr lang="cs-CZ" sz="2800" b="1" dirty="0" smtClean="0"/>
              <a:t>= (2 ∙ 14 + 2 ∙ 6,50) -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5661248"/>
            <a:ext cx="4059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(2 ∙ 8 + </a:t>
            </a:r>
            <a:r>
              <a:rPr lang="cs-CZ" sz="2800" b="1" dirty="0" smtClean="0"/>
              <a:t>2 ∙ </a:t>
            </a:r>
            <a:r>
              <a:rPr lang="cs-CZ" sz="2800" b="1" dirty="0" smtClean="0"/>
              <a:t>11</a:t>
            </a:r>
            <a:r>
              <a:rPr lang="cs-CZ" sz="2800" b="1" dirty="0" smtClean="0"/>
              <a:t>) </a:t>
            </a:r>
            <a:r>
              <a:rPr lang="cs-CZ" sz="2800" b="1" dirty="0" smtClean="0"/>
              <a:t>= 41 - </a:t>
            </a:r>
            <a:r>
              <a:rPr lang="cs-CZ" sz="2800" b="1" dirty="0" smtClean="0"/>
              <a:t>38 </a:t>
            </a:r>
            <a:r>
              <a:rPr lang="cs-CZ" sz="2800" b="1" dirty="0" smtClean="0"/>
              <a:t>= </a:t>
            </a:r>
            <a:r>
              <a:rPr lang="cs-CZ" sz="2800" b="1" dirty="0" smtClean="0"/>
              <a:t>3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24472" y="616530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</a:t>
            </a:r>
            <a:endParaRPr lang="de-DE" sz="2800" b="1" dirty="0"/>
          </a:p>
        </p:txBody>
      </p:sp>
      <p:pic>
        <p:nvPicPr>
          <p:cNvPr id="10" name="Zástupný symbol pro obsah 10" descr="abcd.jpg"/>
          <p:cNvPicPr>
            <a:picLocks noChangeAspect="1"/>
          </p:cNvPicPr>
          <p:nvPr/>
        </p:nvPicPr>
        <p:blipFill>
          <a:blip r:embed="rId3" cstate="print"/>
          <a:srcRect t="33071" b="33071"/>
          <a:stretch>
            <a:fillRect/>
          </a:stretch>
        </p:blipFill>
        <p:spPr>
          <a:xfrm>
            <a:off x="809404" y="3429000"/>
            <a:ext cx="8155084" cy="1635015"/>
          </a:xfrm>
          <a:prstGeom prst="rect">
            <a:avLst/>
          </a:prstGeom>
        </p:spPr>
      </p:pic>
      <p:pic>
        <p:nvPicPr>
          <p:cNvPr id="12" name="Zástupný symbol pro obsah 10" descr="abcd.jpg"/>
          <p:cNvPicPr>
            <a:picLocks noChangeAspect="1"/>
          </p:cNvPicPr>
          <p:nvPr/>
        </p:nvPicPr>
        <p:blipFill>
          <a:blip r:embed="rId3" cstate="print"/>
          <a:srcRect t="66142"/>
          <a:stretch>
            <a:fillRect/>
          </a:stretch>
        </p:blipFill>
        <p:spPr>
          <a:xfrm>
            <a:off x="179512" y="1721941"/>
            <a:ext cx="8155084" cy="1635051"/>
          </a:xfrm>
          <a:prstGeom prst="rect">
            <a:avLst/>
          </a:prstGeo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cv5.png"/>
          <p:cNvPicPr>
            <a:picLocks noChangeAspect="1"/>
          </p:cNvPicPr>
          <p:nvPr/>
        </p:nvPicPr>
        <p:blipFill>
          <a:blip r:embed="rId2" cstate="print"/>
          <a:srcRect r="16085"/>
          <a:stretch>
            <a:fillRect/>
          </a:stretch>
        </p:blipFill>
        <p:spPr>
          <a:xfrm>
            <a:off x="144016" y="5213468"/>
            <a:ext cx="8820472" cy="159990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72008"/>
            <a:ext cx="8784976" cy="1556792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Kolik zaplatím, pokud si koupím všechny tři nákupy? Zapište výrazem s proměnnou, dosaďte a určete hodnotu výrazu.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71600" y="5343599"/>
            <a:ext cx="71144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(b + </a:t>
            </a:r>
            <a:r>
              <a:rPr lang="cs-CZ" sz="2400" b="1" dirty="0" smtClean="0"/>
              <a:t>2h + </a:t>
            </a:r>
            <a:r>
              <a:rPr lang="cs-CZ" sz="2400" b="1" dirty="0" smtClean="0"/>
              <a:t>c) + (2g + </a:t>
            </a:r>
            <a:r>
              <a:rPr lang="cs-CZ" sz="2400" b="1" dirty="0" smtClean="0"/>
              <a:t>2j) </a:t>
            </a:r>
            <a:r>
              <a:rPr lang="cs-CZ" sz="2400" b="1" dirty="0" smtClean="0"/>
              <a:t>+ (2l + 2b) = (6,50 </a:t>
            </a:r>
            <a:r>
              <a:rPr lang="cs-CZ" sz="2400" b="1" dirty="0" smtClean="0"/>
              <a:t>+ 2 ∙ </a:t>
            </a:r>
            <a:r>
              <a:rPr lang="cs-CZ" sz="2400" b="1" dirty="0" smtClean="0"/>
              <a:t>8 </a:t>
            </a:r>
            <a:r>
              <a:rPr lang="cs-CZ" sz="2400" b="1" dirty="0" smtClean="0"/>
              <a:t>+ </a:t>
            </a:r>
            <a:r>
              <a:rPr lang="cs-CZ" sz="2400" b="1" dirty="0" smtClean="0"/>
              <a:t>10) +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5847655"/>
            <a:ext cx="76867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(2 ∙ 8 + </a:t>
            </a:r>
            <a:r>
              <a:rPr lang="cs-CZ" sz="2400" b="1" dirty="0" smtClean="0"/>
              <a:t>2 ∙ </a:t>
            </a:r>
            <a:r>
              <a:rPr lang="cs-CZ" sz="2400" b="1" dirty="0" smtClean="0"/>
              <a:t>11</a:t>
            </a:r>
            <a:r>
              <a:rPr lang="cs-CZ" sz="2400" b="1" dirty="0" smtClean="0"/>
              <a:t>) </a:t>
            </a:r>
            <a:r>
              <a:rPr lang="cs-CZ" sz="2400" b="1" dirty="0" smtClean="0"/>
              <a:t>+ (2 ∙ 14 + 2 ∙ 6,50) = </a:t>
            </a:r>
            <a:r>
              <a:rPr lang="cs-CZ" sz="2400" b="1" dirty="0" smtClean="0"/>
              <a:t>32,50 </a:t>
            </a:r>
            <a:r>
              <a:rPr lang="cs-CZ" sz="2400" b="1" dirty="0" smtClean="0"/>
              <a:t>+ </a:t>
            </a:r>
            <a:r>
              <a:rPr lang="cs-CZ" sz="2400" b="1" dirty="0" smtClean="0"/>
              <a:t>38 </a:t>
            </a:r>
            <a:r>
              <a:rPr lang="cs-CZ" sz="2400" b="1" dirty="0" smtClean="0"/>
              <a:t>+ 41 = 111,50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71800" y="6290156"/>
            <a:ext cx="1191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111,50</a:t>
            </a:r>
            <a:endParaRPr lang="de-DE" sz="2800" b="1" dirty="0"/>
          </a:p>
        </p:txBody>
      </p:sp>
      <p:pic>
        <p:nvPicPr>
          <p:cNvPr id="12" name="Zástupný symbol pro obsah 10" descr="abcd.jpg"/>
          <p:cNvPicPr>
            <a:picLocks noChangeAspect="1"/>
          </p:cNvPicPr>
          <p:nvPr/>
        </p:nvPicPr>
        <p:blipFill>
          <a:blip r:embed="rId3" cstate="print"/>
          <a:srcRect b="66142"/>
          <a:stretch>
            <a:fillRect/>
          </a:stretch>
        </p:blipFill>
        <p:spPr>
          <a:xfrm>
            <a:off x="107504" y="1628800"/>
            <a:ext cx="5976664" cy="1198184"/>
          </a:xfrm>
          <a:prstGeom prst="rect">
            <a:avLst/>
          </a:prstGeom>
        </p:spPr>
      </p:pic>
      <p:pic>
        <p:nvPicPr>
          <p:cNvPr id="13" name="Zástupný symbol pro obsah 10" descr="abcd.jpg"/>
          <p:cNvPicPr>
            <a:picLocks noChangeAspect="1"/>
          </p:cNvPicPr>
          <p:nvPr/>
        </p:nvPicPr>
        <p:blipFill>
          <a:blip r:embed="rId3" cstate="print"/>
          <a:srcRect t="33071" b="33071"/>
          <a:stretch>
            <a:fillRect/>
          </a:stretch>
        </p:blipFill>
        <p:spPr>
          <a:xfrm>
            <a:off x="1475656" y="2852937"/>
            <a:ext cx="5976664" cy="1198263"/>
          </a:xfrm>
          <a:prstGeom prst="rect">
            <a:avLst/>
          </a:prstGeom>
        </p:spPr>
      </p:pic>
      <p:pic>
        <p:nvPicPr>
          <p:cNvPr id="15" name="Zástupný symbol pro obsah 10" descr="abcd.jpg"/>
          <p:cNvPicPr>
            <a:picLocks noChangeAspect="1"/>
          </p:cNvPicPr>
          <p:nvPr/>
        </p:nvPicPr>
        <p:blipFill>
          <a:blip r:embed="rId3" cstate="print"/>
          <a:srcRect t="66142"/>
          <a:stretch>
            <a:fillRect/>
          </a:stretch>
        </p:blipFill>
        <p:spPr>
          <a:xfrm>
            <a:off x="2339752" y="4081186"/>
            <a:ext cx="6444208" cy="1292030"/>
          </a:xfrm>
          <a:prstGeom prst="rect">
            <a:avLst/>
          </a:prstGeo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1. MICROSOFT. </a:t>
            </a:r>
            <a:r>
              <a:rPr lang="cs-CZ" i="1" dirty="0" smtClean="0"/>
              <a:t>Klipart - Office.</a:t>
            </a:r>
            <a:r>
              <a:rPr lang="cs-CZ" i="1" dirty="0" err="1" smtClean="0"/>
              <a:t>com</a:t>
            </a:r>
            <a:r>
              <a:rPr lang="cs-CZ" dirty="0" smtClean="0"/>
              <a:t> [online]. [cit. 13.10.2013]. Dostupný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=s%C3%A1%C4%8Dek&amp;ex=1#</a:t>
            </a:r>
            <a:r>
              <a:rPr lang="cs-CZ" dirty="0" err="1" smtClean="0"/>
              <a:t>ai</a:t>
            </a:r>
            <a:r>
              <a:rPr lang="cs-CZ" dirty="0" smtClean="0"/>
              <a:t>:MC900305043|</a:t>
            </a:r>
          </a:p>
          <a:p>
            <a:r>
              <a:rPr lang="cs-CZ" dirty="0" smtClean="0"/>
              <a:t>2. MICROSOFT. </a:t>
            </a:r>
            <a:r>
              <a:rPr lang="cs-CZ" i="1" dirty="0" smtClean="0"/>
              <a:t>Klipart - Office.</a:t>
            </a:r>
            <a:r>
              <a:rPr lang="cs-CZ" i="1" dirty="0" err="1" smtClean="0"/>
              <a:t>com</a:t>
            </a:r>
            <a:r>
              <a:rPr lang="cs-CZ" dirty="0" smtClean="0"/>
              <a:t> [online]. [cit. 13.10.2013]. Dostupný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=jablko&amp;ex=1#</a:t>
            </a:r>
            <a:r>
              <a:rPr lang="cs-CZ" dirty="0" err="1" smtClean="0"/>
              <a:t>ai</a:t>
            </a:r>
            <a:r>
              <a:rPr lang="cs-CZ" dirty="0" smtClean="0"/>
              <a:t>:MC900436911|</a:t>
            </a:r>
          </a:p>
          <a:p>
            <a:r>
              <a:rPr lang="cs-CZ" dirty="0" smtClean="0"/>
              <a:t>3. MICROSOFT. </a:t>
            </a:r>
            <a:r>
              <a:rPr lang="cs-CZ" i="1" dirty="0" smtClean="0"/>
              <a:t>Klipart - Office.</a:t>
            </a:r>
            <a:r>
              <a:rPr lang="cs-CZ" i="1" dirty="0" err="1" smtClean="0"/>
              <a:t>com</a:t>
            </a:r>
            <a:r>
              <a:rPr lang="cs-CZ" dirty="0" smtClean="0"/>
              <a:t> [online]. [cit. 13.10.2013]. Dostupný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=hru%C5%A1ka&amp;ex=1#</a:t>
            </a:r>
            <a:r>
              <a:rPr lang="cs-CZ" dirty="0" err="1" smtClean="0"/>
              <a:t>ai</a:t>
            </a:r>
            <a:r>
              <a:rPr lang="cs-CZ" dirty="0" smtClean="0"/>
              <a:t>:MC900293834|</a:t>
            </a:r>
          </a:p>
          <a:p>
            <a:r>
              <a:rPr lang="cs-CZ" dirty="0" smtClean="0"/>
              <a:t>4. MICROSOFT. </a:t>
            </a:r>
            <a:r>
              <a:rPr lang="cs-CZ" i="1" dirty="0" smtClean="0"/>
              <a:t>Klipart - Office.</a:t>
            </a:r>
            <a:r>
              <a:rPr lang="cs-CZ" i="1" dirty="0" err="1" smtClean="0"/>
              <a:t>com</a:t>
            </a:r>
            <a:r>
              <a:rPr lang="cs-CZ" dirty="0" smtClean="0"/>
              <a:t> [online]. [cit. 13.10.2013]. Dostupný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=bageta&amp;ex=1#</a:t>
            </a:r>
            <a:r>
              <a:rPr lang="cs-CZ" dirty="0" err="1" smtClean="0"/>
              <a:t>ai</a:t>
            </a:r>
            <a:r>
              <a:rPr lang="cs-CZ" dirty="0" smtClean="0"/>
              <a:t>:MC900325378|</a:t>
            </a:r>
          </a:p>
          <a:p>
            <a:r>
              <a:rPr lang="cs-CZ" dirty="0" smtClean="0"/>
              <a:t>5. MICROSOFT. </a:t>
            </a:r>
            <a:r>
              <a:rPr lang="cs-CZ" i="1" dirty="0" smtClean="0"/>
              <a:t>Klipart - Office.</a:t>
            </a:r>
            <a:r>
              <a:rPr lang="cs-CZ" i="1" dirty="0" err="1" smtClean="0"/>
              <a:t>com</a:t>
            </a:r>
            <a:r>
              <a:rPr lang="cs-CZ" dirty="0" smtClean="0"/>
              <a:t> [online]. [cit. 13.10.2013]. Dostupný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=jogurt&amp;ex=1#</a:t>
            </a:r>
            <a:r>
              <a:rPr lang="cs-CZ" dirty="0" err="1" smtClean="0"/>
              <a:t>ai</a:t>
            </a:r>
            <a:r>
              <a:rPr lang="cs-CZ" dirty="0" smtClean="0"/>
              <a:t>:MC900411900|</a:t>
            </a:r>
          </a:p>
          <a:p>
            <a:r>
              <a:rPr lang="cs-CZ" dirty="0" smtClean="0"/>
              <a:t>6. MICROSOFT. </a:t>
            </a:r>
            <a:r>
              <a:rPr lang="cs-CZ" i="1" dirty="0" smtClean="0"/>
              <a:t>Klipart - Office.</a:t>
            </a:r>
            <a:r>
              <a:rPr lang="cs-CZ" i="1" dirty="0" err="1" smtClean="0"/>
              <a:t>com</a:t>
            </a:r>
            <a:r>
              <a:rPr lang="cs-CZ" dirty="0" smtClean="0"/>
              <a:t> [online]. [cit. 13.10.2013]. Dostupný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=krabice+ml%C3%A9ka&amp;ex=1#</a:t>
            </a:r>
            <a:r>
              <a:rPr lang="cs-CZ" dirty="0" err="1" smtClean="0"/>
              <a:t>ai</a:t>
            </a:r>
            <a:r>
              <a:rPr lang="cs-CZ" smtClean="0"/>
              <a:t>:MC900379759</a:t>
            </a:r>
            <a:r>
              <a:rPr lang="cs-CZ" smtClean="0"/>
              <a:t>|</a:t>
            </a:r>
            <a:endParaRPr lang="cs-CZ" smtClean="0"/>
          </a:p>
        </p:txBody>
      </p:sp>
    </p:spTree>
  </p:cSld>
  <p:clrMapOvr>
    <a:masterClrMapping/>
  </p:clrMapOvr>
  <p:transition spd="med">
    <p:push dir="u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577</TotalTime>
  <Words>522</Words>
  <Application>Microsoft Office PowerPoint</Application>
  <PresentationFormat>Předvádění na obrazovce (4:3)</PresentationFormat>
  <Paragraphs>128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DUM - Digitální Učební Materiál </vt:lpstr>
      <vt:lpstr>DUM - Digitální Učební Materiál</vt:lpstr>
      <vt:lpstr>Zjednodušte</vt:lpstr>
      <vt:lpstr>Zjednodušte</vt:lpstr>
      <vt:lpstr> Zjednodušte</vt:lpstr>
      <vt:lpstr>Zjednodušte</vt:lpstr>
      <vt:lpstr>Zjednodušte</vt:lpstr>
      <vt:lpstr>Zapište výrazem s proměnnou nákupy v tabulce, dosaďte do výrazů a spočítejte cenu jednotlivých nákupů </vt:lpstr>
      <vt:lpstr>Zapište výrazem s proměnnou nákupy v tabulce, dosaďte do výrazů a spočítejte cenu jednotlivých nákupů </vt:lpstr>
      <vt:lpstr>Zapište výrazem s proměnnou nákupy v tabulce, dosaďte do výrazů a spočítejte cenu jednotlivých nákupů </vt:lpstr>
      <vt:lpstr>Kolik zaplatím, pokud si koupím nákup č. 1 a nákup č. 2? Zapište nákup výrazem s proměnnou a dosaďte uvedené ceny.</vt:lpstr>
      <vt:lpstr>Kolik zaplatím, pokud si koupím nákup č. 3, ale dostanu slevu v hodnotě nákupu č. 2? Zapište výrazem s proměnnou a dosaďte.</vt:lpstr>
      <vt:lpstr>Kolik zaplatím, pokud si koupím všechny tři nákupy? Zapište výrazem s proměnnou, dosaďte a určete hodnotu výrazu. 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tbenedova</dc:creator>
  <cp:lastModifiedBy>Maruška</cp:lastModifiedBy>
  <cp:revision>72</cp:revision>
  <dcterms:created xsi:type="dcterms:W3CDTF">2013-11-07T15:21:47Z</dcterms:created>
  <dcterms:modified xsi:type="dcterms:W3CDTF">2013-12-02T23:33:41Z</dcterms:modified>
</cp:coreProperties>
</file>