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2" r:id="rId2"/>
    <p:sldId id="293" r:id="rId3"/>
    <p:sldId id="257" r:id="rId4"/>
    <p:sldId id="285" r:id="rId5"/>
    <p:sldId id="273" r:id="rId6"/>
    <p:sldId id="286" r:id="rId7"/>
    <p:sldId id="287" r:id="rId8"/>
    <p:sldId id="288" r:id="rId9"/>
    <p:sldId id="289" r:id="rId10"/>
    <p:sldId id="290" r:id="rId11"/>
    <p:sldId id="29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10" autoAdjust="0"/>
    <p:restoredTop sz="94660"/>
  </p:normalViewPr>
  <p:slideViewPr>
    <p:cSldViewPr>
      <p:cViewPr>
        <p:scale>
          <a:sx n="100" d="100"/>
          <a:sy n="100" d="100"/>
        </p:scale>
        <p:origin x="-216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18.12.2013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18.12.2013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18.12.2013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18.12.2013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18.12.2013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18.12.2013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853E92-F41E-4032-9342-3AB5E6A02D7D}" type="datetimeFigureOut">
              <a:rPr lang="de-DE" smtClean="0"/>
              <a:pPr/>
              <a:t>18.12.2013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/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Sada: </a:t>
            </a:r>
            <a:r>
              <a:rPr lang="cs-CZ" dirty="0" smtClean="0"/>
              <a:t>A3_34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</a:t>
            </a:r>
            <a:r>
              <a:rPr lang="cs-CZ" dirty="0" smtClean="0"/>
              <a:t>4. 11. 2013                </a:t>
            </a:r>
            <a:r>
              <a:rPr lang="cs-CZ" b="1" dirty="0" smtClean="0"/>
              <a:t>Třída: </a:t>
            </a:r>
            <a:r>
              <a:rPr lang="cs-CZ" dirty="0" smtClean="0"/>
              <a:t>3PČ</a:t>
            </a:r>
            <a:r>
              <a:rPr lang="cs-CZ" b="1" dirty="0" smtClean="0"/>
              <a:t>  </a:t>
            </a:r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Tematická oblast: Pečovatelské služby</a:t>
            </a:r>
          </a:p>
          <a:p>
            <a:pPr>
              <a:buNone/>
            </a:pPr>
            <a:r>
              <a:rPr lang="cs-CZ" b="1" dirty="0" smtClean="0"/>
              <a:t>Předmět: Matematika</a:t>
            </a:r>
          </a:p>
          <a:p>
            <a:pPr>
              <a:buNone/>
            </a:pPr>
            <a:r>
              <a:rPr lang="cs-CZ" b="1" dirty="0" smtClean="0"/>
              <a:t>Ročník: 3.</a:t>
            </a:r>
          </a:p>
          <a:p>
            <a:pPr>
              <a:buNone/>
            </a:pPr>
            <a:r>
              <a:rPr lang="cs-CZ" b="1" dirty="0" smtClean="0"/>
              <a:t>Klíčová slova: výrazy, úpravy, hodnota</a:t>
            </a:r>
          </a:p>
          <a:p>
            <a:pPr>
              <a:buNone/>
            </a:pPr>
            <a:r>
              <a:rPr lang="cs-CZ" b="1" dirty="0" smtClean="0"/>
              <a:t>Jméno autora (vč. titulu): Mgr. Marie Benedová</a:t>
            </a:r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Zástupný symbol pro obsah 26" descr="cv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54592"/>
          <a:stretch>
            <a:fillRect/>
          </a:stretch>
        </p:blipFill>
        <p:spPr>
          <a:xfrm>
            <a:off x="179464" y="1124744"/>
            <a:ext cx="5040173" cy="2232248"/>
          </a:xfrm>
        </p:spPr>
      </p:pic>
      <p:pic>
        <p:nvPicPr>
          <p:cNvPr id="28" name="Zástupný symbol pro obsah 26" descr="cv1.png"/>
          <p:cNvPicPr>
            <a:picLocks noChangeAspect="1"/>
          </p:cNvPicPr>
          <p:nvPr/>
        </p:nvPicPr>
        <p:blipFill>
          <a:blip r:embed="rId2" cstate="print"/>
          <a:srcRect l="49064"/>
          <a:stretch>
            <a:fillRect/>
          </a:stretch>
        </p:blipFill>
        <p:spPr>
          <a:xfrm>
            <a:off x="3202727" y="3789040"/>
            <a:ext cx="5651404" cy="223224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Určete hodnotu výrazu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51720" y="1412776"/>
            <a:ext cx="17844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30 + 8 = 38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72902" y="2132856"/>
            <a:ext cx="14189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 – 6 = 2</a:t>
            </a:r>
            <a:endParaRPr lang="de-DE" sz="2800" b="1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2051720" y="2780928"/>
            <a:ext cx="14189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 – 4 = </a:t>
            </a:r>
            <a:r>
              <a:rPr lang="cs-CZ" sz="2800" b="1" dirty="0" err="1" smtClean="0"/>
              <a:t>4</a:t>
            </a:r>
            <a:endParaRPr lang="de-DE" sz="2800" b="1" dirty="0" smtClean="0"/>
          </a:p>
        </p:txBody>
      </p:sp>
      <p:sp>
        <p:nvSpPr>
          <p:cNvPr id="22" name="TextovéPole 21"/>
          <p:cNvSpPr txBox="1"/>
          <p:nvPr/>
        </p:nvSpPr>
        <p:spPr>
          <a:xfrm>
            <a:off x="5724128" y="407707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18 – 5 = 13</a:t>
            </a:r>
            <a:endParaRPr lang="de-DE" sz="2800" b="1" dirty="0" smtClean="0"/>
          </a:p>
        </p:txBody>
      </p:sp>
      <p:sp>
        <p:nvSpPr>
          <p:cNvPr id="23" name="TextovéPole 22"/>
          <p:cNvSpPr txBox="1"/>
          <p:nvPr/>
        </p:nvSpPr>
        <p:spPr>
          <a:xfrm>
            <a:off x="5748007" y="4725144"/>
            <a:ext cx="17043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48 : 4 = 12</a:t>
            </a:r>
            <a:endParaRPr lang="de-DE" sz="2800" b="1" dirty="0" smtClean="0"/>
          </a:p>
        </p:txBody>
      </p:sp>
      <p:sp>
        <p:nvSpPr>
          <p:cNvPr id="24" name="TextovéPole 23"/>
          <p:cNvSpPr txBox="1"/>
          <p:nvPr/>
        </p:nvSpPr>
        <p:spPr>
          <a:xfrm>
            <a:off x="5694295" y="5445224"/>
            <a:ext cx="31261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4 ∙ 8 – 18 = 32 – 18 = 14</a:t>
            </a:r>
            <a:endParaRPr lang="de-DE" sz="2400" b="1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22" grpId="0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Zástupný symbol pro obsah 18" descr="cv2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1988840"/>
            <a:ext cx="8856984" cy="268113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Zapište jako výraz a určete jeho hodnotu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1880" y="2185700"/>
            <a:ext cx="17844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13 + 7 = 20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82478" y="2833772"/>
            <a:ext cx="15215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18 : 2 = 9</a:t>
            </a:r>
            <a:endParaRPr lang="de-DE" sz="2800" b="1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3474335" y="3429000"/>
            <a:ext cx="16017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14 – 8 = 6</a:t>
            </a:r>
            <a:endParaRPr lang="de-DE" sz="2800" b="1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4077072"/>
            <a:ext cx="15953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 ∙ 3 = 18 </a:t>
            </a:r>
            <a:endParaRPr lang="de-DE" sz="2800" b="1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Zástupný symbol pro obsah 13" descr="cv3.png"/>
          <p:cNvPicPr>
            <a:picLocks noChangeAspect="1"/>
          </p:cNvPicPr>
          <p:nvPr/>
        </p:nvPicPr>
        <p:blipFill>
          <a:blip r:embed="rId2" cstate="print"/>
          <a:srcRect l="51545"/>
          <a:stretch>
            <a:fillRect/>
          </a:stretch>
        </p:blipFill>
        <p:spPr>
          <a:xfrm>
            <a:off x="4572000" y="3982496"/>
            <a:ext cx="4455937" cy="2758872"/>
          </a:xfrm>
          <a:prstGeom prst="rect">
            <a:avLst/>
          </a:prstGeom>
        </p:spPr>
      </p:pic>
      <p:pic>
        <p:nvPicPr>
          <p:cNvPr id="14" name="Zástupný symbol pro obsah 13" descr="cv3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52233"/>
          <a:stretch>
            <a:fillRect/>
          </a:stretch>
        </p:blipFill>
        <p:spPr>
          <a:xfrm>
            <a:off x="107504" y="1268760"/>
            <a:ext cx="4464496" cy="2804099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712968" cy="1008112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>
                <a:solidFill>
                  <a:srgbClr val="002060"/>
                </a:solidFill>
              </a:rPr>
              <a:t>Napište vzorec pro obsah, dosaďte do vzorce a určete hodnotu výrazu 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753652"/>
            <a:ext cx="13949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a · </a:t>
            </a:r>
            <a:r>
              <a:rPr lang="cs-CZ" sz="2800" b="1" dirty="0" err="1" smtClean="0"/>
              <a:t>a</a:t>
            </a:r>
            <a:r>
              <a:rPr lang="cs-CZ" sz="2800" b="1" dirty="0" smtClean="0"/>
              <a:t> </a:t>
            </a:r>
            <a:endParaRPr lang="de-DE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3528" y="2329716"/>
            <a:ext cx="14045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5 · </a:t>
            </a:r>
            <a:r>
              <a:rPr lang="cs-CZ" sz="2800" b="1" dirty="0" err="1" smtClean="0"/>
              <a:t>5</a:t>
            </a:r>
            <a:r>
              <a:rPr lang="cs-CZ" sz="2800" b="1" dirty="0" smtClean="0"/>
              <a:t> </a:t>
            </a:r>
            <a:endParaRPr lang="de-DE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3528" y="2905780"/>
            <a:ext cx="17091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25 cm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357982" y="3553852"/>
            <a:ext cx="12779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25 cm</a:t>
            </a:r>
            <a:r>
              <a:rPr lang="cs-CZ" sz="2800" b="1" baseline="30000" dirty="0" smtClean="0"/>
              <a:t>2</a:t>
            </a:r>
            <a:r>
              <a:rPr lang="cs-CZ" sz="2800" b="1" dirty="0" smtClean="0"/>
              <a:t> </a:t>
            </a:r>
            <a:endParaRPr lang="de-DE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644008" y="4489956"/>
            <a:ext cx="1327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a · b</a:t>
            </a:r>
            <a:endParaRPr lang="de-DE" sz="28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644008" y="5066020"/>
            <a:ext cx="13227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3 · 7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644008" y="5642084"/>
            <a:ext cx="1701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21 cm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969700" y="6218148"/>
            <a:ext cx="12747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21 cm</a:t>
            </a:r>
            <a:r>
              <a:rPr lang="cs-CZ" sz="2800" b="1" baseline="30000" dirty="0" smtClean="0"/>
              <a:t>2</a:t>
            </a:r>
            <a:r>
              <a:rPr lang="cs-CZ" sz="2800" b="1" dirty="0" smtClean="0"/>
              <a:t> 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  <p:bldP spid="20" grpId="0"/>
      <p:bldP spid="23" grpId="0"/>
      <p:bldP spid="26" grpId="0"/>
      <p:bldP spid="29" grpId="0"/>
      <p:bldP spid="32" grpId="0"/>
      <p:bldP spid="3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Zástupný symbol pro obsah 15" descr="cv4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87947" y="2060848"/>
            <a:ext cx="8488509" cy="348972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Určete hodnotu výrazů a porovnejte je pomocí znaků &gt;, &lt;, = .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51105" y="2348880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24</a:t>
            </a:r>
            <a:endParaRPr lang="de-DE" sz="36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647449" y="2350621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24</a:t>
            </a:r>
            <a:endParaRPr lang="de-DE" sz="36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283968" y="2350621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=</a:t>
            </a:r>
            <a:endParaRPr lang="de-DE" sz="36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627784" y="3142709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</a:t>
            </a:r>
            <a:endParaRPr lang="de-DE" sz="36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724128" y="3140968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4</a:t>
            </a:r>
            <a:endParaRPr lang="de-DE" sz="36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283968" y="3140968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&lt;</a:t>
            </a:r>
            <a:endParaRPr lang="de-DE" sz="36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627784" y="4006805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4</a:t>
            </a:r>
            <a:endParaRPr lang="de-DE" sz="36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283968" y="4005064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&lt;</a:t>
            </a:r>
            <a:endParaRPr lang="de-DE" sz="36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737472" y="4006805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9</a:t>
            </a:r>
            <a:endParaRPr lang="de-DE" sz="3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51105" y="4798893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23</a:t>
            </a:r>
            <a:endParaRPr lang="de-DE" sz="36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37472" y="4726885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9</a:t>
            </a:r>
            <a:endParaRPr lang="de-DE" sz="3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302120" y="4725144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&gt;</a:t>
            </a:r>
            <a:endParaRPr lang="de-DE" sz="36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17" grpId="0"/>
      <p:bldP spid="18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Zástupný symbol pro obsah 18" descr="cv5.png"/>
          <p:cNvPicPr>
            <a:picLocks noChangeAspect="1"/>
          </p:cNvPicPr>
          <p:nvPr/>
        </p:nvPicPr>
        <p:blipFill>
          <a:blip r:embed="rId2" cstate="print"/>
          <a:srcRect l="53308"/>
          <a:stretch>
            <a:fillRect/>
          </a:stretch>
        </p:blipFill>
        <p:spPr>
          <a:xfrm>
            <a:off x="4499992" y="4005064"/>
            <a:ext cx="4404345" cy="2488049"/>
          </a:xfrm>
          <a:prstGeom prst="rect">
            <a:avLst/>
          </a:prstGeom>
        </p:spPr>
      </p:pic>
      <p:pic>
        <p:nvPicPr>
          <p:cNvPr id="19" name="Zástupný symbol pro obsah 18" descr="cv5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51231"/>
          <a:stretch>
            <a:fillRect/>
          </a:stretch>
        </p:blipFill>
        <p:spPr>
          <a:xfrm>
            <a:off x="259576" y="1228983"/>
            <a:ext cx="4600456" cy="2488049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Zjednodušte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23728" y="1412776"/>
            <a:ext cx="1701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4a - a = 3a</a:t>
            </a:r>
            <a:endParaRPr lang="de-DE" sz="28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123728" y="2041684"/>
            <a:ext cx="18966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10b : 2 = 5b</a:t>
            </a:r>
            <a:endParaRPr lang="de-DE" sz="28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123728" y="2617748"/>
            <a:ext cx="12634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5a + 4b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123728" y="3193812"/>
            <a:ext cx="15824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18c + 18a</a:t>
            </a:r>
            <a:endParaRPr lang="de-DE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228184" y="4201924"/>
            <a:ext cx="22413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6c + 12c = 18c</a:t>
            </a:r>
            <a:endParaRPr lang="cs-CZ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280535" y="4777988"/>
            <a:ext cx="18918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7d ∙ 7 = 49d</a:t>
            </a:r>
            <a:endParaRPr lang="de-DE" sz="28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228184" y="5373216"/>
            <a:ext cx="11657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7c - 3b</a:t>
            </a:r>
            <a:endParaRPr lang="de-DE" sz="28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228184" y="5949280"/>
            <a:ext cx="11801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3a ∙ 8d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1" grpId="0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Zástupný symbol pro obsah 9" descr="cv6_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9105" y="2492896"/>
            <a:ext cx="8855383" cy="1232618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008" y="116632"/>
            <a:ext cx="8964488" cy="2304256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V pavilonu A domova důchodců pracuje třikrát méně </a:t>
            </a:r>
            <a:r>
              <a:rPr lang="cs-CZ" sz="3600" b="1" dirty="0" smtClean="0">
                <a:solidFill>
                  <a:srgbClr val="002060"/>
                </a:solidFill>
              </a:rPr>
              <a:t>pečovatelek </a:t>
            </a:r>
            <a:r>
              <a:rPr lang="cs-CZ" sz="3600" b="1" dirty="0" smtClean="0">
                <a:solidFill>
                  <a:srgbClr val="002060"/>
                </a:solidFill>
              </a:rPr>
              <a:t>než v pavilonu B. Zapiš výrazem počet pečovatelek v pavilonu A, jestliže počet pečovatelek v pavilonu B je </a:t>
            </a:r>
            <a:r>
              <a:rPr lang="cs-CZ" sz="3600" b="1" dirty="0" err="1" smtClean="0">
                <a:solidFill>
                  <a:srgbClr val="002060"/>
                </a:solidFill>
              </a:rPr>
              <a:t>x</a:t>
            </a:r>
            <a:r>
              <a:rPr lang="cs-CZ" sz="3600" b="1" dirty="0" smtClean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782064" y="2617748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</a:t>
            </a:r>
            <a:endParaRPr lang="de-DE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68477" y="3140968"/>
            <a:ext cx="7954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 : 3</a:t>
            </a:r>
            <a:endParaRPr lang="de-DE" sz="2800" b="1" dirty="0"/>
          </a:p>
        </p:txBody>
      </p:sp>
      <p:pic>
        <p:nvPicPr>
          <p:cNvPr id="3" name="Picture 2" descr="C:\Users\tbenedova\Desktop\projekt\pečovatelky\cv6_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5229200"/>
            <a:ext cx="8592508" cy="1512168"/>
          </a:xfrm>
          <a:prstGeom prst="rect">
            <a:avLst/>
          </a:prstGeom>
          <a:noFill/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432048" y="3789040"/>
            <a:ext cx="8316416" cy="12241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Kolik pečovatelek pracuje v pavilonu A, jestliže v pavilonu B jich pracuje 24?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971600" y="5066020"/>
            <a:ext cx="24753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 : 3 = 24 : 3 = 8</a:t>
            </a:r>
            <a:endParaRPr lang="de-DE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623731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tbenedova\Desktop\projekt\pečovatelky\cv7_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2087" y="4221088"/>
            <a:ext cx="8914409" cy="234746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1440160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Senioři byli na zájezdě. Dosaďte do výrazů cenu jídel a vypočítejte, kolik utratili za obědy v jednotlivých dnech a celkem za týden.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67544" y="4437112"/>
            <a:ext cx="818915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				       = 4 ∙ 64 + 6 ∙ 55 + 9 ∙ 23 + </a:t>
            </a:r>
            <a:br>
              <a:rPr lang="cs-CZ" sz="2800" b="1" dirty="0" smtClean="0"/>
            </a:br>
            <a:r>
              <a:rPr lang="cs-CZ" sz="2800" b="1" dirty="0" smtClean="0"/>
              <a:t>8 ∙ 48 + 2 ∙ 37 = 256 + 330 + 207 + 384 + 74 = </a:t>
            </a:r>
            <a:r>
              <a:rPr lang="cs-CZ" sz="3200" b="1" dirty="0" smtClean="0"/>
              <a:t>1 251 Kč</a:t>
            </a:r>
            <a:endParaRPr lang="de-DE" sz="2800" b="1" dirty="0"/>
          </a:p>
        </p:txBody>
      </p:sp>
      <p:pic>
        <p:nvPicPr>
          <p:cNvPr id="16" name="Zástupný symbol pro obsah 15" descr="cv7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91740" y="1628800"/>
            <a:ext cx="8318509" cy="2304256"/>
          </a:xfrm>
        </p:spPr>
      </p:pic>
      <p:sp>
        <p:nvSpPr>
          <p:cNvPr id="18" name="TextovéPole 17"/>
          <p:cNvSpPr txBox="1"/>
          <p:nvPr/>
        </p:nvSpPr>
        <p:spPr>
          <a:xfrm>
            <a:off x="395536" y="5581689"/>
            <a:ext cx="87484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				        = 6 ∙ 64 + 2 ∙ 23 + 1 ∙ 19 + </a:t>
            </a:r>
            <a:br>
              <a:rPr lang="cs-CZ" sz="2800" b="1" dirty="0" smtClean="0"/>
            </a:br>
            <a:r>
              <a:rPr lang="cs-CZ" sz="2800" b="1" dirty="0" smtClean="0"/>
              <a:t>7 ∙ 55 + 1 ∙ 48 = 384 + 46 + 19 + 385 + 48 = </a:t>
            </a:r>
            <a:r>
              <a:rPr lang="cs-CZ" sz="3200" b="1" dirty="0" smtClean="0"/>
              <a:t>882 Kč 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tbenedova\Desktop\projekt\pečovatelky\cv7_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4" y="4293096"/>
            <a:ext cx="8919705" cy="2304257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1440160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Senioři byli na zájezdě. Dosaďte do výrazů cenu jídel a vypočítejte, kolik utratili za obědy v jednotlivých dnech a celkem za týden.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67544" y="4437112"/>
            <a:ext cx="86764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				       = 2 ∙ 55 + 4 ∙ 50 + 8 ∙ 37 + </a:t>
            </a:r>
            <a:br>
              <a:rPr lang="cs-CZ" sz="2800" b="1" dirty="0" smtClean="0"/>
            </a:br>
            <a:r>
              <a:rPr lang="cs-CZ" sz="2800" b="1" dirty="0" smtClean="0"/>
              <a:t>3 ∙ 23 + 1 ∙ 48 = 110 + 200 + 296 + 69 + 48 = </a:t>
            </a:r>
            <a:r>
              <a:rPr lang="cs-CZ" sz="3200" b="1" dirty="0" smtClean="0"/>
              <a:t>723 Kč </a:t>
            </a:r>
            <a:endParaRPr lang="de-DE" sz="2800" b="1" dirty="0"/>
          </a:p>
        </p:txBody>
      </p:sp>
      <p:pic>
        <p:nvPicPr>
          <p:cNvPr id="16" name="Zástupný symbol pro obsah 15" descr="cv7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91740" y="1628800"/>
            <a:ext cx="8318509" cy="2304256"/>
          </a:xfrm>
        </p:spPr>
      </p:pic>
      <p:sp>
        <p:nvSpPr>
          <p:cNvPr id="18" name="TextovéPole 17"/>
          <p:cNvSpPr txBox="1"/>
          <p:nvPr/>
        </p:nvSpPr>
        <p:spPr>
          <a:xfrm>
            <a:off x="395536" y="5581689"/>
            <a:ext cx="87484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				       = 6 ∙ 50 + 4 ∙ 64 + 2 ∙ 55 + </a:t>
            </a:r>
            <a:br>
              <a:rPr lang="cs-CZ" sz="2800" b="1" dirty="0" smtClean="0"/>
            </a:br>
            <a:r>
              <a:rPr lang="cs-CZ" sz="2800" b="1" i="1" dirty="0" smtClean="0"/>
              <a:t>3 ∙ 23 = </a:t>
            </a:r>
            <a:r>
              <a:rPr lang="cs-CZ" sz="2800" b="1" dirty="0" smtClean="0"/>
              <a:t>300 + 256 + 110 + 69 = </a:t>
            </a:r>
            <a:r>
              <a:rPr lang="cs-CZ" sz="3200" b="1" dirty="0" smtClean="0"/>
              <a:t>735 Kč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tbenedova\Desktop\projekt\pečovatelky\cv7_3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503" y="4293096"/>
            <a:ext cx="8968721" cy="172819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1440160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Senioři byli na zájezdě. Dosaďte do výrazů cenu jídel a vypočítejte, kolik utratili za obědy v jednotlivých dnech a celkem za týden.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67544" y="4437112"/>
            <a:ext cx="86764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				      </a:t>
            </a:r>
            <a:r>
              <a:rPr lang="cs-CZ" sz="2800" b="1" i="1" dirty="0" smtClean="0"/>
              <a:t>= 3 ∙ 19 + 4 ∙ 55 + 7 ∙ 48 + </a:t>
            </a:r>
            <a:br>
              <a:rPr lang="cs-CZ" sz="2800" b="1" i="1" dirty="0" smtClean="0"/>
            </a:br>
            <a:r>
              <a:rPr lang="cs-CZ" sz="2800" b="1" i="1" dirty="0" smtClean="0"/>
              <a:t>5 ∙ 37 +</a:t>
            </a:r>
            <a:r>
              <a:rPr lang="cs-CZ" sz="2800" b="1" dirty="0" smtClean="0"/>
              <a:t> 1 ∙ 23 = 57 + 220 + 336 + 185 + 23 = </a:t>
            </a:r>
            <a:r>
              <a:rPr lang="cs-CZ" sz="3200" b="1" dirty="0" smtClean="0"/>
              <a:t>821 Kč</a:t>
            </a:r>
            <a:endParaRPr lang="de-DE" sz="2800" b="1" dirty="0"/>
          </a:p>
        </p:txBody>
      </p:sp>
      <p:pic>
        <p:nvPicPr>
          <p:cNvPr id="16" name="Zástupný symbol pro obsah 15" descr="cv7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91740" y="1628800"/>
            <a:ext cx="8318509" cy="2304256"/>
          </a:xfrm>
        </p:spPr>
      </p:pic>
      <p:sp>
        <p:nvSpPr>
          <p:cNvPr id="18" name="TextovéPole 17"/>
          <p:cNvSpPr txBox="1"/>
          <p:nvPr/>
        </p:nvSpPr>
        <p:spPr>
          <a:xfrm>
            <a:off x="395536" y="5508521"/>
            <a:ext cx="8748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	          1 251 + 882 + 723 + 735 + 821 = </a:t>
            </a:r>
            <a:r>
              <a:rPr lang="cs-CZ" sz="3200" b="1" dirty="0" smtClean="0"/>
              <a:t>4 412 Kč</a:t>
            </a:r>
            <a:endParaRPr lang="de-DE" sz="32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18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533</TotalTime>
  <Words>319</Words>
  <Application>Microsoft Office PowerPoint</Application>
  <PresentationFormat>Předvádění na obrazovce (4:3)</PresentationFormat>
  <Paragraphs>100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DUM - Digitální Učební Materiál </vt:lpstr>
      <vt:lpstr>DUM - Digitální Učební Materiál</vt:lpstr>
      <vt:lpstr>Určete hodnotu výrazu</vt:lpstr>
      <vt:lpstr>Zapište jako výraz a určete jeho hodnotu</vt:lpstr>
      <vt:lpstr>Napište vzorec pro obsah, dosaďte do vzorce a určete hodnotu výrazu </vt:lpstr>
      <vt:lpstr>Určete hodnotu výrazů a porovnejte je pomocí znaků &gt;, &lt;, = .</vt:lpstr>
      <vt:lpstr>Zjednodušte</vt:lpstr>
      <vt:lpstr>V pavilonu A domova důchodců pracuje třikrát méně pečovatelek než v pavilonu B. Zapiš výrazem počet pečovatelek v pavilonu A, jestliže počet pečovatelek v pavilonu B je x.</vt:lpstr>
      <vt:lpstr>Senioři byli na zájezdě. Dosaďte do výrazů cenu jídel a vypočítejte, kolik utratili za obědy v jednotlivých dnech a celkem za týden.</vt:lpstr>
      <vt:lpstr>Senioři byli na zájezdě. Dosaďte do výrazů cenu jídel a vypočítejte, kolik utratili za obědy v jednotlivých dnech a celkem za týden.</vt:lpstr>
      <vt:lpstr>Senioři byli na zájezdě. Dosaďte do výrazů cenu jídel a vypočítejte, kolik utratili za obědy v jednotlivých dnech a celkem za týden.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tbenedova</dc:creator>
  <cp:lastModifiedBy>Dum</cp:lastModifiedBy>
  <cp:revision>69</cp:revision>
  <dcterms:created xsi:type="dcterms:W3CDTF">2013-11-07T15:21:47Z</dcterms:created>
  <dcterms:modified xsi:type="dcterms:W3CDTF">2013-12-18T14:17:11Z</dcterms:modified>
</cp:coreProperties>
</file>