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63" r:id="rId2"/>
    <p:sldId id="264" r:id="rId3"/>
    <p:sldId id="256" r:id="rId4"/>
    <p:sldId id="268" r:id="rId5"/>
    <p:sldId id="266" r:id="rId6"/>
    <p:sldId id="267" r:id="rId7"/>
    <p:sldId id="269" r:id="rId8"/>
    <p:sldId id="270" r:id="rId9"/>
    <p:sldId id="274" r:id="rId10"/>
    <p:sldId id="273" r:id="rId11"/>
    <p:sldId id="272" r:id="rId12"/>
    <p:sldId id="271" r:id="rId13"/>
    <p:sldId id="275" r:id="rId14"/>
    <p:sldId id="276" r:id="rId15"/>
    <p:sldId id="277" r:id="rId16"/>
    <p:sldId id="278" r:id="rId17"/>
    <p:sldId id="265" r:id="rId18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Relationship Id="rId4" Type="http://schemas.openxmlformats.org/officeDocument/2006/relationships/image" Target="../media/image22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2" Type="http://schemas.openxmlformats.org/officeDocument/2006/relationships/image" Target="../media/image30.wmf"/><Relationship Id="rId1" Type="http://schemas.openxmlformats.org/officeDocument/2006/relationships/image" Target="../media/image29.wmf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5" Type="http://schemas.openxmlformats.org/officeDocument/2006/relationships/image" Target="../media/image41.wmf"/><Relationship Id="rId4" Type="http://schemas.openxmlformats.org/officeDocument/2006/relationships/image" Target="../media/image40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2" Type="http://schemas.openxmlformats.org/officeDocument/2006/relationships/image" Target="../media/image43.wmf"/><Relationship Id="rId1" Type="http://schemas.openxmlformats.org/officeDocument/2006/relationships/image" Target="../media/image42.wmf"/><Relationship Id="rId4" Type="http://schemas.openxmlformats.org/officeDocument/2006/relationships/image" Target="../media/image45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image" Target="../media/image47.wmf"/><Relationship Id="rId1" Type="http://schemas.openxmlformats.org/officeDocument/2006/relationships/image" Target="../media/image46.wmf"/><Relationship Id="rId4" Type="http://schemas.openxmlformats.org/officeDocument/2006/relationships/image" Target="../media/image4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0A7F14-6E5E-4120-86C4-9A6EDDF837B6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89D61-2073-42C6-B4A9-C92F5697CB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7340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E9EA50-5E50-47B4-8FC0-6A20E27ED496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C1142F-373E-4F63-B5E8-336030639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17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3BE86-B339-4745-8203-9C5F70E23FB0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oleObject" Target="../embeddings/oleObject8.bin"/><Relationship Id="rId18" Type="http://schemas.openxmlformats.org/officeDocument/2006/relationships/image" Target="../media/image12.wmf"/><Relationship Id="rId3" Type="http://schemas.openxmlformats.org/officeDocument/2006/relationships/oleObject" Target="../embeddings/oleObject3.bin"/><Relationship Id="rId21" Type="http://schemas.openxmlformats.org/officeDocument/2006/relationships/oleObject" Target="../embeddings/oleObject12.bin"/><Relationship Id="rId7" Type="http://schemas.openxmlformats.org/officeDocument/2006/relationships/oleObject" Target="../embeddings/oleObject5.bin"/><Relationship Id="rId12" Type="http://schemas.openxmlformats.org/officeDocument/2006/relationships/image" Target="../media/image9.wmf"/><Relationship Id="rId1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1.wmf"/><Relationship Id="rId20" Type="http://schemas.openxmlformats.org/officeDocument/2006/relationships/image" Target="../media/image13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11" Type="http://schemas.openxmlformats.org/officeDocument/2006/relationships/oleObject" Target="../embeddings/oleObject7.bin"/><Relationship Id="rId5" Type="http://schemas.openxmlformats.org/officeDocument/2006/relationships/oleObject" Target="../embeddings/oleObject4.bin"/><Relationship Id="rId15" Type="http://schemas.openxmlformats.org/officeDocument/2006/relationships/oleObject" Target="../embeddings/oleObject9.bin"/><Relationship Id="rId10" Type="http://schemas.openxmlformats.org/officeDocument/2006/relationships/image" Target="../media/image8.wmf"/><Relationship Id="rId19" Type="http://schemas.openxmlformats.org/officeDocument/2006/relationships/oleObject" Target="../embeddings/oleObject11.bin"/><Relationship Id="rId4" Type="http://schemas.openxmlformats.org/officeDocument/2006/relationships/image" Target="../media/image5.wmf"/><Relationship Id="rId9" Type="http://schemas.openxmlformats.org/officeDocument/2006/relationships/oleObject" Target="../embeddings/oleObject6.bin"/><Relationship Id="rId14" Type="http://schemas.openxmlformats.org/officeDocument/2006/relationships/image" Target="../media/image10.wmf"/><Relationship Id="rId22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7.wmf"/><Relationship Id="rId5" Type="http://schemas.openxmlformats.org/officeDocument/2006/relationships/oleObject" Target="../embeddings/oleObject15.bin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18.bin"/><Relationship Id="rId10" Type="http://schemas.openxmlformats.org/officeDocument/2006/relationships/image" Target="../media/image22.wmf"/><Relationship Id="rId4" Type="http://schemas.openxmlformats.org/officeDocument/2006/relationships/image" Target="../media/image19.wmf"/><Relationship Id="rId9" Type="http://schemas.openxmlformats.org/officeDocument/2006/relationships/oleObject" Target="../embeddings/oleObject20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oleObject" Target="../embeddings/oleObject26.bin"/><Relationship Id="rId3" Type="http://schemas.openxmlformats.org/officeDocument/2006/relationships/oleObject" Target="../embeddings/oleObject21.bin"/><Relationship Id="rId7" Type="http://schemas.openxmlformats.org/officeDocument/2006/relationships/oleObject" Target="../embeddings/oleObject23.bin"/><Relationship Id="rId12" Type="http://schemas.openxmlformats.org/officeDocument/2006/relationships/image" Target="../media/image2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4.wmf"/><Relationship Id="rId11" Type="http://schemas.openxmlformats.org/officeDocument/2006/relationships/oleObject" Target="../embeddings/oleObject25.bin"/><Relationship Id="rId5" Type="http://schemas.openxmlformats.org/officeDocument/2006/relationships/oleObject" Target="../embeddings/oleObject22.bin"/><Relationship Id="rId10" Type="http://schemas.openxmlformats.org/officeDocument/2006/relationships/image" Target="../media/image26.wmf"/><Relationship Id="rId4" Type="http://schemas.openxmlformats.org/officeDocument/2006/relationships/image" Target="../media/image23.wmf"/><Relationship Id="rId9" Type="http://schemas.openxmlformats.org/officeDocument/2006/relationships/oleObject" Target="../embeddings/oleObject24.bin"/><Relationship Id="rId14" Type="http://schemas.openxmlformats.org/officeDocument/2006/relationships/image" Target="../media/image28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13" Type="http://schemas.openxmlformats.org/officeDocument/2006/relationships/oleObject" Target="../embeddings/oleObject32.bin"/><Relationship Id="rId18" Type="http://schemas.openxmlformats.org/officeDocument/2006/relationships/image" Target="../media/image36.wmf"/><Relationship Id="rId3" Type="http://schemas.openxmlformats.org/officeDocument/2006/relationships/oleObject" Target="../embeddings/oleObject27.bin"/><Relationship Id="rId7" Type="http://schemas.openxmlformats.org/officeDocument/2006/relationships/oleObject" Target="../embeddings/oleObject29.bin"/><Relationship Id="rId12" Type="http://schemas.openxmlformats.org/officeDocument/2006/relationships/image" Target="../media/image33.wmf"/><Relationship Id="rId17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5.wmf"/><Relationship Id="rId1" Type="http://schemas.openxmlformats.org/officeDocument/2006/relationships/vmlDrawing" Target="../drawings/vmlDrawing8.vml"/><Relationship Id="rId6" Type="http://schemas.openxmlformats.org/officeDocument/2006/relationships/image" Target="../media/image30.wmf"/><Relationship Id="rId11" Type="http://schemas.openxmlformats.org/officeDocument/2006/relationships/oleObject" Target="../embeddings/oleObject31.bin"/><Relationship Id="rId5" Type="http://schemas.openxmlformats.org/officeDocument/2006/relationships/oleObject" Target="../embeddings/oleObject28.bin"/><Relationship Id="rId15" Type="http://schemas.openxmlformats.org/officeDocument/2006/relationships/oleObject" Target="../embeddings/oleObject33.bin"/><Relationship Id="rId10" Type="http://schemas.openxmlformats.org/officeDocument/2006/relationships/image" Target="../media/image32.wmf"/><Relationship Id="rId4" Type="http://schemas.openxmlformats.org/officeDocument/2006/relationships/image" Target="../media/image29.wmf"/><Relationship Id="rId9" Type="http://schemas.openxmlformats.org/officeDocument/2006/relationships/oleObject" Target="../embeddings/oleObject30.bin"/><Relationship Id="rId14" Type="http://schemas.openxmlformats.org/officeDocument/2006/relationships/image" Target="../media/image3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13" Type="http://schemas.openxmlformats.org/officeDocument/2006/relationships/slide" Target="slide7.xml"/><Relationship Id="rId3" Type="http://schemas.openxmlformats.org/officeDocument/2006/relationships/oleObject" Target="../embeddings/oleObject35.bin"/><Relationship Id="rId7" Type="http://schemas.openxmlformats.org/officeDocument/2006/relationships/oleObject" Target="../embeddings/oleObject37.bin"/><Relationship Id="rId12" Type="http://schemas.openxmlformats.org/officeDocument/2006/relationships/image" Target="../media/image4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38.wmf"/><Relationship Id="rId11" Type="http://schemas.openxmlformats.org/officeDocument/2006/relationships/oleObject" Target="../embeddings/oleObject39.bin"/><Relationship Id="rId5" Type="http://schemas.openxmlformats.org/officeDocument/2006/relationships/oleObject" Target="../embeddings/oleObject36.bin"/><Relationship Id="rId10" Type="http://schemas.openxmlformats.org/officeDocument/2006/relationships/image" Target="../media/image40.wmf"/><Relationship Id="rId4" Type="http://schemas.openxmlformats.org/officeDocument/2006/relationships/image" Target="../media/image37.wmf"/><Relationship Id="rId9" Type="http://schemas.openxmlformats.org/officeDocument/2006/relationships/oleObject" Target="../embeddings/oleObject38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oleObject" Target="../embeddings/oleObject40.bin"/><Relationship Id="rId7" Type="http://schemas.openxmlformats.org/officeDocument/2006/relationships/oleObject" Target="../embeddings/oleObject4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43.wmf"/><Relationship Id="rId11" Type="http://schemas.openxmlformats.org/officeDocument/2006/relationships/slide" Target="slide7.xml"/><Relationship Id="rId5" Type="http://schemas.openxmlformats.org/officeDocument/2006/relationships/oleObject" Target="../embeddings/oleObject41.bin"/><Relationship Id="rId10" Type="http://schemas.openxmlformats.org/officeDocument/2006/relationships/image" Target="../media/image45.wmf"/><Relationship Id="rId4" Type="http://schemas.openxmlformats.org/officeDocument/2006/relationships/image" Target="../media/image42.wmf"/><Relationship Id="rId9" Type="http://schemas.openxmlformats.org/officeDocument/2006/relationships/oleObject" Target="../embeddings/oleObject43.bin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3" Type="http://schemas.openxmlformats.org/officeDocument/2006/relationships/oleObject" Target="../embeddings/oleObject44.bin"/><Relationship Id="rId7" Type="http://schemas.openxmlformats.org/officeDocument/2006/relationships/oleObject" Target="../embeddings/oleObject4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47.wmf"/><Relationship Id="rId11" Type="http://schemas.openxmlformats.org/officeDocument/2006/relationships/slide" Target="slide7.xml"/><Relationship Id="rId5" Type="http://schemas.openxmlformats.org/officeDocument/2006/relationships/oleObject" Target="../embeddings/oleObject45.bin"/><Relationship Id="rId10" Type="http://schemas.openxmlformats.org/officeDocument/2006/relationships/image" Target="../media/image49.wmf"/><Relationship Id="rId4" Type="http://schemas.openxmlformats.org/officeDocument/2006/relationships/image" Target="../media/image46.wmf"/><Relationship Id="rId9" Type="http://schemas.openxmlformats.org/officeDocument/2006/relationships/oleObject" Target="../embeddings/oleObject47.bin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VY_32_INOVACE_110.MAT.02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Řešení kvadratických rovnic III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110.MAT.02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Řešení kvadratických rovnic III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316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smtClean="0"/>
              <a:t>Datum vytvoření</a:t>
            </a:r>
            <a:r>
              <a:rPr lang="cs-CZ" sz="2800" smtClean="0"/>
              <a:t>: 7</a:t>
            </a:r>
            <a:r>
              <a:rPr lang="cs-CZ" sz="2800" smtClean="0"/>
              <a:t>. </a:t>
            </a:r>
            <a:r>
              <a:rPr lang="cs-CZ" sz="2800" dirty="0" smtClean="0"/>
              <a:t>9. 2013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 Kvadratická rovnice, kořeny, diskriminant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Prezentace obsahuje odvození a použití vzorce pro kořeny kvadratické rovnice. Uvádí tři příklady, ve kterých má rovnice dva, jeden nebo žádný kořen.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Řešení kvadratických rovnic III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r>
              <a:rPr lang="cs-CZ" dirty="0" smtClean="0">
                <a:solidFill>
                  <a:schemeClr val="tx1"/>
                </a:solidFill>
              </a:rPr>
              <a:t>Řešení kvadratických rovnic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pomocí diskriminantu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 noChangeAspect="1"/>
          </p:cNvGraphicFramePr>
          <p:nvPr>
            <p:ph idx="1"/>
          </p:nvPr>
        </p:nvGraphicFramePr>
        <p:xfrm>
          <a:off x="1835696" y="1628800"/>
          <a:ext cx="5328592" cy="8399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59" name="Rovnice" r:id="rId3" imgW="977760" imgH="203040" progId="Equation.3">
                  <p:embed/>
                </p:oleObj>
              </mc:Choice>
              <mc:Fallback>
                <p:oleObj name="Rovnice" r:id="rId3" imgW="977760" imgH="203040" progId="Equation.3">
                  <p:embed/>
                  <p:pic>
                    <p:nvPicPr>
                      <p:cNvPr id="0" name="Zástupný symbol pro obsah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1628800"/>
                        <a:ext cx="5328592" cy="83990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Základní poznatky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1628800"/>
            <a:ext cx="604867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Definice kvadratické rovnice</a:t>
            </a: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1907704" y="2780928"/>
          <a:ext cx="3406815" cy="6056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0" name="Rovnice" r:id="rId5" imgW="1143000" imgH="203040" progId="Equation.3">
                  <p:embed/>
                </p:oleObj>
              </mc:Choice>
              <mc:Fallback>
                <p:oleObj name="Rovnice" r:id="rId5" imgW="114300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2780928"/>
                        <a:ext cx="3406815" cy="6056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1547664" y="2708920"/>
            <a:ext cx="604867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Koeficienty kvadratické rovnice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3573016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dva kořeny</a:t>
            </a:r>
          </a:p>
          <a:p>
            <a:r>
              <a:rPr lang="cs-CZ" dirty="0" smtClean="0"/>
              <a:t>jeden kořen</a:t>
            </a:r>
          </a:p>
          <a:p>
            <a:r>
              <a:rPr lang="cs-CZ" dirty="0" smtClean="0"/>
              <a:t>žádný kořen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547664" y="3645024"/>
            <a:ext cx="604867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Počet kořenů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4941168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Kořeny jsou průsečíky paraboly s osou x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4869160"/>
            <a:ext cx="60486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Souvislost paraboly a rovnice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Numerické metody na řešení KR</a:t>
            </a:r>
            <a:endParaRPr lang="cs-CZ" dirty="0"/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1259632" y="2060848"/>
          <a:ext cx="1728192" cy="4938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9" name="Rovnice" r:id="rId3" imgW="761760" imgH="203040" progId="Equation.3">
                  <p:embed/>
                </p:oleObj>
              </mc:Choice>
              <mc:Fallback>
                <p:oleObj name="Rovnice" r:id="rId3" imgW="76176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2060848"/>
                        <a:ext cx="1728192" cy="49383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79" name="Object 3"/>
          <p:cNvGraphicFramePr>
            <a:graphicFrameLocks noChangeAspect="1"/>
          </p:cNvGraphicFramePr>
          <p:nvPr/>
        </p:nvGraphicFramePr>
        <p:xfrm>
          <a:off x="1259632" y="2986787"/>
          <a:ext cx="1901825" cy="4933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0" name="Rovnice" r:id="rId5" imgW="838080" imgH="203040" progId="Equation.3">
                  <p:embed/>
                </p:oleObj>
              </mc:Choice>
              <mc:Fallback>
                <p:oleObj name="Rovnice" r:id="rId5" imgW="83808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2986787"/>
                        <a:ext cx="1901825" cy="49332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0" name="Object 4"/>
          <p:cNvGraphicFramePr>
            <a:graphicFrameLocks noChangeAspect="1"/>
          </p:cNvGraphicFramePr>
          <p:nvPr/>
        </p:nvGraphicFramePr>
        <p:xfrm>
          <a:off x="1259632" y="3835564"/>
          <a:ext cx="2565400" cy="4933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1" name="Rovnice" r:id="rId7" imgW="1130040" imgH="203040" progId="Equation.3">
                  <p:embed/>
                </p:oleObj>
              </mc:Choice>
              <mc:Fallback>
                <p:oleObj name="Rovnice" r:id="rId7" imgW="1130040" imgH="203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3835564"/>
                        <a:ext cx="2565400" cy="49332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1" name="Object 5"/>
          <p:cNvGraphicFramePr>
            <a:graphicFrameLocks noChangeAspect="1"/>
          </p:cNvGraphicFramePr>
          <p:nvPr/>
        </p:nvGraphicFramePr>
        <p:xfrm>
          <a:off x="1259632" y="4684341"/>
          <a:ext cx="2565400" cy="4933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2" name="Rovnice" r:id="rId9" imgW="1130040" imgH="203040" progId="Equation.3">
                  <p:embed/>
                </p:oleObj>
              </mc:Choice>
              <mc:Fallback>
                <p:oleObj name="Rovnice" r:id="rId9" imgW="113004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4684341"/>
                        <a:ext cx="2565400" cy="49332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2" name="Object 6"/>
          <p:cNvGraphicFramePr>
            <a:graphicFrameLocks noChangeAspect="1"/>
          </p:cNvGraphicFramePr>
          <p:nvPr/>
        </p:nvGraphicFramePr>
        <p:xfrm>
          <a:off x="1259632" y="5455956"/>
          <a:ext cx="2217737" cy="4933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3" name="Rovnice" r:id="rId11" imgW="977760" imgH="203040" progId="Equation.3">
                  <p:embed/>
                </p:oleObj>
              </mc:Choice>
              <mc:Fallback>
                <p:oleObj name="Rovnice" r:id="rId11" imgW="977760" imgH="203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5455956"/>
                        <a:ext cx="2217737" cy="49332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Obdélník 3"/>
          <p:cNvSpPr/>
          <p:nvPr/>
        </p:nvSpPr>
        <p:spPr>
          <a:xfrm>
            <a:off x="971600" y="2132856"/>
            <a:ext cx="41764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Rozklad podle vzorce (a</a:t>
            </a:r>
            <a:r>
              <a:rPr lang="cs-CZ" baseline="30000" dirty="0" smtClean="0"/>
              <a:t>2 </a:t>
            </a:r>
            <a:r>
              <a:rPr lang="cs-CZ" dirty="0" smtClean="0"/>
              <a:t>- b</a:t>
            </a:r>
            <a:r>
              <a:rPr lang="cs-CZ" baseline="30000" dirty="0" smtClean="0"/>
              <a:t>2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71600" y="2996952"/>
            <a:ext cx="41764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Vytýkání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71600" y="3789040"/>
            <a:ext cx="41764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Rozklad podle vzorce (a + b)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71600" y="4725144"/>
            <a:ext cx="41764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Rozklad podle vzorce (a – b)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971600" y="5517232"/>
            <a:ext cx="41764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Rozklad podle </a:t>
            </a:r>
            <a:r>
              <a:rPr lang="cs-CZ" dirty="0" err="1" smtClean="0"/>
              <a:t>Vietových</a:t>
            </a:r>
            <a:r>
              <a:rPr lang="cs-CZ" dirty="0" smtClean="0"/>
              <a:t> vztahů</a:t>
            </a:r>
            <a:endParaRPr lang="cs-CZ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6012160" y="2132856"/>
            <a:ext cx="2160240" cy="3960440"/>
            <a:chOff x="6012160" y="2132856"/>
            <a:chExt cx="2160240" cy="3960440"/>
          </a:xfrm>
        </p:grpSpPr>
        <p:sp>
          <p:nvSpPr>
            <p:cNvPr id="16" name="Obdélník 15"/>
            <p:cNvSpPr/>
            <p:nvPr/>
          </p:nvSpPr>
          <p:spPr>
            <a:xfrm>
              <a:off x="6012160" y="2132856"/>
              <a:ext cx="2160240" cy="396044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t"/>
            <a:lstStyle/>
            <a:p>
              <a:pPr algn="ctr"/>
              <a:r>
                <a:rPr lang="cs-CZ" dirty="0" smtClean="0"/>
                <a:t>Výsledky:</a:t>
              </a:r>
              <a:endParaRPr lang="cs-CZ" dirty="0"/>
            </a:p>
          </p:txBody>
        </p:sp>
        <p:grpSp>
          <p:nvGrpSpPr>
            <p:cNvPr id="24" name="Skupina 23"/>
            <p:cNvGrpSpPr/>
            <p:nvPr/>
          </p:nvGrpSpPr>
          <p:grpSpPr>
            <a:xfrm>
              <a:off x="6300192" y="2636912"/>
              <a:ext cx="1440160" cy="3219376"/>
              <a:chOff x="6300192" y="2636912"/>
              <a:chExt cx="1440160" cy="3219376"/>
            </a:xfrm>
          </p:grpSpPr>
          <p:graphicFrame>
            <p:nvGraphicFramePr>
              <p:cNvPr id="17" name="Objekt 16"/>
              <p:cNvGraphicFramePr>
                <a:graphicFrameLocks noChangeAspect="1"/>
              </p:cNvGraphicFramePr>
              <p:nvPr/>
            </p:nvGraphicFramePr>
            <p:xfrm>
              <a:off x="6300192" y="2636912"/>
              <a:ext cx="1440160" cy="531487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4594" name="Rovnice" r:id="rId13" imgW="1066680" imgH="393480" progId="Equation.3">
                      <p:embed/>
                    </p:oleObj>
                  </mc:Choice>
                  <mc:Fallback>
                    <p:oleObj name="Rovnice" r:id="rId13" imgW="1066680" imgH="393480" progId="Equation.3">
                      <p:embed/>
                      <p:pic>
                        <p:nvPicPr>
                          <p:cNvPr id="0" name="Picture 7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6300192" y="2636912"/>
                            <a:ext cx="1440160" cy="531487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4584" name="Object 8"/>
              <p:cNvGraphicFramePr>
                <a:graphicFrameLocks noChangeAspect="1"/>
              </p:cNvGraphicFramePr>
              <p:nvPr/>
            </p:nvGraphicFramePr>
            <p:xfrm>
              <a:off x="6300192" y="3368487"/>
              <a:ext cx="1336675" cy="531812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4595" name="Rovnice" r:id="rId15" imgW="990360" imgH="393480" progId="Equation.3">
                      <p:embed/>
                    </p:oleObj>
                  </mc:Choice>
                  <mc:Fallback>
                    <p:oleObj name="Rovnice" r:id="rId15" imgW="990360" imgH="393480" progId="Equation.3">
                      <p:embed/>
                      <p:pic>
                        <p:nvPicPr>
                          <p:cNvPr id="0" name="Picture 8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6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6300192" y="3368487"/>
                            <a:ext cx="1336675" cy="531812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4586" name="Object 10"/>
              <p:cNvGraphicFramePr>
                <a:graphicFrameLocks noChangeAspect="1"/>
              </p:cNvGraphicFramePr>
              <p:nvPr/>
            </p:nvGraphicFramePr>
            <p:xfrm>
              <a:off x="6300192" y="4100387"/>
              <a:ext cx="1096963" cy="53181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4596" name="Rovnice" r:id="rId17" imgW="812520" imgH="393480" progId="Equation.3">
                      <p:embed/>
                    </p:oleObj>
                  </mc:Choice>
                  <mc:Fallback>
                    <p:oleObj name="Rovnice" r:id="rId17" imgW="812520" imgH="393480" progId="Equation.3">
                      <p:embed/>
                      <p:pic>
                        <p:nvPicPr>
                          <p:cNvPr id="0" name="Picture 10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8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6300192" y="4100387"/>
                            <a:ext cx="1096963" cy="531813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4587" name="Object 11"/>
              <p:cNvGraphicFramePr>
                <a:graphicFrameLocks noChangeAspect="1"/>
              </p:cNvGraphicFramePr>
              <p:nvPr/>
            </p:nvGraphicFramePr>
            <p:xfrm>
              <a:off x="6300192" y="4832288"/>
              <a:ext cx="960437" cy="53181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4597" name="Rovnice" r:id="rId19" imgW="711000" imgH="393480" progId="Equation.3">
                      <p:embed/>
                    </p:oleObj>
                  </mc:Choice>
                  <mc:Fallback>
                    <p:oleObj name="Rovnice" r:id="rId19" imgW="711000" imgH="393480" progId="Equation.3">
                      <p:embed/>
                      <p:pic>
                        <p:nvPicPr>
                          <p:cNvPr id="0" name="Picture 11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2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6300192" y="4832288"/>
                            <a:ext cx="960437" cy="531813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4588" name="Object 12"/>
              <p:cNvGraphicFramePr>
                <a:graphicFrameLocks noChangeAspect="1"/>
              </p:cNvGraphicFramePr>
              <p:nvPr/>
            </p:nvGraphicFramePr>
            <p:xfrm>
              <a:off x="6300192" y="5564188"/>
              <a:ext cx="1336675" cy="29210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4598" name="Rovnice" r:id="rId21" imgW="990360" imgH="215640" progId="Equation.3">
                      <p:embed/>
                    </p:oleObj>
                  </mc:Choice>
                  <mc:Fallback>
                    <p:oleObj name="Rovnice" r:id="rId21" imgW="990360" imgH="215640" progId="Equation.3">
                      <p:embed/>
                      <p:pic>
                        <p:nvPicPr>
                          <p:cNvPr id="0" name="Picture 12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2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6300192" y="5564188"/>
                            <a:ext cx="1336675" cy="292100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řešit i další kvadratické rovnice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31640" y="4077072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Odvození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716016" y="4077072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Vzorec a použití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63688" y="2132856"/>
            <a:ext cx="5616624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Vzorec pro kořeny kvadratické rovnice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1763688" y="2132856"/>
            <a:ext cx="5616624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?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Vzorec pro kořeny KR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69242" y="1916832"/>
            <a:ext cx="6840760" cy="165618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203848" y="2132856"/>
          <a:ext cx="2736304" cy="1208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3" name="Rovnice" r:id="rId3" imgW="977760" imgH="431640" progId="Equation.3">
                  <p:embed/>
                </p:oleObj>
              </mc:Choice>
              <mc:Fallback>
                <p:oleObj name="Rovnice" r:id="rId3" imgW="97776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2132856"/>
                        <a:ext cx="2736304" cy="1208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Obdélník 7"/>
          <p:cNvSpPr/>
          <p:nvPr/>
        </p:nvSpPr>
        <p:spPr>
          <a:xfrm>
            <a:off x="1169622" y="4653136"/>
            <a:ext cx="6840000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D je diskriminant</a:t>
            </a:r>
          </a:p>
          <a:p>
            <a:pPr algn="ctr"/>
            <a:r>
              <a:rPr lang="cs-CZ" sz="3600" dirty="0" smtClean="0"/>
              <a:t>reálné číslo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Počet kořenů kvadratické rovnice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6012160" y="2420888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76256" y="2204864"/>
            <a:ext cx="1656184" cy="64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kořeny  x</a:t>
            </a:r>
            <a:r>
              <a:rPr lang="cs-CZ" baseline="-25000" dirty="0" smtClean="0"/>
              <a:t>1</a:t>
            </a:r>
            <a:r>
              <a:rPr lang="cs-CZ" dirty="0" smtClean="0"/>
              <a:t> , x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>
            <a:off x="6012160" y="5517232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76256" y="3608948"/>
            <a:ext cx="201622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kořen  x</a:t>
            </a:r>
            <a:r>
              <a:rPr lang="cs-CZ" baseline="-25000" dirty="0" smtClean="0"/>
              <a:t>1</a:t>
            </a:r>
            <a:r>
              <a:rPr lang="cs-CZ" dirty="0" smtClean="0"/>
              <a:t> = x</a:t>
            </a:r>
            <a:r>
              <a:rPr lang="cs-CZ" baseline="-25000" dirty="0" smtClean="0"/>
              <a:t>2</a:t>
            </a:r>
          </a:p>
          <a:p>
            <a:pPr algn="ctr"/>
            <a:r>
              <a:rPr lang="cs-CZ" sz="2400" baseline="-25000" dirty="0" smtClean="0"/>
              <a:t>(dvojnásobný kořen)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83568" y="2204792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 &gt; 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3753036"/>
            <a:ext cx="1872000" cy="64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 = 0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5301208"/>
            <a:ext cx="18720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 &lt; 0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2843808" y="4005064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2843808" y="2420888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2771800" y="5517232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35739" y="2204864"/>
            <a:ext cx="1656184" cy="648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odmocnit D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3735739" y="3753036"/>
            <a:ext cx="1656184" cy="648000"/>
            <a:chOff x="4427984" y="3356992"/>
            <a:chExt cx="1656184" cy="576064"/>
          </a:xfrm>
        </p:grpSpPr>
        <p:sp>
          <p:nvSpPr>
            <p:cNvPr id="13" name="Obdélník 12"/>
            <p:cNvSpPr/>
            <p:nvPr/>
          </p:nvSpPr>
          <p:spPr>
            <a:xfrm>
              <a:off x="4427984" y="3356992"/>
              <a:ext cx="1656184" cy="57606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aphicFrame>
          <p:nvGraphicFramePr>
            <p:cNvPr id="14" name="Objekt 13"/>
            <p:cNvGraphicFramePr>
              <a:graphicFrameLocks noChangeAspect="1"/>
            </p:cNvGraphicFramePr>
            <p:nvPr/>
          </p:nvGraphicFramePr>
          <p:xfrm>
            <a:off x="4716016" y="3429000"/>
            <a:ext cx="1080120" cy="45905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6628" name="Rovnice" r:id="rId3" imgW="507960" imgH="215640" progId="Equation.3">
                    <p:embed/>
                  </p:oleObj>
                </mc:Choice>
                <mc:Fallback>
                  <p:oleObj name="Rovnice" r:id="rId3" imgW="507960" imgH="215640" progId="Equation.3">
                    <p:embed/>
                    <p:pic>
                      <p:nvPicPr>
                        <p:cNvPr id="0" name="Picture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716016" y="3429000"/>
                          <a:ext cx="1080120" cy="459051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0" name="Skupina 19"/>
          <p:cNvGrpSpPr/>
          <p:nvPr/>
        </p:nvGrpSpPr>
        <p:grpSpPr>
          <a:xfrm>
            <a:off x="3707903" y="5301208"/>
            <a:ext cx="2027504" cy="648072"/>
            <a:chOff x="4427984" y="3356992"/>
            <a:chExt cx="1993164" cy="648072"/>
          </a:xfrm>
        </p:grpSpPr>
        <p:sp>
          <p:nvSpPr>
            <p:cNvPr id="21" name="Obdélník 20"/>
            <p:cNvSpPr/>
            <p:nvPr/>
          </p:nvSpPr>
          <p:spPr>
            <a:xfrm>
              <a:off x="4427984" y="3356992"/>
              <a:ext cx="1993164" cy="64807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aphicFrame>
          <p:nvGraphicFramePr>
            <p:cNvPr id="22" name="Objekt 21"/>
            <p:cNvGraphicFramePr>
              <a:graphicFrameLocks noChangeAspect="1"/>
            </p:cNvGraphicFramePr>
            <p:nvPr/>
          </p:nvGraphicFramePr>
          <p:xfrm>
            <a:off x="4569562" y="3429000"/>
            <a:ext cx="1659973" cy="43204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6629" name="Rovnice" r:id="rId5" imgW="927000" imgH="241200" progId="Equation.3">
                    <p:embed/>
                  </p:oleObj>
                </mc:Choice>
                <mc:Fallback>
                  <p:oleObj name="Rovnice" r:id="rId5" imgW="927000" imgH="241200" progId="Equation.3">
                    <p:embed/>
                    <p:pic>
                      <p:nvPicPr>
                        <p:cNvPr id="0" name="Picture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569562" y="3429000"/>
                          <a:ext cx="1659973" cy="432048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3" name="Šipka doprava 22"/>
          <p:cNvSpPr/>
          <p:nvPr/>
        </p:nvSpPr>
        <p:spPr>
          <a:xfrm>
            <a:off x="6012160" y="4005064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76256" y="5301280"/>
            <a:ext cx="1656184" cy="64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žádný kořen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5" grpId="0" animBg="1"/>
      <p:bldP spid="16" grpId="0" animBg="1"/>
      <p:bldP spid="4" grpId="0" animBg="1"/>
      <p:bldP spid="5" grpId="0" animBg="1"/>
      <p:bldP spid="6" grpId="0" animBg="1"/>
      <p:bldP spid="8" grpId="0" animBg="1"/>
      <p:bldP spid="12" grpId="0" animBg="1"/>
      <p:bldP spid="17" grpId="0" animBg="1"/>
      <p:bldP spid="9" grpId="0" animBg="1"/>
      <p:bldP spid="23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Výpočet diskriminantu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91680" y="1988840"/>
            <a:ext cx="5760640" cy="21602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0722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2051720" y="2420888"/>
          <a:ext cx="4809403" cy="118385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3" name="Rovnice" r:id="rId3" imgW="825480" imgH="203040" progId="Equation.3">
                  <p:embed/>
                </p:oleObj>
              </mc:Choice>
              <mc:Fallback>
                <p:oleObj name="Rovnice" r:id="rId3" imgW="82548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2420888"/>
                        <a:ext cx="4809403" cy="118385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1691680" y="1988840"/>
            <a:ext cx="5760640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3600" dirty="0" smtClean="0"/>
              <a:t>Úkol: Vypočtěte kořeny KR</a:t>
            </a:r>
            <a:endParaRPr lang="cs-CZ" sz="36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084168" y="548680"/>
          <a:ext cx="2376264" cy="5001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2" name="Rovnice" r:id="rId3" imgW="965160" imgH="203040" progId="Equation.3">
                  <p:embed/>
                </p:oleObj>
              </mc:Choice>
              <mc:Fallback>
                <p:oleObj name="Rovnice" r:id="rId3" imgW="96516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4168" y="548680"/>
                        <a:ext cx="2376264" cy="50013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043608" y="1988840"/>
          <a:ext cx="864096" cy="15419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3" name="Rovnice" r:id="rId5" imgW="355320" imgH="634680" progId="Equation.3">
                  <p:embed/>
                </p:oleObj>
              </mc:Choice>
              <mc:Fallback>
                <p:oleObj name="Rovnice" r:id="rId5" imgW="355320" imgH="6346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1988840"/>
                        <a:ext cx="864096" cy="15419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971600" y="4149080"/>
          <a:ext cx="3927475" cy="42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4" name="Rovnice" r:id="rId7" imgW="1892160" imgH="203040" progId="Equation.3">
                  <p:embed/>
                </p:oleObj>
              </mc:Choice>
              <mc:Fallback>
                <p:oleObj name="Rovnice" r:id="rId7" imgW="1892160" imgH="203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149080"/>
                        <a:ext cx="3927475" cy="4222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971600" y="4869160"/>
          <a:ext cx="1714500" cy="485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5" name="Rovnice" r:id="rId9" imgW="850680" imgH="241200" progId="Equation.3">
                  <p:embed/>
                </p:oleObj>
              </mc:Choice>
              <mc:Fallback>
                <p:oleObj name="Rovnice" r:id="rId9" imgW="850680" imgH="2412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869160"/>
                        <a:ext cx="1714500" cy="4857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971600" y="5589240"/>
            <a:ext cx="388843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Rovnice nemá řešení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3600" dirty="0" smtClean="0"/>
              <a:t>Úkol: Vypočtěte kořeny KR</a:t>
            </a:r>
            <a:endParaRPr lang="cs-CZ" sz="36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796136" y="620688"/>
          <a:ext cx="2376264" cy="458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1" name="Rovnice" r:id="rId3" imgW="1054080" imgH="203040" progId="Equation.3">
                  <p:embed/>
                </p:oleObj>
              </mc:Choice>
              <mc:Fallback>
                <p:oleObj name="Rovnice" r:id="rId3" imgW="105408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620688"/>
                        <a:ext cx="2376264" cy="458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827584" y="1772816"/>
          <a:ext cx="1080120" cy="12067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2" name="Rovnice" r:id="rId5" imgW="507960" imgH="634680" progId="Equation.3">
                  <p:embed/>
                </p:oleObj>
              </mc:Choice>
              <mc:Fallback>
                <p:oleObj name="Rovnice" r:id="rId5" imgW="507960" imgH="6346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1772816"/>
                        <a:ext cx="1080120" cy="120679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971600" y="3429000"/>
          <a:ext cx="6351587" cy="474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3" name="Rovnice" r:id="rId7" imgW="3060360" imgH="228600" progId="Equation.3">
                  <p:embed/>
                </p:oleObj>
              </mc:Choice>
              <mc:Fallback>
                <p:oleObj name="Rovnice" r:id="rId7" imgW="306036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3429000"/>
                        <a:ext cx="6351587" cy="474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971600" y="4005064"/>
          <a:ext cx="1023937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4" name="Rovnice" r:id="rId9" imgW="507960" imgH="215640" progId="Equation.3">
                  <p:embed/>
                </p:oleObj>
              </mc:Choice>
              <mc:Fallback>
                <p:oleObj name="Rovnice" r:id="rId9" imgW="50796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005064"/>
                        <a:ext cx="1023937" cy="434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971600" y="4941168"/>
          <a:ext cx="3096344" cy="7385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5" name="Rovnice" r:id="rId11" imgW="1650960" imgH="393480" progId="Equation.3">
                  <p:embed/>
                </p:oleObj>
              </mc:Choice>
              <mc:Fallback>
                <p:oleObj name="Rovnice" r:id="rId11" imgW="165096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941168"/>
                        <a:ext cx="3096344" cy="7385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1043608" y="5805264"/>
          <a:ext cx="5259388" cy="649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6" name="Rovnice" r:id="rId13" imgW="3606480" imgH="444240" progId="Equation.3">
                  <p:embed/>
                </p:oleObj>
              </mc:Choice>
              <mc:Fallback>
                <p:oleObj name="Rovnice" r:id="rId13" imgW="3606480" imgH="4442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5805264"/>
                        <a:ext cx="5259388" cy="6492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971600" y="4437112"/>
            <a:ext cx="3888432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Rovnice má 1 řešení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3600" dirty="0" smtClean="0"/>
              <a:t>Úkol: Vypočtěte kořeny KR</a:t>
            </a:r>
            <a:endParaRPr lang="cs-CZ" sz="36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012160" y="548680"/>
          <a:ext cx="2565285" cy="49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8" name="Rovnice" r:id="rId3" imgW="1054080" imgH="203040" progId="Equation.3">
                  <p:embed/>
                </p:oleObj>
              </mc:Choice>
              <mc:Fallback>
                <p:oleObj name="Rovnice" r:id="rId3" imgW="105408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548680"/>
                        <a:ext cx="2565285" cy="49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971600" y="1664044"/>
          <a:ext cx="2952328" cy="4816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9" name="Rovnice" r:id="rId5" imgW="1244520" imgH="203040" progId="Equation.3">
                  <p:embed/>
                </p:oleObj>
              </mc:Choice>
              <mc:Fallback>
                <p:oleObj name="Rovnice" r:id="rId5" imgW="124452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1664044"/>
                        <a:ext cx="2952328" cy="4816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971600" y="2276872"/>
          <a:ext cx="6719817" cy="4743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0" name="Rovnice" r:id="rId7" imgW="3238200" imgH="228600" progId="Equation.3">
                  <p:embed/>
                </p:oleObj>
              </mc:Choice>
              <mc:Fallback>
                <p:oleObj name="Rovnice" r:id="rId7" imgW="323820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2276872"/>
                        <a:ext cx="6719817" cy="47434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971600" y="2924944"/>
          <a:ext cx="1152128" cy="4352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1" name="Rovnice" r:id="rId9" imgW="571320" imgH="215640" progId="Equation.3">
                  <p:embed/>
                </p:oleObj>
              </mc:Choice>
              <mc:Fallback>
                <p:oleObj name="Rovnice" r:id="rId9" imgW="57132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2924944"/>
                        <a:ext cx="1152128" cy="4352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971600" y="4077072"/>
          <a:ext cx="2520280" cy="7585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2" name="Rovnice" r:id="rId11" imgW="1307880" imgH="393480" progId="Equation.3">
                  <p:embed/>
                </p:oleObj>
              </mc:Choice>
              <mc:Fallback>
                <p:oleObj name="Rovnice" r:id="rId11" imgW="13078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077072"/>
                        <a:ext cx="2520280" cy="75853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655" name="Object 7"/>
          <p:cNvGraphicFramePr>
            <a:graphicFrameLocks noChangeAspect="1"/>
          </p:cNvGraphicFramePr>
          <p:nvPr/>
        </p:nvGraphicFramePr>
        <p:xfrm>
          <a:off x="4932040" y="4149080"/>
          <a:ext cx="2880320" cy="7262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3" name="Rovnice" r:id="rId13" imgW="1562040" imgH="393480" progId="Equation.3">
                  <p:embed/>
                </p:oleObj>
              </mc:Choice>
              <mc:Fallback>
                <p:oleObj name="Rovnice" r:id="rId13" imgW="156204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040" y="4149080"/>
                        <a:ext cx="2880320" cy="7262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971600" y="5157192"/>
          <a:ext cx="4814887" cy="649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4" name="Rovnice" r:id="rId15" imgW="3301920" imgH="444240" progId="Equation.3">
                  <p:embed/>
                </p:oleObj>
              </mc:Choice>
              <mc:Fallback>
                <p:oleObj name="Rovnice" r:id="rId15" imgW="3301920" imgH="4442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5157192"/>
                        <a:ext cx="4814887" cy="6492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657" name="Object 9"/>
          <p:cNvGraphicFramePr>
            <a:graphicFrameLocks noChangeAspect="1"/>
          </p:cNvGraphicFramePr>
          <p:nvPr/>
        </p:nvGraphicFramePr>
        <p:xfrm>
          <a:off x="1043608" y="6021288"/>
          <a:ext cx="4368800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5" name="Rovnice" r:id="rId17" imgW="2997000" imgH="241200" progId="Equation.3">
                  <p:embed/>
                </p:oleObj>
              </mc:Choice>
              <mc:Fallback>
                <p:oleObj name="Rovnice" r:id="rId17" imgW="2997000" imgH="24120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6021288"/>
                        <a:ext cx="4368800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043608" y="3573016"/>
            <a:ext cx="388843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Rovnice má 2 řešení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metoda řeší všechny typy kvadratických rovnic</a:t>
            </a:r>
          </a:p>
          <a:p>
            <a:r>
              <a:rPr lang="cs-CZ" dirty="0" smtClean="0"/>
              <a:t>je pracnější</a:t>
            </a:r>
          </a:p>
          <a:p>
            <a:r>
              <a:rPr lang="cs-CZ" dirty="0" smtClean="0"/>
              <a:t>vzorec pro D</a:t>
            </a:r>
          </a:p>
          <a:p>
            <a:r>
              <a:rPr lang="cs-CZ" dirty="0" smtClean="0"/>
              <a:t>počet kořenů podle D</a:t>
            </a:r>
          </a:p>
          <a:p>
            <a:r>
              <a:rPr lang="cs-CZ" dirty="0" smtClean="0"/>
              <a:t>vzorec pro kořeny</a:t>
            </a:r>
          </a:p>
          <a:p>
            <a:r>
              <a:rPr lang="cs-CZ" dirty="0" smtClean="0"/>
              <a:t>není nutné znát odvození vzorce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83568" y="5445224"/>
            <a:ext cx="3096344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Konec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4932040" y="5445224"/>
            <a:ext cx="3096344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dk1"/>
                </a:solidFill>
                <a:hlinkClick r:id="rId3" action="ppaction://hlinksldjump"/>
              </a:rPr>
              <a:t>Odvození vzorce</a:t>
            </a:r>
            <a:endParaRPr lang="cs-CZ" dirty="0">
              <a:solidFill>
                <a:schemeClr val="dk1"/>
              </a:solidFill>
              <a:hlinkClick r:id="rId2" action="ppaction://hlinksldjump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Odvození vzorce pro kořeny kvadratické rovnice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043608" y="1556792"/>
          <a:ext cx="2772308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1" name="Rovnice" r:id="rId3" imgW="977760" imgH="203040" progId="Equation.3">
                  <p:embed/>
                </p:oleObj>
              </mc:Choice>
              <mc:Fallback>
                <p:oleObj name="Rovnice" r:id="rId3" imgW="97776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1556792"/>
                        <a:ext cx="2772308" cy="5760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6" name="Object 4"/>
          <p:cNvGraphicFramePr>
            <a:graphicFrameLocks noChangeAspect="1"/>
          </p:cNvGraphicFramePr>
          <p:nvPr/>
        </p:nvGraphicFramePr>
        <p:xfrm>
          <a:off x="1043608" y="2348880"/>
          <a:ext cx="3781425" cy="649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2" name="Rovnice" r:id="rId5" imgW="1333440" imgH="228600" progId="Equation.3">
                  <p:embed/>
                </p:oleObj>
              </mc:Choice>
              <mc:Fallback>
                <p:oleObj name="Rovnice" r:id="rId5" imgW="133344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2348880"/>
                        <a:ext cx="3781425" cy="6492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7" name="Object 5"/>
          <p:cNvGraphicFramePr>
            <a:graphicFrameLocks noChangeAspect="1"/>
          </p:cNvGraphicFramePr>
          <p:nvPr/>
        </p:nvGraphicFramePr>
        <p:xfrm>
          <a:off x="1043608" y="3212976"/>
          <a:ext cx="3166328" cy="908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3" name="Rovnice" r:id="rId7" imgW="1155600" imgH="393480" progId="Equation.3">
                  <p:embed/>
                </p:oleObj>
              </mc:Choice>
              <mc:Fallback>
                <p:oleObj name="Rovnice" r:id="rId7" imgW="115560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3212976"/>
                        <a:ext cx="3166328" cy="9083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9" name="Object 7"/>
          <p:cNvGraphicFramePr>
            <a:graphicFrameLocks noChangeAspect="1"/>
          </p:cNvGraphicFramePr>
          <p:nvPr/>
        </p:nvGraphicFramePr>
        <p:xfrm>
          <a:off x="971600" y="4293096"/>
          <a:ext cx="5040560" cy="10145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4" name="Rovnice" r:id="rId9" imgW="2209680" imgH="444240" progId="Equation.3">
                  <p:embed/>
                </p:oleObj>
              </mc:Choice>
              <mc:Fallback>
                <p:oleObj name="Rovnice" r:id="rId9" imgW="2209680" imgH="4442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293096"/>
                        <a:ext cx="5040560" cy="101454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0" name="Object 8"/>
          <p:cNvGraphicFramePr>
            <a:graphicFrameLocks noChangeAspect="1"/>
          </p:cNvGraphicFramePr>
          <p:nvPr/>
        </p:nvGraphicFramePr>
        <p:xfrm>
          <a:off x="1043608" y="5589240"/>
          <a:ext cx="4176464" cy="10299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5" name="Rovnice" r:id="rId11" imgW="1803240" imgH="444240" progId="Equation.3">
                  <p:embed/>
                </p:oleObj>
              </mc:Choice>
              <mc:Fallback>
                <p:oleObj name="Rovnice" r:id="rId11" imgW="1803240" imgH="4442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5589240"/>
                        <a:ext cx="4176464" cy="102993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Obdélník 10"/>
          <p:cNvSpPr/>
          <p:nvPr/>
        </p:nvSpPr>
        <p:spPr>
          <a:xfrm>
            <a:off x="971600" y="2348880"/>
            <a:ext cx="4248472" cy="6480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Upravit na normovanou rovnici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971600" y="3212976"/>
            <a:ext cx="4248472" cy="86409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Normovaná rovnice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971600" y="5589240"/>
            <a:ext cx="4248472" cy="100811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Upravit podle vzorce (A + B)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2411760" y="4365104"/>
            <a:ext cx="2232248" cy="1080120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71600" y="4221088"/>
            <a:ext cx="4752528" cy="122413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Doplnit na kvadratický </a:t>
            </a:r>
            <a:r>
              <a:rPr lang="cs-CZ" dirty="0" err="1" smtClean="0"/>
              <a:t>tročlen</a:t>
            </a:r>
            <a:endParaRPr lang="cs-CZ" dirty="0" smtClean="0"/>
          </a:p>
          <a:p>
            <a:pPr algn="ctr"/>
            <a:r>
              <a:rPr lang="cs-CZ" dirty="0" smtClean="0"/>
              <a:t> a nezměnit rovnost</a:t>
            </a:r>
            <a:endParaRPr lang="cs-CZ" dirty="0"/>
          </a:p>
        </p:txBody>
      </p:sp>
      <p:sp>
        <p:nvSpPr>
          <p:cNvPr id="18" name="Zaoblený obdélník 17">
            <a:hlinkClick r:id="rId13" action="ppaction://hlinksldjump"/>
          </p:cNvPr>
          <p:cNvSpPr/>
          <p:nvPr/>
        </p:nvSpPr>
        <p:spPr>
          <a:xfrm>
            <a:off x="6588224" y="6165304"/>
            <a:ext cx="2232248" cy="43204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13" action="ppaction://hlinksldjump"/>
              </a:rPr>
              <a:t>Na vzorec a  použití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22222E-6 L -0.14566 0.0053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00" y="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5" grpId="0" animBg="1"/>
      <p:bldP spid="16" grpId="0" animBg="1"/>
      <p:bldP spid="16" grpId="1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dirty="0" smtClean="0">
                <a:solidFill>
                  <a:sysClr val="windowText" lastClr="000000"/>
                </a:solidFill>
              </a:rPr>
              <a:t>Pokračování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graphicFrame>
        <p:nvGraphicFramePr>
          <p:cNvPr id="65538" name="Object 2"/>
          <p:cNvGraphicFramePr>
            <a:graphicFrameLocks noChangeAspect="1"/>
          </p:cNvGraphicFramePr>
          <p:nvPr/>
        </p:nvGraphicFramePr>
        <p:xfrm>
          <a:off x="3851920" y="404664"/>
          <a:ext cx="3456384" cy="8523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2" name="Rovnice" r:id="rId3" imgW="1803240" imgH="444240" progId="Equation.3">
                  <p:embed/>
                </p:oleObj>
              </mc:Choice>
              <mc:Fallback>
                <p:oleObj name="Rovnice" r:id="rId3" imgW="1803240" imgH="4442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1920" y="404664"/>
                        <a:ext cx="3456384" cy="8523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39" name="Object 3"/>
          <p:cNvGraphicFramePr>
            <a:graphicFrameLocks noChangeAspect="1"/>
          </p:cNvGraphicFramePr>
          <p:nvPr/>
        </p:nvGraphicFramePr>
        <p:xfrm>
          <a:off x="1043608" y="1844824"/>
          <a:ext cx="3528392" cy="9807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3" name="Rovnice" r:id="rId5" imgW="1600200" imgH="444240" progId="Equation.3">
                  <p:embed/>
                </p:oleObj>
              </mc:Choice>
              <mc:Fallback>
                <p:oleObj name="Rovnice" r:id="rId5" imgW="1600200" imgH="4442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1844824"/>
                        <a:ext cx="3528392" cy="98070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40" name="Object 4"/>
          <p:cNvGraphicFramePr>
            <a:graphicFrameLocks noChangeAspect="1"/>
          </p:cNvGraphicFramePr>
          <p:nvPr/>
        </p:nvGraphicFramePr>
        <p:xfrm>
          <a:off x="1043608" y="3356992"/>
          <a:ext cx="3168352" cy="9734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4" name="Rovnice" r:id="rId7" imgW="1447560" imgH="444240" progId="Equation.3">
                  <p:embed/>
                </p:oleObj>
              </mc:Choice>
              <mc:Fallback>
                <p:oleObj name="Rovnice" r:id="rId7" imgW="1447560" imgH="4442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3356992"/>
                        <a:ext cx="3168352" cy="9734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541" name="Object 5"/>
          <p:cNvGraphicFramePr>
            <a:graphicFrameLocks noChangeAspect="1"/>
          </p:cNvGraphicFramePr>
          <p:nvPr/>
        </p:nvGraphicFramePr>
        <p:xfrm>
          <a:off x="1043608" y="4869160"/>
          <a:ext cx="3096344" cy="926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5" name="Rovnice" r:id="rId9" imgW="1485720" imgH="444240" progId="Equation.3">
                  <p:embed/>
                </p:oleObj>
              </mc:Choice>
              <mc:Fallback>
                <p:oleObj name="Rovnice" r:id="rId9" imgW="1485720" imgH="4442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4869160"/>
                        <a:ext cx="3096344" cy="9269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971600" y="1916832"/>
            <a:ext cx="374441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Převést část výrazu vpravo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971600" y="3429000"/>
            <a:ext cx="374441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Upravit pravou stranu rovnice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71600" y="4941168"/>
            <a:ext cx="374441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Upravit pravou stranu rovnice</a:t>
            </a:r>
            <a:endParaRPr lang="cs-CZ" dirty="0"/>
          </a:p>
        </p:txBody>
      </p:sp>
      <p:sp>
        <p:nvSpPr>
          <p:cNvPr id="10" name="Zaoblený obdélník 9">
            <a:hlinkClick r:id="rId11" action="ppaction://hlinksldjump"/>
          </p:cNvPr>
          <p:cNvSpPr/>
          <p:nvPr/>
        </p:nvSpPr>
        <p:spPr>
          <a:xfrm>
            <a:off x="6588224" y="5517232"/>
            <a:ext cx="2232248" cy="43204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11" action="ppaction://hlinksldjump"/>
              </a:rPr>
              <a:t>Na vzorec a  použití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dirty="0" smtClean="0">
                <a:solidFill>
                  <a:sysClr val="windowText" lastClr="000000"/>
                </a:solidFill>
              </a:rPr>
              <a:t>Pokračování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graphicFrame>
        <p:nvGraphicFramePr>
          <p:cNvPr id="66563" name="Object 3"/>
          <p:cNvGraphicFramePr>
            <a:graphicFrameLocks noChangeAspect="1"/>
          </p:cNvGraphicFramePr>
          <p:nvPr/>
        </p:nvGraphicFramePr>
        <p:xfrm>
          <a:off x="971600" y="1988840"/>
          <a:ext cx="3637979" cy="10484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67" name="Rovnice" r:id="rId3" imgW="1587240" imgH="457200" progId="Equation.3">
                  <p:embed/>
                </p:oleObj>
              </mc:Choice>
              <mc:Fallback>
                <p:oleObj name="Rovnice" r:id="rId3" imgW="1587240" imgH="4572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1988840"/>
                        <a:ext cx="3637979" cy="104844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564" name="Object 4"/>
          <p:cNvGraphicFramePr>
            <a:graphicFrameLocks noChangeAspect="1"/>
          </p:cNvGraphicFramePr>
          <p:nvPr/>
        </p:nvGraphicFramePr>
        <p:xfrm>
          <a:off x="971600" y="3717032"/>
          <a:ext cx="4752528" cy="8984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68" name="Rovnice" r:id="rId5" imgW="2349360" imgH="444240" progId="Equation.3">
                  <p:embed/>
                </p:oleObj>
              </mc:Choice>
              <mc:Fallback>
                <p:oleObj name="Rovnice" r:id="rId5" imgW="2349360" imgH="4442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3717032"/>
                        <a:ext cx="4752528" cy="89845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565" name="Object 5"/>
          <p:cNvGraphicFramePr>
            <a:graphicFrameLocks noChangeAspect="1"/>
          </p:cNvGraphicFramePr>
          <p:nvPr/>
        </p:nvGraphicFramePr>
        <p:xfrm>
          <a:off x="984250" y="5516563"/>
          <a:ext cx="4843463" cy="920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69" name="Rovnice" r:id="rId7" imgW="2336760" imgH="444240" progId="Equation.3">
                  <p:embed/>
                </p:oleObj>
              </mc:Choice>
              <mc:Fallback>
                <p:oleObj name="Rovnice" r:id="rId7" imgW="2336760" imgH="4442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84250" y="5516563"/>
                        <a:ext cx="4843463" cy="920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566" name="Object 6"/>
          <p:cNvGraphicFramePr>
            <a:graphicFrameLocks noChangeAspect="1"/>
          </p:cNvGraphicFramePr>
          <p:nvPr/>
        </p:nvGraphicFramePr>
        <p:xfrm>
          <a:off x="4589463" y="404813"/>
          <a:ext cx="2771775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70" name="Rovnice" r:id="rId9" imgW="1485720" imgH="444240" progId="Equation.3">
                  <p:embed/>
                </p:oleObj>
              </mc:Choice>
              <mc:Fallback>
                <p:oleObj name="Rovnice" r:id="rId9" imgW="1485720" imgH="4442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89463" y="404813"/>
                        <a:ext cx="2771775" cy="828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Obdélník 7"/>
          <p:cNvSpPr/>
          <p:nvPr/>
        </p:nvSpPr>
        <p:spPr>
          <a:xfrm>
            <a:off x="971600" y="1844824"/>
            <a:ext cx="3312368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Odmocnit obě strany rovnice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71600" y="3573016"/>
            <a:ext cx="424847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Řešit podle </a:t>
            </a:r>
            <a:r>
              <a:rPr lang="cs-CZ" dirty="0" smtClean="0">
                <a:sym typeface="Symbol"/>
              </a:rPr>
              <a:t> x-s  = r</a:t>
            </a:r>
          </a:p>
          <a:p>
            <a:pPr algn="ctr"/>
            <a:r>
              <a:rPr lang="cs-CZ" dirty="0" smtClean="0">
                <a:sym typeface="Symbol"/>
              </a:rPr>
              <a:t>s  střed intervalu</a:t>
            </a:r>
          </a:p>
          <a:p>
            <a:pPr algn="ctr"/>
            <a:r>
              <a:rPr lang="cs-CZ" dirty="0" smtClean="0">
                <a:sym typeface="Symbol"/>
              </a:rPr>
              <a:t>r poloměr intervalu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971600" y="5373216"/>
            <a:ext cx="424847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r>
              <a:rPr lang="cs-CZ" baseline="-25000" dirty="0" smtClean="0"/>
              <a:t>1</a:t>
            </a:r>
            <a:r>
              <a:rPr lang="cs-CZ" dirty="0" smtClean="0"/>
              <a:t>= s + r</a:t>
            </a:r>
          </a:p>
          <a:p>
            <a:pPr algn="ctr"/>
            <a:r>
              <a:rPr lang="cs-CZ" dirty="0" smtClean="0"/>
              <a:t>x</a:t>
            </a:r>
            <a:r>
              <a:rPr lang="cs-CZ" baseline="-25000" dirty="0" smtClean="0"/>
              <a:t>2 </a:t>
            </a:r>
            <a:r>
              <a:rPr lang="cs-CZ" dirty="0" smtClean="0"/>
              <a:t>= s - r</a:t>
            </a:r>
            <a:endParaRPr lang="cs-CZ" dirty="0"/>
          </a:p>
        </p:txBody>
      </p:sp>
      <p:sp>
        <p:nvSpPr>
          <p:cNvPr id="13" name="Zaoblený obdélník 12">
            <a:hlinkClick r:id="rId11" action="ppaction://hlinksldjump"/>
          </p:cNvPr>
          <p:cNvSpPr/>
          <p:nvPr/>
        </p:nvSpPr>
        <p:spPr>
          <a:xfrm>
            <a:off x="6660232" y="6237312"/>
            <a:ext cx="2232248" cy="43204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11" action="ppaction://hlinksldjump"/>
              </a:rPr>
              <a:t>Na vzorec a  použití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0.30313 7.40741E-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0.30313 7.40741E-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9" grpId="1" animBg="1"/>
      <p:bldP spid="10" grpId="0" animBg="1"/>
      <p:bldP spid="10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Veškeré materiály </a:t>
            </a:r>
            <a:r>
              <a:rPr lang="cs-CZ" sz="2400" dirty="0" smtClean="0"/>
              <a:t>jsou </a:t>
            </a:r>
            <a:r>
              <a:rPr lang="cs-CZ" sz="2400" dirty="0" smtClean="0"/>
              <a:t>dílem autora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305</Words>
  <Application>Microsoft Office PowerPoint</Application>
  <PresentationFormat>Předvádění na obrazovce (4:3)</PresentationFormat>
  <Paragraphs>94</Paragraphs>
  <Slides>17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Rovnice</vt:lpstr>
      <vt:lpstr>Prezentace aplikace PowerPoint</vt:lpstr>
      <vt:lpstr>Prezentace aplikace PowerPoint</vt:lpstr>
      <vt:lpstr>Řešení kvadratických rovnic III</vt:lpstr>
      <vt:lpstr>Základní poznatky</vt:lpstr>
      <vt:lpstr>Numerické metody na řešení KR</vt:lpstr>
      <vt:lpstr>Jak řešit i další kvadratické rovnice</vt:lpstr>
      <vt:lpstr>Vzorec pro kořeny KR</vt:lpstr>
      <vt:lpstr>Počet kořenů kvadratické rovnice</vt:lpstr>
      <vt:lpstr>Výpočet diskriminantu</vt:lpstr>
      <vt:lpstr>Úkol: Vypočtěte kořeny KR</vt:lpstr>
      <vt:lpstr>Úkol: Vypočtěte kořeny KR</vt:lpstr>
      <vt:lpstr>Úkol: Vypočtěte kořeny KR</vt:lpstr>
      <vt:lpstr>Shrnutí</vt:lpstr>
      <vt:lpstr>Odvození vzorce pro kořeny kvadratické rovnice</vt:lpstr>
      <vt:lpstr>Pokračování</vt:lpstr>
      <vt:lpstr>Pokračování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Rozklad normovaných kvadratických rovnic</dc:title>
  <dc:creator>admin</dc:creator>
  <cp:lastModifiedBy>INT01-01</cp:lastModifiedBy>
  <cp:revision>51</cp:revision>
  <dcterms:created xsi:type="dcterms:W3CDTF">2013-01-29T20:35:18Z</dcterms:created>
  <dcterms:modified xsi:type="dcterms:W3CDTF">2013-12-18T12:38:06Z</dcterms:modified>
</cp:coreProperties>
</file>