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6" r:id="rId2"/>
    <p:sldId id="287" r:id="rId3"/>
    <p:sldId id="256" r:id="rId4"/>
    <p:sldId id="279" r:id="rId5"/>
    <p:sldId id="280" r:id="rId6"/>
    <p:sldId id="281" r:id="rId7"/>
    <p:sldId id="282" r:id="rId8"/>
    <p:sldId id="285" r:id="rId9"/>
    <p:sldId id="286" r:id="rId10"/>
    <p:sldId id="284" r:id="rId11"/>
    <p:sldId id="269" r:id="rId12"/>
    <p:sldId id="283" r:id="rId13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7309B6-2BDB-4638-8AC4-61BF8F4C5651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0FD67F-176D-4889-BEFC-E119E3C73E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8FF252-D2F9-4FB1-AF30-CC219EA1DA12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DA1A7-E888-4481-902A-C68BE34C08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DA1A7-E888-4481-902A-C68BE34C08A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4.bin"/><Relationship Id="rId5" Type="http://schemas.openxmlformats.org/officeDocument/2006/relationships/slide" Target="slide12.xml"/><Relationship Id="rId4" Type="http://schemas.openxmlformats.org/officeDocument/2006/relationships/oleObject" Target="../embeddings/oleObject13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0.bin"/><Relationship Id="rId3" Type="http://schemas.openxmlformats.org/officeDocument/2006/relationships/oleObject" Target="../embeddings/oleObject15.bin"/><Relationship Id="rId7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Relationship Id="rId9" Type="http://schemas.openxmlformats.org/officeDocument/2006/relationships/oleObject" Target="../embeddings/oleObject21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7.bin"/><Relationship Id="rId3" Type="http://schemas.openxmlformats.org/officeDocument/2006/relationships/oleObject" Target="../embeddings/oleObject22.bin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5.bin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Relationship Id="rId9" Type="http://schemas.openxmlformats.org/officeDocument/2006/relationships/oleObject" Target="../embeddings/oleObject28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oleObject" Target="../embeddings/oleObject29.bin"/><Relationship Id="rId7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2.bin"/><Relationship Id="rId5" Type="http://schemas.openxmlformats.org/officeDocument/2006/relationships/oleObject" Target="../embeddings/oleObject31.bin"/><Relationship Id="rId4" Type="http://schemas.openxmlformats.org/officeDocument/2006/relationships/oleObject" Target="../embeddings/oleObject30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VY_32_INOVACE_108.MAT.02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Řešení kvadratických rovnic II.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108.MAT.02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Řešení kvadratických rovnic II.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274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20. 2. 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Kvadratická rovnice, normovaná rovnice, kořeny, rozklad na součin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Prezentace vysvětluje rozklad normovaných kvadratických rovnic na součin.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Řešení kvadratických rovnic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ysClr val="windowText" lastClr="000000"/>
              </a:solidFill>
            </a:endParaRPr>
          </a:p>
          <a:p>
            <a:r>
              <a:rPr lang="cs-CZ" dirty="0" smtClean="0">
                <a:solidFill>
                  <a:sysClr val="windowText" lastClr="000000"/>
                </a:solidFill>
              </a:rPr>
              <a:t>Rozklad normovaných rovnic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Normovaná rovnice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Příklady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Normovaná </a:t>
            </a:r>
            <a:r>
              <a:rPr lang="cs-CZ" dirty="0" smtClean="0"/>
              <a:t>kvadratická rovnice má a=1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987824" y="5373216"/>
          <a:ext cx="3007134" cy="677664"/>
        </p:xfrm>
        <a:graphic>
          <a:graphicData uri="http://schemas.openxmlformats.org/presentationml/2006/ole">
            <p:oleObj spid="_x0000_s54274" name="Rovnice" r:id="rId3" imgW="90144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987824" y="2348880"/>
          <a:ext cx="2880320" cy="598781"/>
        </p:xfrm>
        <a:graphic>
          <a:graphicData uri="http://schemas.openxmlformats.org/presentationml/2006/ole">
            <p:oleObj spid="_x0000_s54275" name="Rovnice" r:id="rId4" imgW="97776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987824" y="3068960"/>
          <a:ext cx="2664296" cy="592529"/>
        </p:xfrm>
        <a:graphic>
          <a:graphicData uri="http://schemas.openxmlformats.org/presentationml/2006/ole">
            <p:oleObj spid="_x0000_s54276" name="Rovnice" r:id="rId5" imgW="91440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987824" y="3789040"/>
          <a:ext cx="2880320" cy="598781"/>
        </p:xfrm>
        <a:graphic>
          <a:graphicData uri="http://schemas.openxmlformats.org/presentationml/2006/ole">
            <p:oleObj spid="_x0000_s54277" name="Rovnice" r:id="rId6" imgW="9777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Rovnice v součinovém tvaru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345247" y="1890221"/>
          <a:ext cx="3734147" cy="678758"/>
        </p:xfrm>
        <a:graphic>
          <a:graphicData uri="http://schemas.openxmlformats.org/presentationml/2006/ole">
            <p:oleObj spid="_x0000_s55298" name="Rovnice" r:id="rId3" imgW="1117440" imgH="20304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2112299" y="2898027"/>
          <a:ext cx="4200043" cy="677667"/>
        </p:xfrm>
        <a:graphic>
          <a:graphicData uri="http://schemas.openxmlformats.org/presentationml/2006/ole">
            <p:oleObj spid="_x0000_s55299" name="Rovnice" r:id="rId4" imgW="125712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2070100" y="4019486"/>
          <a:ext cx="4284441" cy="762064"/>
        </p:xfrm>
        <a:graphic>
          <a:graphicData uri="http://schemas.openxmlformats.org/presentationml/2006/ole">
            <p:oleObj spid="_x0000_s55302" name="Rovnice" r:id="rId5" imgW="1282680" imgH="228600" progId="Equation.3">
              <p:embed/>
            </p:oleObj>
          </a:graphicData>
        </a:graphic>
      </p:graphicFrame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2578970" y="5202285"/>
          <a:ext cx="3266700" cy="677666"/>
        </p:xfrm>
        <a:graphic>
          <a:graphicData uri="http://schemas.openxmlformats.org/presentationml/2006/ole">
            <p:oleObj spid="_x0000_s55303" name="Rovnice" r:id="rId6" imgW="977760" imgH="203040" progId="Equation.3">
              <p:embed/>
            </p:oleObj>
          </a:graphicData>
        </a:graphic>
      </p:graphicFrame>
      <p:sp>
        <p:nvSpPr>
          <p:cNvPr id="10" name="Zaoblený obdélník 9"/>
          <p:cNvSpPr/>
          <p:nvPr/>
        </p:nvSpPr>
        <p:spPr>
          <a:xfrm>
            <a:off x="2987824" y="4149080"/>
            <a:ext cx="1368152" cy="648072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4149080"/>
            <a:ext cx="648072" cy="576064"/>
          </a:xfrm>
          <a:prstGeom prst="round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979712" y="2924944"/>
            <a:ext cx="46085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Roznásobte závorky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979712" y="4077072"/>
            <a:ext cx="46085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 vzniknou koeficienty  b , c?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1979712" y="5229200"/>
            <a:ext cx="46085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Výsledná rovnice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Opačný postup</a:t>
            </a:r>
            <a:endParaRPr lang="cs-CZ" dirty="0"/>
          </a:p>
        </p:txBody>
      </p:sp>
      <p:graphicFrame>
        <p:nvGraphicFramePr>
          <p:cNvPr id="56322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551113" y="1736725"/>
          <a:ext cx="3890962" cy="808038"/>
        </p:xfrm>
        <a:graphic>
          <a:graphicData uri="http://schemas.openxmlformats.org/presentationml/2006/ole">
            <p:oleObj spid="_x0000_s56322" name="Rovnice" r:id="rId3" imgW="977760" imgH="20304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2699792" y="3212976"/>
          <a:ext cx="3456384" cy="658298"/>
        </p:xfrm>
        <a:graphic>
          <a:graphicData uri="http://schemas.openxmlformats.org/presentationml/2006/ole">
            <p:oleObj spid="_x0000_s56323" name="Rovnice" r:id="rId4" imgW="1066680" imgH="2030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2699792" y="4293096"/>
          <a:ext cx="3557058" cy="739279"/>
        </p:xfrm>
        <a:graphic>
          <a:graphicData uri="http://schemas.openxmlformats.org/presentationml/2006/ole">
            <p:oleObj spid="_x0000_s56326" name="Rovnice" r:id="rId5" imgW="1079280" imgH="21564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2627784" y="3212976"/>
            <a:ext cx="36724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Součinový tvar  rovnice</a:t>
            </a:r>
            <a:endParaRPr lang="cs-CZ" sz="2400"/>
          </a:p>
        </p:txBody>
      </p:sp>
      <p:sp>
        <p:nvSpPr>
          <p:cNvPr id="12" name="Obdélník 11"/>
          <p:cNvSpPr/>
          <p:nvPr/>
        </p:nvSpPr>
        <p:spPr>
          <a:xfrm>
            <a:off x="2627784" y="4437112"/>
            <a:ext cx="367240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Kořeny rovnice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Vztahy mezi kořeny a koeficienty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905919" y="1556792"/>
          <a:ext cx="3332163" cy="577850"/>
        </p:xfrm>
        <a:graphic>
          <a:graphicData uri="http://schemas.openxmlformats.org/presentationml/2006/ole">
            <p:oleObj spid="_x0000_s57346" name="Rovnice" r:id="rId3" imgW="1244520" imgH="21564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3563888" y="4221088"/>
          <a:ext cx="1658937" cy="704850"/>
        </p:xfrm>
        <a:graphic>
          <a:graphicData uri="http://schemas.openxmlformats.org/presentationml/2006/ole">
            <p:oleObj spid="_x0000_s57350" name="Rovnice" r:id="rId4" imgW="507960" imgH="21564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159732" y="3429000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hlinkClick r:id="rId5" action="ppaction://hlinksldjump"/>
              </a:rPr>
              <a:t>Odvození  vztahů zde</a:t>
            </a:r>
            <a:endParaRPr lang="cs-CZ" sz="2800" dirty="0" smtClean="0"/>
          </a:p>
          <a:p>
            <a:pPr algn="ctr"/>
            <a:r>
              <a:rPr lang="cs-CZ" sz="2800" dirty="0" smtClean="0"/>
              <a:t> </a:t>
            </a:r>
            <a:endParaRPr lang="cs-CZ" sz="2800" dirty="0"/>
          </a:p>
        </p:txBody>
      </p:sp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3275856" y="5229200"/>
          <a:ext cx="2819400" cy="704850"/>
        </p:xfrm>
        <a:graphic>
          <a:graphicData uri="http://schemas.openxmlformats.org/presentationml/2006/ole">
            <p:oleObj spid="_x0000_s57351" name="Rovnice" r:id="rId6" imgW="863280" imgH="21564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915816" y="242088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kořeny  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 a  x</a:t>
            </a:r>
            <a:r>
              <a:rPr lang="cs-CZ" sz="2800" baseline="-25000" dirty="0" smtClean="0"/>
              <a:t>2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3563888" y="4365104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koeficient c</a:t>
            </a:r>
            <a:endParaRPr lang="cs-CZ" sz="2400"/>
          </a:p>
        </p:txBody>
      </p:sp>
      <p:sp>
        <p:nvSpPr>
          <p:cNvPr id="14" name="Obdélník 13"/>
          <p:cNvSpPr/>
          <p:nvPr/>
        </p:nvSpPr>
        <p:spPr>
          <a:xfrm>
            <a:off x="3203848" y="5301208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koeficient b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Návod na rozklad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30337" y="1484784"/>
          <a:ext cx="3141841" cy="605656"/>
        </p:xfrm>
        <a:graphic>
          <a:graphicData uri="http://schemas.openxmlformats.org/presentationml/2006/ole">
            <p:oleObj spid="_x0000_s77826" name="Rovnice" r:id="rId3" imgW="105408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076576" y="2223972"/>
          <a:ext cx="1249363" cy="530225"/>
        </p:xfrm>
        <a:graphic>
          <a:graphicData uri="http://schemas.openxmlformats.org/presentationml/2006/ole">
            <p:oleObj spid="_x0000_s77827" name="Rovnice" r:id="rId4" imgW="419040" imgH="177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051720" y="2887729"/>
          <a:ext cx="5299075" cy="606425"/>
        </p:xfrm>
        <a:graphic>
          <a:graphicData uri="http://schemas.openxmlformats.org/presentationml/2006/ole">
            <p:oleObj spid="_x0000_s77828" name="Rovnice" r:id="rId5" imgW="177768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870201" y="5031400"/>
          <a:ext cx="1662112" cy="568325"/>
        </p:xfrm>
        <a:graphic>
          <a:graphicData uri="http://schemas.openxmlformats.org/presentationml/2006/ole">
            <p:oleObj spid="_x0000_s77829" name="Rovnice" r:id="rId6" imgW="55872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096420" y="4367643"/>
          <a:ext cx="1209675" cy="530225"/>
        </p:xfrm>
        <a:graphic>
          <a:graphicData uri="http://schemas.openxmlformats.org/presentationml/2006/ole">
            <p:oleObj spid="_x0000_s77830" name="Rovnice" r:id="rId7" imgW="406080" imgH="177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998663" y="3627686"/>
          <a:ext cx="3405188" cy="606425"/>
        </p:xfrm>
        <a:graphic>
          <a:graphicData uri="http://schemas.openxmlformats.org/presentationml/2006/ole">
            <p:oleObj spid="_x0000_s77831" name="Rovnice" r:id="rId8" imgW="1143000" imgH="203040" progId="Equation.3">
              <p:embed/>
            </p:oleObj>
          </a:graphicData>
        </a:graphic>
      </p:graphicFrame>
      <p:graphicFrame>
        <p:nvGraphicFramePr>
          <p:cNvPr id="77832" name="Object 5"/>
          <p:cNvGraphicFramePr>
            <a:graphicFrameLocks noChangeAspect="1"/>
          </p:cNvGraphicFramePr>
          <p:nvPr/>
        </p:nvGraphicFramePr>
        <p:xfrm>
          <a:off x="3131220" y="5733256"/>
          <a:ext cx="3140075" cy="606425"/>
        </p:xfrm>
        <a:graphic>
          <a:graphicData uri="http://schemas.openxmlformats.org/presentationml/2006/ole">
            <p:oleObj spid="_x0000_s77832" name="Rovnice" r:id="rId9" imgW="1054080" imgH="20304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3059832" y="2176060"/>
            <a:ext cx="3384376" cy="68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Postupujeme od c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059832" y="3645024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Připravit závorky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059832" y="4365104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Koeficient b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5113988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b je součet</a:t>
            </a:r>
            <a:endParaRPr lang="cs-CZ" sz="2400"/>
          </a:p>
        </p:txBody>
      </p:sp>
      <p:sp>
        <p:nvSpPr>
          <p:cNvPr id="15" name="Obdélník 14"/>
          <p:cNvSpPr/>
          <p:nvPr/>
        </p:nvSpPr>
        <p:spPr>
          <a:xfrm>
            <a:off x="3059832" y="5848468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Součinový tvar rovnice</a:t>
            </a:r>
            <a:endParaRPr lang="cs-CZ" sz="2400"/>
          </a:p>
        </p:txBody>
      </p:sp>
      <p:sp>
        <p:nvSpPr>
          <p:cNvPr id="17" name="Obdélník 16"/>
          <p:cNvSpPr/>
          <p:nvPr/>
        </p:nvSpPr>
        <p:spPr>
          <a:xfrm>
            <a:off x="2051720" y="2910542"/>
            <a:ext cx="54006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Možnosti součinů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Návod na rozklad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224213" y="1484313"/>
          <a:ext cx="2952750" cy="606425"/>
        </p:xfrm>
        <a:graphic>
          <a:graphicData uri="http://schemas.openxmlformats.org/presentationml/2006/ole">
            <p:oleObj spid="_x0000_s78850" name="Rovnice" r:id="rId3" imgW="99036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963988" y="2224088"/>
          <a:ext cx="1476375" cy="530225"/>
        </p:xfrm>
        <a:graphic>
          <a:graphicData uri="http://schemas.openxmlformats.org/presentationml/2006/ole">
            <p:oleObj spid="_x0000_s78851" name="Rovnice" r:id="rId4" imgW="495000" imgH="177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23528" y="2852936"/>
          <a:ext cx="8582025" cy="360362"/>
        </p:xfrm>
        <a:graphic>
          <a:graphicData uri="http://schemas.openxmlformats.org/presentationml/2006/ole">
            <p:oleObj spid="_x0000_s78852" name="Rovnice" r:id="rId5" imgW="485136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757613" y="5030788"/>
          <a:ext cx="1887537" cy="568325"/>
        </p:xfrm>
        <a:graphic>
          <a:graphicData uri="http://schemas.openxmlformats.org/presentationml/2006/ole">
            <p:oleObj spid="_x0000_s78853" name="Rovnice" r:id="rId6" imgW="63468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171950" y="4367213"/>
          <a:ext cx="1057275" cy="530225"/>
        </p:xfrm>
        <a:graphic>
          <a:graphicData uri="http://schemas.openxmlformats.org/presentationml/2006/ole">
            <p:oleObj spid="_x0000_s78854" name="Rovnice" r:id="rId7" imgW="355320" imgH="177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998663" y="3627686"/>
          <a:ext cx="3405188" cy="606425"/>
        </p:xfrm>
        <a:graphic>
          <a:graphicData uri="http://schemas.openxmlformats.org/presentationml/2006/ole">
            <p:oleObj spid="_x0000_s78855" name="Rovnice" r:id="rId8" imgW="1143000" imgH="203040" progId="Equation.3">
              <p:embed/>
            </p:oleObj>
          </a:graphicData>
        </a:graphic>
      </p:graphicFrame>
      <p:graphicFrame>
        <p:nvGraphicFramePr>
          <p:cNvPr id="77832" name="Object 5"/>
          <p:cNvGraphicFramePr>
            <a:graphicFrameLocks noChangeAspect="1"/>
          </p:cNvGraphicFramePr>
          <p:nvPr/>
        </p:nvGraphicFramePr>
        <p:xfrm>
          <a:off x="3131220" y="5733256"/>
          <a:ext cx="3140075" cy="606425"/>
        </p:xfrm>
        <a:graphic>
          <a:graphicData uri="http://schemas.openxmlformats.org/presentationml/2006/ole">
            <p:oleObj spid="_x0000_s78856" name="Rovnice" r:id="rId9" imgW="1054080" imgH="20304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2915816" y="2046446"/>
            <a:ext cx="33843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Postupujeme od c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915816" y="3501008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Připravit závorky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2915816" y="4264293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Koeficient b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915816" y="5013176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b je součet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2915816" y="5805264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Součinový tvar rovnice</a:t>
            </a:r>
            <a:endParaRPr lang="cs-CZ" sz="2400"/>
          </a:p>
        </p:txBody>
      </p:sp>
      <p:sp>
        <p:nvSpPr>
          <p:cNvPr id="17" name="Obdélník 16"/>
          <p:cNvSpPr/>
          <p:nvPr/>
        </p:nvSpPr>
        <p:spPr>
          <a:xfrm>
            <a:off x="323528" y="2737723"/>
            <a:ext cx="856895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Možnosti součinů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Normovanou rovnici lze snadno rozložit pouze pokud má celočíselné kořeny.</a:t>
            </a:r>
          </a:p>
          <a:p>
            <a:r>
              <a:rPr lang="cs-CZ" dirty="0" smtClean="0"/>
              <a:t>Metoda zrychluje výpočty</a:t>
            </a:r>
          </a:p>
          <a:p>
            <a:r>
              <a:rPr lang="cs-CZ" smtClean="0"/>
              <a:t>Rovnici </a:t>
            </a:r>
            <a:r>
              <a:rPr lang="cs-CZ" dirty="0" smtClean="0"/>
              <a:t>lze </a:t>
            </a:r>
            <a:r>
              <a:rPr lang="cs-CZ" smtClean="0"/>
              <a:t>na normovanou rovnici upravit a </a:t>
            </a:r>
            <a:r>
              <a:rPr lang="cs-CZ" dirty="0" smtClean="0"/>
              <a:t>pak rozložit.</a:t>
            </a:r>
          </a:p>
          <a:p>
            <a:r>
              <a:rPr lang="cs-CZ" smtClean="0"/>
              <a:t>Rozklad je potřeba procvičit (další prezentace)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75856" y="5301208"/>
            <a:ext cx="25202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Veškeré </a:t>
            </a:r>
            <a:r>
              <a:rPr lang="cs-CZ" sz="2400" smtClean="0"/>
              <a:t>materiály jsou </a:t>
            </a:r>
            <a:r>
              <a:rPr lang="cs-CZ" sz="2400" dirty="0" smtClean="0"/>
              <a:t>dílem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Vztahy mezi kořeny a koeficienty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267744" y="1556792"/>
          <a:ext cx="4320480" cy="749333"/>
        </p:xfrm>
        <a:graphic>
          <a:graphicData uri="http://schemas.openxmlformats.org/presentationml/2006/ole">
            <p:oleObj spid="_x0000_s76802" name="Rovnice" r:id="rId3" imgW="1244520" imgH="215640" progId="Equation.3">
              <p:embed/>
            </p:oleObj>
          </a:graphicData>
        </a:graphic>
      </p:graphicFrame>
      <p:graphicFrame>
        <p:nvGraphicFramePr>
          <p:cNvPr id="5" name="Zástupný symbol pro obsah 3"/>
          <p:cNvGraphicFramePr>
            <a:graphicFrameLocks noChangeAspect="1"/>
          </p:cNvGraphicFramePr>
          <p:nvPr/>
        </p:nvGraphicFramePr>
        <p:xfrm>
          <a:off x="2165102" y="2276872"/>
          <a:ext cx="5184576" cy="723496"/>
        </p:xfrm>
        <a:graphic>
          <a:graphicData uri="http://schemas.openxmlformats.org/presentationml/2006/ole">
            <p:oleObj spid="_x0000_s76803" name="Rovnice" r:id="rId4" imgW="1638000" imgH="228600" progId="Equation.3">
              <p:embed/>
            </p:oleObj>
          </a:graphicData>
        </a:graphic>
      </p:graphicFrame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2165102" y="4176204"/>
          <a:ext cx="5184576" cy="746627"/>
        </p:xfrm>
        <a:graphic>
          <a:graphicData uri="http://schemas.openxmlformats.org/presentationml/2006/ole">
            <p:oleObj spid="_x0000_s76804" name="Rovnice" r:id="rId5" imgW="1587240" imgH="228600" progId="Equation.3">
              <p:embed/>
            </p:oleObj>
          </a:graphicData>
        </a:graphic>
      </p:graphicFrame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2165102" y="3234728"/>
          <a:ext cx="5184576" cy="707116"/>
        </p:xfrm>
        <a:graphic>
          <a:graphicData uri="http://schemas.openxmlformats.org/presentationml/2006/ole">
            <p:oleObj spid="_x0000_s76805" name="Rovnice" r:id="rId6" imgW="1676160" imgH="228600" progId="Equation.3">
              <p:embed/>
            </p:oleObj>
          </a:graphicData>
        </a:graphic>
      </p:graphicFrame>
      <p:graphicFrame>
        <p:nvGraphicFramePr>
          <p:cNvPr id="8" name="Zástupný symbol pro obsah 3"/>
          <p:cNvGraphicFramePr>
            <a:graphicFrameLocks noChangeAspect="1"/>
          </p:cNvGraphicFramePr>
          <p:nvPr/>
        </p:nvGraphicFramePr>
        <p:xfrm>
          <a:off x="2123728" y="5157192"/>
          <a:ext cx="5267325" cy="704850"/>
        </p:xfrm>
        <a:graphic>
          <a:graphicData uri="http://schemas.openxmlformats.org/presentationml/2006/ole">
            <p:oleObj spid="_x0000_s76806" name="Rovnice" r:id="rId7" imgW="1612800" imgH="21564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2159732" y="2324877"/>
            <a:ext cx="5328592" cy="6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Roznásobit závorky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123728" y="3284984"/>
            <a:ext cx="540060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Vytknout  x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4245091"/>
            <a:ext cx="5400600" cy="612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Kvadratický trojčlen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159732" y="5205197"/>
            <a:ext cx="53285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Určit  b, c</a:t>
            </a:r>
            <a:endParaRPr lang="cs-CZ" sz="240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602128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hlinkClick r:id="rId8" action="ppaction://hlinksldjump"/>
              </a:rPr>
              <a:t>Příklady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558</TotalTime>
  <Words>191</Words>
  <Application>Microsoft Office PowerPoint</Application>
  <PresentationFormat>Předvádění na obrazovce (4:3)</PresentationFormat>
  <Paragraphs>75</Paragraphs>
  <Slides>12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Rovnice</vt:lpstr>
      <vt:lpstr>Snímek 1</vt:lpstr>
      <vt:lpstr>Snímek 2</vt:lpstr>
      <vt:lpstr>Řešení kvadratických rovnic II</vt:lpstr>
      <vt:lpstr>Normovaná rovnice</vt:lpstr>
      <vt:lpstr>Rovnice v součinovém tvaru</vt:lpstr>
      <vt:lpstr>Opačný postup</vt:lpstr>
      <vt:lpstr>Vztahy mezi kořeny a koeficienty</vt:lpstr>
      <vt:lpstr>Návod na rozklad</vt:lpstr>
      <vt:lpstr>Návod na rozklad</vt:lpstr>
      <vt:lpstr>Shrnutí</vt:lpstr>
      <vt:lpstr>Zdroje</vt:lpstr>
      <vt:lpstr>Vztahy mezi kořeny a koeficienty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rovnice</dc:title>
  <dc:creator>admin</dc:creator>
  <cp:lastModifiedBy>zstrechi</cp:lastModifiedBy>
  <cp:revision>70</cp:revision>
  <dcterms:created xsi:type="dcterms:W3CDTF">2013-01-28T19:08:26Z</dcterms:created>
  <dcterms:modified xsi:type="dcterms:W3CDTF">2013-12-06T10:25:37Z</dcterms:modified>
</cp:coreProperties>
</file>