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pieChart>
        <c:varyColors val="1"/>
        <c:ser>
          <c:idx val="0"/>
          <c:order val="0"/>
          <c:cat>
            <c:strRef>
              <c:f>List1!$B$2:$B$3</c:f>
              <c:strCache>
                <c:ptCount val="2"/>
                <c:pt idx="0">
                  <c:v>souš</c:v>
                </c:pt>
                <c:pt idx="1">
                  <c:v>voda</c:v>
                </c:pt>
              </c:strCache>
            </c:strRef>
          </c:cat>
          <c:val>
            <c:numRef>
              <c:f>List1!$C$2:$C$3</c:f>
              <c:numCache>
                <c:formatCode>0%</c:formatCode>
                <c:ptCount val="2"/>
                <c:pt idx="0">
                  <c:v>0.3</c:v>
                </c:pt>
                <c:pt idx="1">
                  <c:v>0.7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77388739399253226"/>
          <c:y val="0.32476137729090238"/>
          <c:w val="0.21171373070701879"/>
          <c:h val="0.38640076848053112"/>
        </c:manualLayout>
      </c:layout>
      <c:overlay val="0"/>
      <c:txPr>
        <a:bodyPr/>
        <a:lstStyle/>
        <a:p>
          <a:pPr>
            <a:defRPr sz="3200"/>
          </a:pPr>
          <a:endParaRPr lang="cs-CZ"/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0.53542</cdr:x>
      <cdr:y>0.13368</cdr:y>
    </cdr:from>
    <cdr:to>
      <cdr:x>0.81667</cdr:x>
      <cdr:y>0.31771</cdr:y>
    </cdr:to>
    <cdr:cxnSp macro="">
      <cdr:nvCxnSpPr>
        <cdr:cNvPr id="3" name="Přímá spojnice se šipkou 2"/>
        <cdr:cNvCxnSpPr/>
      </cdr:nvCxnSpPr>
      <cdr:spPr>
        <a:xfrm xmlns:a="http://schemas.openxmlformats.org/drawingml/2006/main" flipV="1">
          <a:off x="2447925" y="366713"/>
          <a:ext cx="1285875" cy="504825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0.85208</cdr:x>
      <cdr:y>0.07118</cdr:y>
    </cdr:from>
    <cdr:to>
      <cdr:x>0.94167</cdr:x>
      <cdr:y>0.25174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3895725" y="195263"/>
          <a:ext cx="409575" cy="4953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1800" dirty="0"/>
            <a:t>1/3</a:t>
          </a:r>
        </a:p>
      </cdr:txBody>
    </cdr:sp>
  </cdr:relSizeAnchor>
  <cdr:relSizeAnchor xmlns:cdr="http://schemas.openxmlformats.org/drawingml/2006/chartDrawing">
    <cdr:from>
      <cdr:x>0.10833</cdr:x>
      <cdr:y>0.52951</cdr:y>
    </cdr:from>
    <cdr:to>
      <cdr:x>0.25625</cdr:x>
      <cdr:y>0.74826</cdr:y>
    </cdr:to>
    <cdr:cxnSp macro="">
      <cdr:nvCxnSpPr>
        <cdr:cNvPr id="6" name="Přímá spojnice se šipkou 5"/>
        <cdr:cNvCxnSpPr/>
      </cdr:nvCxnSpPr>
      <cdr:spPr>
        <a:xfrm xmlns:a="http://schemas.openxmlformats.org/drawingml/2006/main" flipH="1">
          <a:off x="495300" y="1452563"/>
          <a:ext cx="676275" cy="600075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0.025</cdr:x>
      <cdr:y>0.75174</cdr:y>
    </cdr:from>
    <cdr:to>
      <cdr:x>0.13333</cdr:x>
      <cdr:y>0.97049</cdr:y>
    </cdr:to>
    <cdr:sp macro="" textlink="">
      <cdr:nvSpPr>
        <cdr:cNvPr id="7" name="TextovéPole 6"/>
        <cdr:cNvSpPr txBox="1"/>
      </cdr:nvSpPr>
      <cdr:spPr>
        <a:xfrm xmlns:a="http://schemas.openxmlformats.org/drawingml/2006/main">
          <a:off x="114300" y="2062163"/>
          <a:ext cx="495300" cy="6000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dirty="0"/>
            <a:t>2/3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7962FBB-0763-4787-8C42-A889AA0B0A7D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AA15E45-62E5-4ADE-BDC4-C62B6AB2C48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Základ života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97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</a:t>
            </a:r>
            <a:r>
              <a:rPr lang="cs-CZ" i="1" dirty="0" smtClean="0"/>
              <a:t>Základní </a:t>
            </a:r>
            <a:r>
              <a:rPr lang="cs-CZ" i="1" dirty="0" smtClean="0"/>
              <a:t>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</a:t>
            </a:r>
            <a:r>
              <a:rPr lang="cs-CZ" dirty="0"/>
              <a:t>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2C_10_Voda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51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učitele. </a:t>
            </a:r>
          </a:p>
          <a:p>
            <a:r>
              <a:rPr lang="cs-CZ" dirty="0" smtClean="0"/>
              <a:t>Napomáhá žákům k  zápisu informací. </a:t>
            </a:r>
          </a:p>
          <a:p>
            <a:r>
              <a:rPr lang="cs-CZ" dirty="0" smtClean="0"/>
              <a:t>Každý snímek vysvětluje typy vod, jejich využití.</a:t>
            </a:r>
          </a:p>
          <a:p>
            <a:r>
              <a:rPr lang="cs-CZ" dirty="0" smtClean="0"/>
              <a:t>V materiálu jsou uvedeny základní pojmy týkající se tématu voda – hydrosféra, pitná voda, užitková voda, měkká, tvrdá voda, odpadní voda, destilovaná voda.  </a:t>
            </a:r>
          </a:p>
          <a:p>
            <a:r>
              <a:rPr lang="cs-CZ" dirty="0" smtClean="0"/>
              <a:t>Součástí materiálu jsou fotografie autora.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30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Hydrosféra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obal Země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Graf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7757042"/>
              </p:ext>
            </p:extLst>
          </p:nvPr>
        </p:nvGraphicFramePr>
        <p:xfrm>
          <a:off x="2339752" y="2348880"/>
          <a:ext cx="6192688" cy="3319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4426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Výskyt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evné skupenství – led, sníh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kapalné skupenství – voda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p</a:t>
            </a:r>
            <a:r>
              <a:rPr lang="cs-CZ" dirty="0" smtClean="0"/>
              <a:t>lynné skupenství – pára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9642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Koloběh vody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Voda v přírodě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27884" y="1125290"/>
            <a:ext cx="4968552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78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ozdělení vody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3356992"/>
            <a:ext cx="17281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Voda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987824" y="2420888"/>
            <a:ext cx="194421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obsahu minerálních látek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87824" y="4293096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obsahu nečistot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5" idx="3"/>
          </p:cNvCxnSpPr>
          <p:nvPr/>
        </p:nvCxnSpPr>
        <p:spPr>
          <a:xfrm flipV="1">
            <a:off x="4932040" y="1988840"/>
            <a:ext cx="1440160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3"/>
          </p:cNvCxnSpPr>
          <p:nvPr/>
        </p:nvCxnSpPr>
        <p:spPr>
          <a:xfrm flipV="1">
            <a:off x="4932040" y="2564904"/>
            <a:ext cx="144016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3"/>
          </p:cNvCxnSpPr>
          <p:nvPr/>
        </p:nvCxnSpPr>
        <p:spPr>
          <a:xfrm>
            <a:off x="4932040" y="2816932"/>
            <a:ext cx="1440160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" idx="3"/>
          </p:cNvCxnSpPr>
          <p:nvPr/>
        </p:nvCxnSpPr>
        <p:spPr>
          <a:xfrm>
            <a:off x="4932040" y="2816932"/>
            <a:ext cx="1440160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5" idx="3"/>
          </p:cNvCxnSpPr>
          <p:nvPr/>
        </p:nvCxnSpPr>
        <p:spPr>
          <a:xfrm>
            <a:off x="4932040" y="2816932"/>
            <a:ext cx="1296144" cy="1116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660232" y="1844824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Destilovaná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660232" y="2402886"/>
            <a:ext cx="187220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Měkká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660232" y="2870938"/>
            <a:ext cx="1872208" cy="342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Tvrdá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660232" y="3374994"/>
            <a:ext cx="1872208" cy="342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Minerální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660232" y="3933056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Slaná 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5076056" y="486916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076056" y="4869160"/>
            <a:ext cx="115212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076056" y="486916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6660232" y="4725144"/>
            <a:ext cx="1872208" cy="372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Pitná 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660232" y="5326360"/>
            <a:ext cx="1872208" cy="334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Užitková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660232" y="5949280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Odpadní </a:t>
            </a:r>
            <a:endParaRPr lang="cs-CZ" dirty="0"/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2339752" y="2924944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339752" y="4077072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16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Měkká voda                 Tvrdá 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dešťová voda </a:t>
            </a:r>
          </a:p>
          <a:p>
            <a:r>
              <a:rPr lang="cs-CZ" dirty="0"/>
              <a:t>voda v řekách </a:t>
            </a:r>
            <a:r>
              <a:rPr lang="cs-CZ" dirty="0" smtClean="0"/>
              <a:t>                    a </a:t>
            </a:r>
            <a:r>
              <a:rPr lang="cs-CZ" dirty="0"/>
              <a:t>v rybnících</a:t>
            </a:r>
          </a:p>
          <a:p>
            <a:r>
              <a:rPr lang="cs-CZ" dirty="0"/>
              <a:t>obsahuje málo minerálních látek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itná voda (ze studny)</a:t>
            </a:r>
          </a:p>
          <a:p>
            <a:r>
              <a:rPr lang="cs-CZ" dirty="0"/>
              <a:t>m</a:t>
            </a:r>
            <a:r>
              <a:rPr lang="cs-CZ" dirty="0" smtClean="0"/>
              <a:t>inerální vody</a:t>
            </a:r>
          </a:p>
          <a:p>
            <a:r>
              <a:rPr lang="cs-CZ" dirty="0"/>
              <a:t>o</a:t>
            </a:r>
            <a:r>
              <a:rPr lang="cs-CZ" dirty="0" smtClean="0"/>
              <a:t>bsahuje hodně minerálních látek</a:t>
            </a:r>
          </a:p>
          <a:p>
            <a:r>
              <a:rPr lang="cs-CZ" dirty="0"/>
              <a:t>m</a:t>
            </a:r>
            <a:r>
              <a:rPr lang="cs-CZ" dirty="0" smtClean="0"/>
              <a:t>inerální vody mají léčebné účinky </a:t>
            </a:r>
            <a:r>
              <a:rPr lang="cs-CZ" dirty="0" smtClean="0"/>
              <a:t>                   a </a:t>
            </a:r>
            <a:r>
              <a:rPr lang="cs-CZ" dirty="0" smtClean="0"/>
              <a:t>v místech, kde se </a:t>
            </a:r>
            <a:r>
              <a:rPr lang="cs-CZ" dirty="0" smtClean="0"/>
              <a:t>vyskytují, jsou často lázně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56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Destilovaná 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ískává se destilací tvrdé vody </a:t>
            </a:r>
          </a:p>
          <a:p>
            <a:r>
              <a:rPr lang="cs-CZ" dirty="0"/>
              <a:t>n</a:t>
            </a:r>
            <a:r>
              <a:rPr lang="cs-CZ" dirty="0" smtClean="0"/>
              <a:t>eobsahuje žádné minerální látky</a:t>
            </a:r>
          </a:p>
          <a:p>
            <a:r>
              <a:rPr lang="cs-CZ" dirty="0"/>
              <a:t>j</a:t>
            </a:r>
            <a:r>
              <a:rPr lang="cs-CZ" dirty="0" smtClean="0"/>
              <a:t>e čirá, bezbarvá </a:t>
            </a:r>
          </a:p>
          <a:p>
            <a:r>
              <a:rPr lang="cs-CZ" dirty="0"/>
              <a:t>b</a:t>
            </a:r>
            <a:r>
              <a:rPr lang="cs-CZ" dirty="0" smtClean="0"/>
              <a:t>ez chuti, bez zápachu</a:t>
            </a:r>
          </a:p>
          <a:p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e nepoživatelná !   </a:t>
            </a:r>
          </a:p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oužití: žehličky, automobily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16016" y="2204864"/>
            <a:ext cx="453650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579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Pitná 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dravotně nezávadná ani při dlouhodobém používání </a:t>
            </a:r>
          </a:p>
          <a:p>
            <a:r>
              <a:rPr lang="cs-CZ" dirty="0"/>
              <a:t>n</a:t>
            </a:r>
            <a:r>
              <a:rPr lang="cs-CZ" dirty="0" smtClean="0"/>
              <a:t>esmí být příčinou onemocnění člověka </a:t>
            </a:r>
          </a:p>
          <a:p>
            <a:r>
              <a:rPr lang="cs-CZ" dirty="0"/>
              <a:t>ú</a:t>
            </a:r>
            <a:r>
              <a:rPr lang="cs-CZ" dirty="0" smtClean="0"/>
              <a:t>prava povrchových vod se provádí ve vodárnách </a:t>
            </a:r>
            <a:r>
              <a:rPr lang="cs-CZ" dirty="0" smtClean="0"/>
              <a:t>                                 a </a:t>
            </a:r>
            <a:r>
              <a:rPr lang="cs-CZ" dirty="0" smtClean="0"/>
              <a:t>po provedené desinfekci se používá jako voda pitná</a:t>
            </a:r>
          </a:p>
          <a:p>
            <a:r>
              <a:rPr lang="cs-CZ" dirty="0"/>
              <a:t>p</a:t>
            </a:r>
            <a:r>
              <a:rPr lang="cs-CZ" dirty="0" smtClean="0"/>
              <a:t>itná voda se používá v domácnostech na vaření, pití apod.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734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Užitková 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oužívá se k mytí, koupání, praní, krmení domácích zvířat</a:t>
            </a:r>
          </a:p>
          <a:p>
            <a:r>
              <a:rPr lang="cs-CZ" dirty="0"/>
              <a:t>n</a:t>
            </a:r>
            <a:r>
              <a:rPr lang="cs-CZ" dirty="0" smtClean="0"/>
              <a:t>elze používat k pití, přípravě jídel či mytí nádobí </a:t>
            </a:r>
          </a:p>
          <a:p>
            <a:r>
              <a:rPr lang="cs-CZ" dirty="0" smtClean="0"/>
              <a:t>na užitkovou vodu se nekladou vysoké parametry jako na vodu pitnou  </a:t>
            </a:r>
          </a:p>
          <a:p>
            <a:r>
              <a:rPr lang="cs-CZ" dirty="0"/>
              <a:t>č</a:t>
            </a:r>
            <a:r>
              <a:rPr lang="cs-CZ" dirty="0" smtClean="0"/>
              <a:t>erpá se z podzemních i povrchových zdrojů</a:t>
            </a:r>
          </a:p>
          <a:p>
            <a:r>
              <a:rPr lang="cs-CZ" dirty="0"/>
              <a:t>n</a:t>
            </a:r>
            <a:r>
              <a:rPr lang="cs-CZ" dirty="0" smtClean="0"/>
              <a:t>eobsahuje látky poškozující lidské zdraví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32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Odpadní 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zniká při činnosti člověka v domácnosti, průmyslu, zemědělství </a:t>
            </a:r>
          </a:p>
          <a:p>
            <a:r>
              <a:rPr lang="cs-CZ" dirty="0"/>
              <a:t>o</a:t>
            </a:r>
            <a:r>
              <a:rPr lang="cs-CZ" dirty="0" smtClean="0"/>
              <a:t>bsahuje značné množství nečistot</a:t>
            </a:r>
          </a:p>
          <a:p>
            <a:r>
              <a:rPr lang="cs-CZ" dirty="0"/>
              <a:t>n</a:t>
            </a:r>
            <a:r>
              <a:rPr lang="cs-CZ" dirty="0" smtClean="0"/>
              <a:t>elze ji vypouštět do řeky – předtím potřeba ji vyčistit</a:t>
            </a:r>
          </a:p>
          <a:p>
            <a:r>
              <a:rPr lang="cs-CZ" dirty="0"/>
              <a:t>p</a:t>
            </a:r>
            <a:r>
              <a:rPr lang="cs-CZ" dirty="0" smtClean="0"/>
              <a:t>ři nedostatečné úpravě odpadních vod – dochází k haváriím – úhyn ryb, znečištění životního prostředí, znečištění zdrojů pitné vody) </a:t>
            </a:r>
          </a:p>
          <a:p>
            <a:r>
              <a:rPr lang="cs-CZ" dirty="0"/>
              <a:t>v</a:t>
            </a:r>
            <a:r>
              <a:rPr lang="cs-CZ" dirty="0" smtClean="0"/>
              <a:t>znik čističek odpadních vod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8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</a:t>
            </a:r>
          </a:p>
          <a:p>
            <a:r>
              <a:rPr lang="cs-CZ" dirty="0" smtClean="0"/>
              <a:t>Vlastní fotografie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62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83</TotalTime>
  <Words>365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Voda</vt:lpstr>
      <vt:lpstr>Prezentace aplikace PowerPoint</vt:lpstr>
      <vt:lpstr>Anotace</vt:lpstr>
      <vt:lpstr>Hydrosféra </vt:lpstr>
      <vt:lpstr>Výskyt v přírodě</vt:lpstr>
      <vt:lpstr>Koloběh vody v přírodě</vt:lpstr>
      <vt:lpstr>Druhy vod</vt:lpstr>
      <vt:lpstr>   Měkká voda                 Tvrdá voda </vt:lpstr>
      <vt:lpstr>Destilovaná voda </vt:lpstr>
      <vt:lpstr>Pitná voda </vt:lpstr>
      <vt:lpstr>Užitková voda </vt:lpstr>
      <vt:lpstr>Odpadní voda 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Admin</dc:creator>
  <cp:lastModifiedBy>Martin Králík</cp:lastModifiedBy>
  <cp:revision>16</cp:revision>
  <dcterms:created xsi:type="dcterms:W3CDTF">2011-10-17T19:41:39Z</dcterms:created>
  <dcterms:modified xsi:type="dcterms:W3CDTF">2012-03-22T13:30:32Z</dcterms:modified>
</cp:coreProperties>
</file>