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74" r:id="rId10"/>
    <p:sldId id="279" r:id="rId11"/>
    <p:sldId id="280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BC9E4-9C71-4B79-B3C3-4E5959B2038A}" type="datetimeFigureOut">
              <a:rPr lang="cs-CZ" smtClean="0"/>
              <a:t>23.10.2013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EA27B-F155-43A7-805E-004CD9B6B9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01583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BC9E4-9C71-4B79-B3C3-4E5959B2038A}" type="datetimeFigureOut">
              <a:rPr lang="cs-CZ" smtClean="0"/>
              <a:t>23.10.2013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EA27B-F155-43A7-805E-004CD9B6B9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46640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BC9E4-9C71-4B79-B3C3-4E5959B2038A}" type="datetimeFigureOut">
              <a:rPr lang="cs-CZ" smtClean="0"/>
              <a:t>23.10.2013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EA27B-F155-43A7-805E-004CD9B6B9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55271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BC9E4-9C71-4B79-B3C3-4E5959B2038A}" type="datetimeFigureOut">
              <a:rPr lang="cs-CZ" smtClean="0"/>
              <a:t>23.10.2013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EA27B-F155-43A7-805E-004CD9B6B9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42607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BC9E4-9C71-4B79-B3C3-4E5959B2038A}" type="datetimeFigureOut">
              <a:rPr lang="cs-CZ" smtClean="0"/>
              <a:t>23.10.2013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EA27B-F155-43A7-805E-004CD9B6B9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76894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BC9E4-9C71-4B79-B3C3-4E5959B2038A}" type="datetimeFigureOut">
              <a:rPr lang="cs-CZ" smtClean="0"/>
              <a:t>23.10.2013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EA27B-F155-43A7-805E-004CD9B6B9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12005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BC9E4-9C71-4B79-B3C3-4E5959B2038A}" type="datetimeFigureOut">
              <a:rPr lang="cs-CZ" smtClean="0"/>
              <a:t>23.10.2013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EA27B-F155-43A7-805E-004CD9B6B9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6289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BC9E4-9C71-4B79-B3C3-4E5959B2038A}" type="datetimeFigureOut">
              <a:rPr lang="cs-CZ" smtClean="0"/>
              <a:t>23.10.2013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EA27B-F155-43A7-805E-004CD9B6B9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2451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BC9E4-9C71-4B79-B3C3-4E5959B2038A}" type="datetimeFigureOut">
              <a:rPr lang="cs-CZ" smtClean="0"/>
              <a:t>23.10.2013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EA27B-F155-43A7-805E-004CD9B6B9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30993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BC9E4-9C71-4B79-B3C3-4E5959B2038A}" type="datetimeFigureOut">
              <a:rPr lang="cs-CZ" smtClean="0"/>
              <a:t>23.10.2013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EA27B-F155-43A7-805E-004CD9B6B9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64125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BC9E4-9C71-4B79-B3C3-4E5959B2038A}" type="datetimeFigureOut">
              <a:rPr lang="cs-CZ" smtClean="0"/>
              <a:t>23.10.2013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EA27B-F155-43A7-805E-004CD9B6B9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11248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3BC9E4-9C71-4B79-B3C3-4E5959B2038A}" type="datetimeFigureOut">
              <a:rPr lang="cs-CZ" smtClean="0"/>
              <a:t>23.10.2013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8EA27B-F155-43A7-805E-004CD9B6B9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32721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Prachauer_felsen_01.jpg" TargetMode="External"/><Relationship Id="rId2" Type="http://schemas.openxmlformats.org/officeDocument/2006/relationships/hyperlink" Target="http://commons.wikimedia.org/wiki/File:Sn%C4%9B%C5%BEka,_od_Slezsk%C3%A9ho_domu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jpeg"/><Relationship Id="rId5" Type="http://schemas.openxmlformats.org/officeDocument/2006/relationships/hyperlink" Target="http://commons.wikimedia.org/wiki/File:Vltava_view_from_Vyshehrad,_2005_07_17.jpg" TargetMode="External"/><Relationship Id="rId4" Type="http://schemas.openxmlformats.org/officeDocument/2006/relationships/hyperlink" Target="http://commons.wikimedia.org/wiki/File:Prav%C4%8Dick%C3%A1_br%C3%A1na_(2).jpg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err="1" smtClean="0"/>
              <a:t>The</a:t>
            </a:r>
            <a:r>
              <a:rPr lang="cs-CZ" sz="2400" dirty="0" smtClean="0"/>
              <a:t> Czech Republic</a:t>
            </a:r>
            <a:endParaRPr lang="cs-CZ" sz="2400" dirty="0"/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98352964"/>
              </p:ext>
            </p:extLst>
          </p:nvPr>
        </p:nvGraphicFramePr>
        <p:xfrm>
          <a:off x="1619672" y="1772816"/>
          <a:ext cx="6162675" cy="4228084"/>
        </p:xfrm>
        <a:graphic>
          <a:graphicData uri="http://schemas.openxmlformats.org/drawingml/2006/table">
            <a:tbl>
              <a:tblPr firstRow="1"/>
              <a:tblGrid>
                <a:gridCol w="1400175"/>
                <a:gridCol w="4762500"/>
              </a:tblGrid>
              <a:tr h="32385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b="1" i="1" dirty="0">
                          <a:solidFill>
                            <a:srgbClr val="FFFFFF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i="1">
                          <a:effectLst/>
                          <a:latin typeface="Calibri"/>
                          <a:ea typeface="Calibri"/>
                          <a:cs typeface="Times New Roman"/>
                        </a:rPr>
                        <a:t>CZ.1.07/1.5.00/34.0479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</a:tr>
              <a:tr h="32385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b="1" i="1">
                          <a:solidFill>
                            <a:srgbClr val="FFFFFF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kern="1200" cap="all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VY_32_INOVACE_IVA_DVORAKOVA_THE_CZECH_REPUBLIC_1st_part_01</a:t>
                      </a:r>
                      <a:endParaRPr lang="cs-CZ" sz="11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</a:tr>
              <a:tr h="32385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b="1" i="1">
                          <a:solidFill>
                            <a:srgbClr val="FFFFFF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i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Střední škola služeb, obchodu a gastronomie Hradec Králové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</a:tr>
              <a:tr h="32385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b="1" i="1">
                          <a:solidFill>
                            <a:srgbClr val="FFFFFF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Třetí, čtvrtý</a:t>
                      </a: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</a:tr>
              <a:tr h="32385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b="1" i="1" dirty="0">
                          <a:solidFill>
                            <a:srgbClr val="FFFFFF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Vzdělávací oblast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Anglický jazyk</a:t>
                      </a: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</a:tr>
              <a:tr h="32385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b="1" i="1" dirty="0">
                          <a:solidFill>
                            <a:srgbClr val="FFFFFF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Vzdělávací obor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Fotograf, Kosmetické </a:t>
                      </a: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služby</a:t>
                      </a:r>
                      <a:r>
                        <a:rPr lang="cs-CZ" sz="110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, Zahradnictví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</a:tr>
              <a:tr h="32385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b="1" i="1">
                          <a:solidFill>
                            <a:srgbClr val="FFFFFF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Tematický okruh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Reálie ČR</a:t>
                      </a: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</a:tr>
              <a:tr h="32385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b="1" i="1">
                          <a:solidFill>
                            <a:srgbClr val="FFFFFF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Téma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The Czech Republic</a:t>
                      </a: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</a:tr>
              <a:tr h="32385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b="1" i="1">
                          <a:solidFill>
                            <a:srgbClr val="FFFFFF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Jméno autora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Mgr. Iva Dvořáková</a:t>
                      </a: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</a:tr>
              <a:tr h="32385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b="1" i="1">
                          <a:solidFill>
                            <a:srgbClr val="FFFFFF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Vytvořeno dne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21.2.2013</a:t>
                      </a: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</a:tr>
              <a:tr h="67691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b="1" i="1">
                          <a:solidFill>
                            <a:srgbClr val="FFFFFF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Metodický popis (anotace)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1.část prezentace </a:t>
                      </a: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k maturitnímu tématu. Je </a:t>
                      </a: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určena </a:t>
                      </a: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na seznámení s tématem a slovní zásobou k tématu. </a:t>
                      </a: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Navazuje na ni</a:t>
                      </a:r>
                      <a:r>
                        <a:rPr lang="cs-CZ" sz="11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2.část prezentace. </a:t>
                      </a:r>
                      <a:r>
                        <a:rPr lang="cs-CZ" sz="1100" kern="12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Je vytvořena v programu PowerPoint.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</a:tr>
            </a:tbl>
          </a:graphicData>
        </a:graphic>
      </p:graphicFrame>
      <p:pic>
        <p:nvPicPr>
          <p:cNvPr id="8" name="Picture 2" descr="http://www.kr-karlovarsky.cz/NR/rdonlyres/55A062E8-6A73-480F-A23D-6CE5B15DF1A2/0/logo_cb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6021288"/>
            <a:ext cx="3890774" cy="667701"/>
          </a:xfrm>
          <a:prstGeom prst="rect">
            <a:avLst/>
          </a:prstGeom>
          <a:noFill/>
          <a:extLst/>
        </p:spPr>
      </p:pic>
    </p:spTree>
    <p:extLst>
      <p:ext uri="{BB962C8B-B14F-4D97-AF65-F5344CB8AC3E}">
        <p14:creationId xmlns:p14="http://schemas.microsoft.com/office/powerpoint/2010/main" val="1327818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err="1" smtClean="0">
                <a:solidFill>
                  <a:srgbClr val="FF0000"/>
                </a:solidFill>
              </a:rPr>
              <a:t>The</a:t>
            </a:r>
            <a:r>
              <a:rPr lang="cs-CZ" dirty="0" smtClean="0">
                <a:solidFill>
                  <a:srgbClr val="FF0000"/>
                </a:solidFill>
              </a:rPr>
              <a:t> Czech Republic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 descr="logo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214313"/>
            <a:ext cx="1828800" cy="103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 descr="C:\Users\Iva\Downloads\800px-Flag_of_Czech_Republic_with_border.svg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077072"/>
            <a:ext cx="2009800" cy="1339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443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/>
              <a:t>Location</a:t>
            </a:r>
            <a:r>
              <a:rPr lang="cs-CZ" b="1" dirty="0" smtClean="0"/>
              <a:t> and </a:t>
            </a:r>
            <a:r>
              <a:rPr lang="cs-CZ" b="1" dirty="0" err="1" smtClean="0"/>
              <a:t>Regions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/>
              <a:t>l</a:t>
            </a:r>
            <a:r>
              <a:rPr lang="cs-CZ" dirty="0" err="1" smtClean="0"/>
              <a:t>ocated</a:t>
            </a:r>
            <a:r>
              <a:rPr lang="cs-CZ" dirty="0" smtClean="0"/>
              <a:t> in </a:t>
            </a:r>
            <a:r>
              <a:rPr lang="cs-CZ" dirty="0" err="1" smtClean="0">
                <a:solidFill>
                  <a:srgbClr val="C00000"/>
                </a:solidFill>
              </a:rPr>
              <a:t>Central</a:t>
            </a:r>
            <a:r>
              <a:rPr lang="cs-CZ" dirty="0" smtClean="0">
                <a:solidFill>
                  <a:srgbClr val="C00000"/>
                </a:solidFill>
              </a:rPr>
              <a:t> </a:t>
            </a:r>
            <a:r>
              <a:rPr lang="cs-CZ" dirty="0" err="1" smtClean="0">
                <a:solidFill>
                  <a:srgbClr val="C00000"/>
                </a:solidFill>
              </a:rPr>
              <a:t>Europe</a:t>
            </a:r>
            <a:endParaRPr lang="cs-CZ" dirty="0" smtClean="0">
              <a:solidFill>
                <a:srgbClr val="C00000"/>
              </a:solidFill>
            </a:endParaRPr>
          </a:p>
          <a:p>
            <a:r>
              <a:rPr lang="cs-CZ" dirty="0" err="1"/>
              <a:t>s</a:t>
            </a:r>
            <a:r>
              <a:rPr lang="cs-CZ" dirty="0" err="1" smtClean="0"/>
              <a:t>hares</a:t>
            </a:r>
            <a:r>
              <a:rPr lang="cs-CZ" dirty="0" smtClean="0"/>
              <a:t> </a:t>
            </a:r>
            <a:r>
              <a:rPr lang="cs-CZ" dirty="0" err="1" smtClean="0"/>
              <a:t>borders</a:t>
            </a:r>
            <a:r>
              <a:rPr lang="cs-CZ" dirty="0" smtClean="0"/>
              <a:t> </a:t>
            </a:r>
            <a:r>
              <a:rPr lang="cs-CZ" dirty="0" err="1" smtClean="0"/>
              <a:t>with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C00000"/>
                </a:solidFill>
              </a:rPr>
              <a:t>Germany</a:t>
            </a:r>
            <a:r>
              <a:rPr lang="cs-CZ" dirty="0" smtClean="0">
                <a:solidFill>
                  <a:srgbClr val="C00000"/>
                </a:solidFill>
              </a:rPr>
              <a:t>, </a:t>
            </a:r>
            <a:r>
              <a:rPr lang="cs-CZ" dirty="0" err="1" smtClean="0">
                <a:solidFill>
                  <a:srgbClr val="C00000"/>
                </a:solidFill>
              </a:rPr>
              <a:t>Poland</a:t>
            </a:r>
            <a:r>
              <a:rPr lang="cs-CZ" dirty="0" smtClean="0">
                <a:solidFill>
                  <a:srgbClr val="C00000"/>
                </a:solidFill>
              </a:rPr>
              <a:t>, Slovakia</a:t>
            </a:r>
            <a:r>
              <a:rPr lang="cs-CZ" dirty="0" smtClean="0"/>
              <a:t> and </a:t>
            </a:r>
            <a:r>
              <a:rPr lang="cs-CZ" dirty="0" err="1" smtClean="0">
                <a:solidFill>
                  <a:srgbClr val="C00000"/>
                </a:solidFill>
              </a:rPr>
              <a:t>Austria</a:t>
            </a:r>
            <a:endParaRPr lang="cs-CZ" dirty="0" smtClean="0">
              <a:solidFill>
                <a:srgbClr val="C00000"/>
              </a:solidFill>
            </a:endParaRPr>
          </a:p>
          <a:p>
            <a:r>
              <a:rPr lang="cs-CZ" dirty="0" err="1"/>
              <a:t>c</a:t>
            </a:r>
            <a:r>
              <a:rPr lang="cs-CZ" dirty="0" err="1" smtClean="0"/>
              <a:t>onsists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3 </a:t>
            </a:r>
            <a:r>
              <a:rPr lang="cs-CZ" dirty="0" err="1" smtClean="0"/>
              <a:t>regions</a:t>
            </a:r>
            <a:r>
              <a:rPr lang="cs-CZ" dirty="0" smtClean="0"/>
              <a:t> – </a:t>
            </a:r>
            <a:r>
              <a:rPr lang="cs-CZ" dirty="0" smtClean="0">
                <a:solidFill>
                  <a:srgbClr val="C00000"/>
                </a:solidFill>
              </a:rPr>
              <a:t>Bohemia, Moravia, </a:t>
            </a:r>
            <a:r>
              <a:rPr lang="cs-CZ" dirty="0" err="1" smtClean="0">
                <a:solidFill>
                  <a:srgbClr val="C00000"/>
                </a:solidFill>
              </a:rPr>
              <a:t>Silesia</a:t>
            </a:r>
            <a:endParaRPr lang="cs-CZ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6773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Natural </a:t>
            </a:r>
            <a:r>
              <a:rPr lang="cs-CZ" b="1" dirty="0" err="1" smtClean="0"/>
              <a:t>Beauties</a:t>
            </a:r>
            <a:endParaRPr lang="cs-CZ" b="1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err="1" smtClean="0">
                <a:solidFill>
                  <a:srgbClr val="C00000"/>
                </a:solidFill>
              </a:rPr>
              <a:t>Giant</a:t>
            </a:r>
            <a:r>
              <a:rPr lang="cs-CZ" dirty="0" smtClean="0">
                <a:solidFill>
                  <a:srgbClr val="C00000"/>
                </a:solidFill>
              </a:rPr>
              <a:t> </a:t>
            </a:r>
            <a:r>
              <a:rPr lang="cs-CZ" dirty="0" err="1" smtClean="0">
                <a:solidFill>
                  <a:srgbClr val="C00000"/>
                </a:solidFill>
              </a:rPr>
              <a:t>mountains</a:t>
            </a:r>
            <a:r>
              <a:rPr lang="cs-CZ" dirty="0" smtClean="0">
                <a:solidFill>
                  <a:srgbClr val="C00000"/>
                </a:solidFill>
              </a:rPr>
              <a:t> </a:t>
            </a:r>
            <a:r>
              <a:rPr lang="cs-CZ" dirty="0" err="1" smtClean="0"/>
              <a:t>with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highest</a:t>
            </a:r>
            <a:r>
              <a:rPr lang="cs-CZ" dirty="0" smtClean="0"/>
              <a:t> point </a:t>
            </a:r>
            <a:r>
              <a:rPr lang="cs-CZ" dirty="0" err="1" smtClean="0"/>
              <a:t>of</a:t>
            </a:r>
            <a:r>
              <a:rPr lang="cs-CZ" dirty="0" smtClean="0"/>
              <a:t> Sněžka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               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Pict.1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716016" y="1412776"/>
            <a:ext cx="4041775" cy="639762"/>
          </a:xfrm>
        </p:spPr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Prachovské</a:t>
            </a:r>
            <a:r>
              <a:rPr lang="cs-CZ" dirty="0" smtClean="0"/>
              <a:t> </a:t>
            </a:r>
            <a:r>
              <a:rPr lang="cs-CZ" dirty="0" err="1" smtClean="0"/>
              <a:t>rolling</a:t>
            </a:r>
            <a:r>
              <a:rPr lang="cs-CZ" dirty="0" smtClean="0"/>
              <a:t> </a:t>
            </a:r>
            <a:r>
              <a:rPr lang="cs-CZ" dirty="0" err="1" smtClean="0"/>
              <a:t>hills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4"/>
          </p:nvPr>
        </p:nvSpPr>
        <p:spPr/>
        <p:txBody>
          <a:bodyPr>
            <a:normAutofit lnSpcReduction="10000"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Pict.2</a:t>
            </a:r>
            <a:endParaRPr lang="cs-CZ" dirty="0"/>
          </a:p>
        </p:txBody>
      </p:sp>
      <p:pic>
        <p:nvPicPr>
          <p:cNvPr id="1032" name="Picture 8" descr="C:\Users\Iva\Desktop\Obrázky dumy\90px-Prachauer_felsen_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132856"/>
            <a:ext cx="2448272" cy="3251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Iva\Desktop\Obrázky dumy\800px-Sněžka,_od_Slezského_domu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820251"/>
            <a:ext cx="3386997" cy="2540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6959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err="1" smtClean="0">
                <a:solidFill>
                  <a:srgbClr val="C00000"/>
                </a:solidFill>
              </a:rPr>
              <a:t>Právčická</a:t>
            </a:r>
            <a:r>
              <a:rPr lang="cs-CZ" dirty="0" smtClean="0">
                <a:solidFill>
                  <a:srgbClr val="C00000"/>
                </a:solidFill>
              </a:rPr>
              <a:t> brána </a:t>
            </a:r>
            <a:r>
              <a:rPr lang="cs-CZ" dirty="0" smtClean="0"/>
              <a:t>in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national</a:t>
            </a:r>
            <a:r>
              <a:rPr lang="cs-CZ" dirty="0" smtClean="0"/>
              <a:t> park Bohemian </a:t>
            </a:r>
            <a:r>
              <a:rPr lang="cs-CZ" dirty="0" err="1" smtClean="0"/>
              <a:t>Switzerland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pict.3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Vltava</a:t>
            </a:r>
            <a:r>
              <a:rPr lang="cs-CZ" dirty="0" smtClean="0"/>
              <a:t> –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longest</a:t>
            </a:r>
            <a:r>
              <a:rPr lang="cs-CZ" dirty="0" smtClean="0"/>
              <a:t> </a:t>
            </a:r>
            <a:r>
              <a:rPr lang="cs-CZ" dirty="0" err="1" smtClean="0"/>
              <a:t>river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            pict.4</a:t>
            </a:r>
            <a:endParaRPr lang="cs-CZ" dirty="0"/>
          </a:p>
        </p:txBody>
      </p:sp>
      <p:pic>
        <p:nvPicPr>
          <p:cNvPr id="3074" name="Picture 2" descr="C:\Users\Iva\Desktop\Obrázky dumy\800px-Pravčická_brána_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996952"/>
            <a:ext cx="3521968" cy="2003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Iva\Desktop\Obrázky dumy\800px-Vltava_view_from_Vyshehrad,_2005_07_1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997874"/>
            <a:ext cx="3635896" cy="2154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097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/>
              <a:t>Other</a:t>
            </a:r>
            <a:r>
              <a:rPr lang="cs-CZ" b="1" dirty="0" smtClean="0"/>
              <a:t> </a:t>
            </a:r>
            <a:r>
              <a:rPr lang="cs-CZ" b="1" dirty="0" err="1" smtClean="0"/>
              <a:t>beauties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err="1" smtClean="0"/>
              <a:t>mountains</a:t>
            </a:r>
            <a:r>
              <a:rPr lang="cs-CZ" dirty="0" smtClean="0"/>
              <a:t> – Jizerské, Orlické, Šumava, Krušné</a:t>
            </a:r>
          </a:p>
          <a:p>
            <a:r>
              <a:rPr lang="cs-CZ" b="1" dirty="0" err="1"/>
              <a:t>r</a:t>
            </a:r>
            <a:r>
              <a:rPr lang="cs-CZ" b="1" dirty="0" err="1" smtClean="0"/>
              <a:t>olling</a:t>
            </a:r>
            <a:r>
              <a:rPr lang="cs-CZ" b="1" dirty="0" smtClean="0"/>
              <a:t> </a:t>
            </a:r>
            <a:r>
              <a:rPr lang="cs-CZ" b="1" dirty="0" err="1" smtClean="0"/>
              <a:t>hills</a:t>
            </a:r>
            <a:r>
              <a:rPr lang="cs-CZ" b="1" dirty="0" smtClean="0"/>
              <a:t> </a:t>
            </a:r>
            <a:r>
              <a:rPr lang="cs-CZ" dirty="0" smtClean="0"/>
              <a:t>– Adršpašské, Broumovské</a:t>
            </a:r>
          </a:p>
          <a:p>
            <a:r>
              <a:rPr lang="cs-CZ" b="1" dirty="0" err="1"/>
              <a:t>s</a:t>
            </a:r>
            <a:r>
              <a:rPr lang="cs-CZ" b="1" dirty="0" err="1" smtClean="0"/>
              <a:t>talactite</a:t>
            </a:r>
            <a:r>
              <a:rPr lang="cs-CZ" b="1" dirty="0" smtClean="0"/>
              <a:t> </a:t>
            </a:r>
            <a:r>
              <a:rPr lang="cs-CZ" b="1" dirty="0" err="1" smtClean="0"/>
              <a:t>caves</a:t>
            </a:r>
            <a:r>
              <a:rPr lang="cs-CZ" b="1" dirty="0" smtClean="0"/>
              <a:t> </a:t>
            </a:r>
            <a:r>
              <a:rPr lang="cs-CZ" dirty="0" smtClean="0"/>
              <a:t>–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Moravian</a:t>
            </a:r>
            <a:r>
              <a:rPr lang="cs-CZ" dirty="0" smtClean="0"/>
              <a:t> </a:t>
            </a:r>
            <a:r>
              <a:rPr lang="cs-CZ" dirty="0" err="1" smtClean="0"/>
              <a:t>Karst</a:t>
            </a:r>
            <a:endParaRPr lang="cs-CZ" dirty="0" smtClean="0"/>
          </a:p>
          <a:p>
            <a:r>
              <a:rPr lang="cs-CZ" b="1" dirty="0" err="1"/>
              <a:t>l</a:t>
            </a:r>
            <a:r>
              <a:rPr lang="cs-CZ" b="1" dirty="0" err="1" smtClean="0"/>
              <a:t>akes</a:t>
            </a:r>
            <a:r>
              <a:rPr lang="cs-CZ" b="1" dirty="0" smtClean="0"/>
              <a:t> and </a:t>
            </a:r>
            <a:r>
              <a:rPr lang="cs-CZ" b="1" dirty="0" err="1" smtClean="0"/>
              <a:t>reservoirs</a:t>
            </a:r>
            <a:r>
              <a:rPr lang="cs-CZ" b="1" dirty="0" smtClean="0"/>
              <a:t> </a:t>
            </a:r>
          </a:p>
          <a:p>
            <a:r>
              <a:rPr lang="cs-CZ" b="1" dirty="0" smtClean="0"/>
              <a:t>man-made </a:t>
            </a:r>
            <a:r>
              <a:rPr lang="cs-CZ" b="1" dirty="0" err="1" smtClean="0"/>
              <a:t>ponds</a:t>
            </a:r>
            <a:r>
              <a:rPr lang="cs-CZ" dirty="0" smtClean="0"/>
              <a:t> in </a:t>
            </a:r>
            <a:r>
              <a:rPr lang="cs-CZ" dirty="0" err="1" smtClean="0"/>
              <a:t>Southern</a:t>
            </a:r>
            <a:r>
              <a:rPr lang="cs-CZ" dirty="0" smtClean="0"/>
              <a:t> Bohemia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16743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/>
              <a:t>Population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/>
              <a:t>o</a:t>
            </a:r>
            <a:r>
              <a:rPr lang="cs-CZ" dirty="0" err="1" smtClean="0"/>
              <a:t>ver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C00000"/>
                </a:solidFill>
              </a:rPr>
              <a:t>ten </a:t>
            </a:r>
            <a:r>
              <a:rPr lang="cs-CZ" dirty="0" err="1" smtClean="0">
                <a:solidFill>
                  <a:srgbClr val="C00000"/>
                </a:solidFill>
              </a:rPr>
              <a:t>million</a:t>
            </a:r>
            <a:r>
              <a:rPr lang="cs-CZ" dirty="0" smtClean="0">
                <a:solidFill>
                  <a:srgbClr val="C00000"/>
                </a:solidFill>
              </a:rPr>
              <a:t> </a:t>
            </a:r>
            <a:r>
              <a:rPr lang="cs-CZ" dirty="0" err="1" smtClean="0"/>
              <a:t>people</a:t>
            </a:r>
            <a:endParaRPr lang="cs-CZ" dirty="0" smtClean="0"/>
          </a:p>
          <a:p>
            <a:r>
              <a:rPr lang="cs-CZ" dirty="0" err="1" smtClean="0"/>
              <a:t>minorities</a:t>
            </a:r>
            <a:r>
              <a:rPr lang="cs-CZ" dirty="0" smtClean="0"/>
              <a:t> - </a:t>
            </a:r>
            <a:r>
              <a:rPr lang="cs-CZ" dirty="0" err="1" smtClean="0">
                <a:solidFill>
                  <a:srgbClr val="C00000"/>
                </a:solidFill>
              </a:rPr>
              <a:t>Slovaks</a:t>
            </a:r>
            <a:r>
              <a:rPr lang="cs-CZ" dirty="0" smtClean="0">
                <a:solidFill>
                  <a:srgbClr val="C00000"/>
                </a:solidFill>
              </a:rPr>
              <a:t>, </a:t>
            </a:r>
            <a:r>
              <a:rPr lang="cs-CZ" dirty="0" err="1" smtClean="0">
                <a:solidFill>
                  <a:srgbClr val="C00000"/>
                </a:solidFill>
              </a:rPr>
              <a:t>Polish</a:t>
            </a:r>
            <a:r>
              <a:rPr lang="cs-CZ" dirty="0" smtClean="0">
                <a:solidFill>
                  <a:srgbClr val="C00000"/>
                </a:solidFill>
              </a:rPr>
              <a:t>, </a:t>
            </a:r>
            <a:r>
              <a:rPr lang="cs-CZ" dirty="0" err="1" smtClean="0">
                <a:solidFill>
                  <a:srgbClr val="C00000"/>
                </a:solidFill>
              </a:rPr>
              <a:t>Ukrainians</a:t>
            </a:r>
            <a:r>
              <a:rPr lang="cs-CZ" dirty="0" smtClean="0">
                <a:solidFill>
                  <a:srgbClr val="C00000"/>
                </a:solidFill>
              </a:rPr>
              <a:t>, </a:t>
            </a:r>
            <a:r>
              <a:rPr lang="cs-CZ" dirty="0" err="1" smtClean="0">
                <a:solidFill>
                  <a:srgbClr val="C00000"/>
                </a:solidFill>
              </a:rPr>
              <a:t>Germans</a:t>
            </a:r>
            <a:r>
              <a:rPr lang="cs-CZ" dirty="0" smtClean="0">
                <a:solidFill>
                  <a:srgbClr val="C00000"/>
                </a:solidFill>
              </a:rPr>
              <a:t>, Roma </a:t>
            </a:r>
            <a:r>
              <a:rPr lang="cs-CZ" dirty="0" err="1" smtClean="0">
                <a:solidFill>
                  <a:srgbClr val="C00000"/>
                </a:solidFill>
              </a:rPr>
              <a:t>people</a:t>
            </a:r>
            <a:r>
              <a:rPr lang="cs-CZ" dirty="0" smtClean="0">
                <a:solidFill>
                  <a:srgbClr val="C00000"/>
                </a:solidFill>
              </a:rPr>
              <a:t>,</a:t>
            </a:r>
            <a:r>
              <a:rPr lang="cs-CZ" dirty="0" smtClean="0"/>
              <a:t> </a:t>
            </a:r>
            <a:r>
              <a:rPr lang="cs-CZ" dirty="0" err="1" smtClean="0"/>
              <a:t>etc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83369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/>
              <a:t>The</a:t>
            </a:r>
            <a:r>
              <a:rPr lang="cs-CZ" b="1" dirty="0" smtClean="0"/>
              <a:t> </a:t>
            </a:r>
            <a:r>
              <a:rPr lang="cs-CZ" b="1" dirty="0" err="1" smtClean="0"/>
              <a:t>political</a:t>
            </a:r>
            <a:r>
              <a:rPr lang="cs-CZ" b="1" dirty="0" smtClean="0"/>
              <a:t> </a:t>
            </a:r>
            <a:r>
              <a:rPr lang="cs-CZ" b="1" dirty="0" err="1" smtClean="0"/>
              <a:t>system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err="1" smtClean="0"/>
              <a:t>Parliamentary</a:t>
            </a:r>
            <a:r>
              <a:rPr lang="cs-CZ" dirty="0" smtClean="0"/>
              <a:t> </a:t>
            </a:r>
            <a:r>
              <a:rPr lang="cs-CZ" dirty="0" err="1" smtClean="0"/>
              <a:t>democracy</a:t>
            </a:r>
            <a:r>
              <a:rPr lang="cs-CZ" dirty="0" smtClean="0"/>
              <a:t> </a:t>
            </a:r>
            <a:r>
              <a:rPr lang="cs-CZ" dirty="0" err="1" smtClean="0"/>
              <a:t>with</a:t>
            </a:r>
            <a:r>
              <a:rPr lang="cs-CZ" dirty="0" smtClean="0"/>
              <a:t> </a:t>
            </a:r>
            <a:r>
              <a:rPr lang="cs-CZ" b="1" dirty="0" err="1" smtClean="0"/>
              <a:t>two</a:t>
            </a:r>
            <a:r>
              <a:rPr lang="cs-CZ" b="1" dirty="0" smtClean="0"/>
              <a:t> </a:t>
            </a:r>
            <a:r>
              <a:rPr lang="cs-CZ" b="1" dirty="0" err="1" smtClean="0"/>
              <a:t>houses</a:t>
            </a:r>
            <a:r>
              <a:rPr lang="cs-CZ" dirty="0" smtClean="0"/>
              <a:t>:</a:t>
            </a:r>
          </a:p>
          <a:p>
            <a:pPr marL="0" indent="0">
              <a:buNone/>
            </a:pPr>
            <a:r>
              <a:rPr lang="cs-CZ" dirty="0" smtClean="0"/>
              <a:t>        - 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Chamber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Deputies</a:t>
            </a:r>
            <a:r>
              <a:rPr lang="cs-CZ" dirty="0" smtClean="0"/>
              <a:t> (</a:t>
            </a:r>
            <a:r>
              <a:rPr lang="cs-CZ" dirty="0" err="1" smtClean="0"/>
              <a:t>four</a:t>
            </a:r>
            <a:r>
              <a:rPr lang="cs-CZ" dirty="0" smtClean="0"/>
              <a:t> </a:t>
            </a:r>
            <a:r>
              <a:rPr lang="cs-CZ" dirty="0" err="1" smtClean="0"/>
              <a:t>years</a:t>
            </a:r>
            <a:r>
              <a:rPr lang="cs-CZ" dirty="0" smtClean="0"/>
              <a:t>)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        - 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Senate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</a:t>
            </a:r>
            <a:r>
              <a:rPr lang="cs-CZ" b="1" dirty="0" err="1" smtClean="0"/>
              <a:t>the</a:t>
            </a:r>
            <a:r>
              <a:rPr lang="cs-CZ" b="1" dirty="0" smtClean="0"/>
              <a:t> prime </a:t>
            </a:r>
            <a:r>
              <a:rPr lang="cs-CZ" b="1" dirty="0" err="1" smtClean="0"/>
              <a:t>minister</a:t>
            </a:r>
            <a:r>
              <a:rPr lang="cs-CZ" b="1" dirty="0" smtClean="0"/>
              <a:t> </a:t>
            </a:r>
            <a:r>
              <a:rPr lang="cs-CZ" dirty="0" smtClean="0"/>
              <a:t>=</a:t>
            </a:r>
            <a:r>
              <a:rPr lang="cs-CZ" dirty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head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government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</a:t>
            </a:r>
            <a:r>
              <a:rPr lang="cs-CZ" b="1" dirty="0" err="1" smtClean="0"/>
              <a:t>the</a:t>
            </a:r>
            <a:r>
              <a:rPr lang="cs-CZ" b="1" dirty="0" smtClean="0"/>
              <a:t> president </a:t>
            </a:r>
            <a:r>
              <a:rPr lang="cs-CZ" dirty="0" smtClean="0"/>
              <a:t>=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head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state</a:t>
            </a: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</a:t>
            </a:r>
            <a:r>
              <a:rPr lang="cs-CZ" dirty="0" err="1" smtClean="0"/>
              <a:t>serves</a:t>
            </a:r>
            <a:r>
              <a:rPr lang="cs-CZ" dirty="0" smtClean="0"/>
              <a:t> a </a:t>
            </a:r>
            <a:r>
              <a:rPr lang="cs-CZ" dirty="0" err="1" smtClean="0"/>
              <a:t>five-year</a:t>
            </a:r>
            <a:r>
              <a:rPr lang="cs-CZ" smtClean="0"/>
              <a:t> term 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</a:t>
            </a:r>
            <a:r>
              <a:rPr lang="cs-CZ" dirty="0" err="1" smtClean="0"/>
              <a:t>elected</a:t>
            </a:r>
            <a:r>
              <a:rPr lang="cs-CZ" dirty="0" smtClean="0"/>
              <a:t> </a:t>
            </a:r>
            <a:r>
              <a:rPr lang="cs-CZ" dirty="0" err="1" smtClean="0"/>
              <a:t>directly</a:t>
            </a:r>
            <a:r>
              <a:rPr lang="cs-CZ" dirty="0" smtClean="0"/>
              <a:t> by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people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75518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err="1" smtClean="0"/>
              <a:t>Thank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for</a:t>
            </a:r>
            <a:r>
              <a:rPr lang="cs-CZ" dirty="0" smtClean="0"/>
              <a:t>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attention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8262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b="1" dirty="0">
                <a:solidFill>
                  <a:srgbClr val="333333"/>
                </a:solidFill>
                <a:latin typeface="Arial"/>
                <a:ea typeface="Calibri"/>
                <a:cs typeface="Times New Roman"/>
              </a:rPr>
              <a:t>Použité obrázky:</a:t>
            </a:r>
            <a:r>
              <a:rPr lang="cs-CZ" sz="2400" dirty="0">
                <a:ea typeface="Calibri"/>
                <a:cs typeface="Times New Roman"/>
              </a:rPr>
              <a:t/>
            </a:r>
            <a:br>
              <a:rPr lang="cs-CZ" sz="2400" dirty="0">
                <a:ea typeface="Calibri"/>
                <a:cs typeface="Times New Roman"/>
              </a:rPr>
            </a:b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dirty="0" smtClean="0">
                <a:solidFill>
                  <a:srgbClr val="333333"/>
                </a:solidFill>
                <a:latin typeface="Arial"/>
                <a:ea typeface="Calibri"/>
                <a:cs typeface="Times New Roman"/>
              </a:rPr>
              <a:t>1.CS:ŠJŮ</a:t>
            </a:r>
            <a:r>
              <a:rPr lang="cs-CZ" dirty="0">
                <a:solidFill>
                  <a:srgbClr val="333333"/>
                </a:solidFill>
                <a:latin typeface="Arial"/>
                <a:ea typeface="Calibri"/>
                <a:cs typeface="Times New Roman"/>
              </a:rPr>
              <a:t>. </a:t>
            </a:r>
            <a:r>
              <a:rPr lang="cs-CZ" i="1" dirty="0">
                <a:solidFill>
                  <a:srgbClr val="333333"/>
                </a:solidFill>
                <a:latin typeface="Arial"/>
                <a:ea typeface="Calibri"/>
                <a:cs typeface="Times New Roman"/>
              </a:rPr>
              <a:t>Wikimedia.org</a:t>
            </a:r>
            <a:r>
              <a:rPr lang="cs-CZ" dirty="0">
                <a:solidFill>
                  <a:srgbClr val="333333"/>
                </a:solidFill>
                <a:latin typeface="Arial"/>
                <a:ea typeface="Calibri"/>
                <a:cs typeface="Times New Roman"/>
              </a:rPr>
              <a:t> [online]. [cit. 26.2.2013]. Dostupný na WWW: </a:t>
            </a:r>
            <a:r>
              <a:rPr lang="cs-CZ" u="sng" dirty="0">
                <a:solidFill>
                  <a:srgbClr val="0000FF"/>
                </a:solidFill>
                <a:latin typeface="Arial"/>
                <a:ea typeface="Calibri"/>
                <a:cs typeface="Times New Roman"/>
                <a:hlinkClick r:id="rId2"/>
              </a:rPr>
              <a:t>http://commons.wikimedia.org/wiki/File:Sn%C4%9B%C5%BEka,_od_Slezsk%C3%A9ho_domu</a:t>
            </a:r>
            <a:endParaRPr lang="cs-CZ" sz="40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dirty="0">
                <a:solidFill>
                  <a:srgbClr val="333333"/>
                </a:solidFill>
                <a:latin typeface="Arial"/>
                <a:ea typeface="Calibri"/>
                <a:cs typeface="Times New Roman"/>
              </a:rPr>
              <a:t>2.MERTENS, </a:t>
            </a:r>
            <a:r>
              <a:rPr lang="cs-CZ" dirty="0" err="1">
                <a:solidFill>
                  <a:srgbClr val="333333"/>
                </a:solidFill>
                <a:latin typeface="Arial"/>
                <a:ea typeface="Calibri"/>
                <a:cs typeface="Times New Roman"/>
              </a:rPr>
              <a:t>Magnus</a:t>
            </a:r>
            <a:r>
              <a:rPr lang="cs-CZ" dirty="0">
                <a:solidFill>
                  <a:srgbClr val="333333"/>
                </a:solidFill>
                <a:latin typeface="Arial"/>
                <a:ea typeface="Calibri"/>
                <a:cs typeface="Times New Roman"/>
              </a:rPr>
              <a:t>. </a:t>
            </a:r>
            <a:r>
              <a:rPr lang="cs-CZ" i="1" dirty="0">
                <a:solidFill>
                  <a:srgbClr val="333333"/>
                </a:solidFill>
                <a:latin typeface="Arial"/>
                <a:ea typeface="Calibri"/>
                <a:cs typeface="Times New Roman"/>
              </a:rPr>
              <a:t>Wikimedia.org</a:t>
            </a:r>
            <a:r>
              <a:rPr lang="cs-CZ" dirty="0">
                <a:solidFill>
                  <a:srgbClr val="333333"/>
                </a:solidFill>
                <a:latin typeface="Arial"/>
                <a:ea typeface="Calibri"/>
                <a:cs typeface="Times New Roman"/>
              </a:rPr>
              <a:t> [online]. [cit. 26.2.2013]. Dostupný na WWW: </a:t>
            </a:r>
            <a:r>
              <a:rPr lang="cs-CZ" u="sng" dirty="0">
                <a:solidFill>
                  <a:srgbClr val="0000FF"/>
                </a:solidFill>
                <a:latin typeface="Arial"/>
                <a:ea typeface="Calibri"/>
                <a:cs typeface="Times New Roman"/>
                <a:hlinkClick r:id="rId3"/>
              </a:rPr>
              <a:t>http://commons.wikimedia.org/wiki/File:Prachauer_felsen_01.jpg</a:t>
            </a:r>
            <a:endParaRPr lang="cs-CZ" sz="40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dirty="0">
                <a:solidFill>
                  <a:srgbClr val="333333"/>
                </a:solidFill>
                <a:latin typeface="Arial"/>
                <a:ea typeface="Calibri"/>
                <a:cs typeface="Times New Roman"/>
              </a:rPr>
              <a:t>3.HUHULENIK. </a:t>
            </a:r>
            <a:r>
              <a:rPr lang="cs-CZ" i="1" dirty="0">
                <a:solidFill>
                  <a:srgbClr val="333333"/>
                </a:solidFill>
                <a:latin typeface="Arial"/>
                <a:ea typeface="Calibri"/>
                <a:cs typeface="Times New Roman"/>
              </a:rPr>
              <a:t>Wikimedia.org</a:t>
            </a:r>
            <a:r>
              <a:rPr lang="cs-CZ" dirty="0">
                <a:solidFill>
                  <a:srgbClr val="333333"/>
                </a:solidFill>
                <a:latin typeface="Arial"/>
                <a:ea typeface="Calibri"/>
                <a:cs typeface="Times New Roman"/>
              </a:rPr>
              <a:t> [online]. [cit. 26.2.2013]. Dostupný na WWW: </a:t>
            </a:r>
            <a:r>
              <a:rPr lang="cs-CZ" u="sng" dirty="0">
                <a:solidFill>
                  <a:srgbClr val="0000FF"/>
                </a:solidFill>
                <a:latin typeface="Arial"/>
                <a:ea typeface="Calibri"/>
                <a:cs typeface="Times New Roman"/>
                <a:hlinkClick r:id="rId4"/>
              </a:rPr>
              <a:t>http://commons.wikimedia.org/wiki/File:Prav%C4%8Dick%C3%A1_br%C3%A1na_(2).jpg</a:t>
            </a:r>
            <a:endParaRPr lang="cs-CZ" sz="40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dirty="0">
                <a:solidFill>
                  <a:srgbClr val="333333"/>
                </a:solidFill>
                <a:latin typeface="Arial"/>
                <a:ea typeface="Calibri"/>
                <a:cs typeface="Times New Roman"/>
              </a:rPr>
              <a:t>4.KOVBASYUK, Roman. </a:t>
            </a:r>
            <a:r>
              <a:rPr lang="cs-CZ" i="1" dirty="0">
                <a:solidFill>
                  <a:srgbClr val="333333"/>
                </a:solidFill>
                <a:latin typeface="Arial"/>
                <a:ea typeface="Calibri"/>
                <a:cs typeface="Times New Roman"/>
              </a:rPr>
              <a:t>Wikimedia.org</a:t>
            </a:r>
            <a:r>
              <a:rPr lang="cs-CZ" dirty="0">
                <a:solidFill>
                  <a:srgbClr val="333333"/>
                </a:solidFill>
                <a:latin typeface="Arial"/>
                <a:ea typeface="Calibri"/>
                <a:cs typeface="Times New Roman"/>
              </a:rPr>
              <a:t> [online]. [cit. 26.2.2013]. Dostupný na WWW: </a:t>
            </a:r>
            <a:r>
              <a:rPr lang="cs-CZ" u="sng" dirty="0">
                <a:solidFill>
                  <a:srgbClr val="0000FF"/>
                </a:solidFill>
                <a:latin typeface="Arial"/>
                <a:ea typeface="Calibri"/>
                <a:cs typeface="Times New Roman"/>
                <a:hlinkClick r:id="rId5"/>
              </a:rPr>
              <a:t>http://commons.wikimedia.org/wiki/File:Vltava_view_from_Vyshehrad,_2005_07_17.jpg</a:t>
            </a:r>
            <a:endParaRPr lang="cs-CZ" sz="4000" dirty="0">
              <a:ea typeface="Calibri"/>
              <a:cs typeface="Times New Roman"/>
            </a:endParaRPr>
          </a:p>
          <a:p>
            <a:endParaRPr lang="cs-CZ" dirty="0"/>
          </a:p>
        </p:txBody>
      </p:sp>
      <p:pic>
        <p:nvPicPr>
          <p:cNvPr id="4" name="Picture 2" descr="http://www.kr-karlovarsky.cz/NR/rdonlyres/55A062E8-6A73-480F-A23D-6CE5B15DF1A2/0/logo_cb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5636" y="5445224"/>
            <a:ext cx="4034790" cy="890270"/>
          </a:xfrm>
          <a:prstGeom prst="rect">
            <a:avLst/>
          </a:prstGeom>
          <a:noFill/>
          <a:extLst/>
        </p:spPr>
      </p:pic>
    </p:spTree>
    <p:extLst>
      <p:ext uri="{BB962C8B-B14F-4D97-AF65-F5344CB8AC3E}">
        <p14:creationId xmlns:p14="http://schemas.microsoft.com/office/powerpoint/2010/main" val="374716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b="1" dirty="0" smtClean="0"/>
              <a:t>Použité zdroje:</a:t>
            </a:r>
            <a:endParaRPr lang="cs-CZ" sz="2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  <a:p>
            <a:r>
              <a:rPr lang="cs-CZ" dirty="0" err="1"/>
              <a:t>The</a:t>
            </a:r>
            <a:r>
              <a:rPr lang="cs-CZ" dirty="0"/>
              <a:t> Czech Republic. </a:t>
            </a:r>
            <a:r>
              <a:rPr lang="cs-CZ" dirty="0" err="1"/>
              <a:t>Bridge</a:t>
            </a:r>
            <a:r>
              <a:rPr lang="cs-CZ" dirty="0"/>
              <a:t>. Maturita </a:t>
            </a:r>
            <a:r>
              <a:rPr lang="cs-CZ" dirty="0" err="1"/>
              <a:t>Special</a:t>
            </a:r>
            <a:r>
              <a:rPr lang="cs-CZ" dirty="0"/>
              <a:t>. Praha: </a:t>
            </a:r>
            <a:r>
              <a:rPr lang="cs-CZ" dirty="0" err="1"/>
              <a:t>Bridge</a:t>
            </a:r>
            <a:r>
              <a:rPr lang="cs-CZ" dirty="0"/>
              <a:t> </a:t>
            </a:r>
            <a:r>
              <a:rPr lang="cs-CZ" dirty="0" err="1"/>
              <a:t>Publishing</a:t>
            </a:r>
            <a:r>
              <a:rPr lang="cs-CZ" dirty="0"/>
              <a:t> House, 23.01.2012, Vol.15, </a:t>
            </a:r>
            <a:r>
              <a:rPr lang="cs-CZ" dirty="0" err="1"/>
              <a:t>Issue</a:t>
            </a:r>
            <a:r>
              <a:rPr lang="cs-CZ" dirty="0"/>
              <a:t> 05-06, p.48. MK ČR E </a:t>
            </a:r>
            <a:r>
              <a:rPr lang="cs-CZ" dirty="0" smtClean="0"/>
              <a:t>7634</a:t>
            </a:r>
          </a:p>
          <a:p>
            <a:endParaRPr lang="cs-CZ" dirty="0"/>
          </a:p>
          <a:p>
            <a:endParaRPr lang="cs-CZ" dirty="0"/>
          </a:p>
          <a:p>
            <a:pPr marL="0" indent="0">
              <a:buNone/>
            </a:pPr>
            <a:r>
              <a:rPr lang="cs-CZ" sz="2000" dirty="0" smtClean="0"/>
              <a:t>        Pokud </a:t>
            </a:r>
            <a:r>
              <a:rPr lang="cs-CZ" sz="2000" dirty="0"/>
              <a:t>není uvedeno jinak, použitý materiál je z vlastních zdrojů autora</a:t>
            </a:r>
          </a:p>
          <a:p>
            <a:endParaRPr lang="cs-CZ" dirty="0"/>
          </a:p>
        </p:txBody>
      </p:sp>
      <p:pic>
        <p:nvPicPr>
          <p:cNvPr id="4" name="Picture 2" descr="http://www.kr-karlovarsky.cz/NR/rdonlyres/55A062E8-6A73-480F-A23D-6CE5B15DF1A2/0/logo_cb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5636" y="5229200"/>
            <a:ext cx="3908572" cy="864096"/>
          </a:xfrm>
          <a:prstGeom prst="rect">
            <a:avLst/>
          </a:prstGeom>
          <a:noFill/>
          <a:extLst/>
        </p:spPr>
      </p:pic>
    </p:spTree>
    <p:extLst>
      <p:ext uri="{BB962C8B-B14F-4D97-AF65-F5344CB8AC3E}">
        <p14:creationId xmlns:p14="http://schemas.microsoft.com/office/powerpoint/2010/main" val="1813812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378</TotalTime>
  <Words>311</Words>
  <Application>Microsoft Office PowerPoint</Application>
  <PresentationFormat>Předvádění na obrazovce (4:3)</PresentationFormat>
  <Paragraphs>98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The Czech Republic</vt:lpstr>
      <vt:lpstr>The Czech Republic</vt:lpstr>
      <vt:lpstr>Location and Regions</vt:lpstr>
      <vt:lpstr>Natural Beauties</vt:lpstr>
      <vt:lpstr>Prezentace aplikace PowerPoint</vt:lpstr>
      <vt:lpstr>Other beauties</vt:lpstr>
      <vt:lpstr>Population</vt:lpstr>
      <vt:lpstr>The political system</vt:lpstr>
      <vt:lpstr>Thank you for your attention</vt:lpstr>
      <vt:lpstr>Použité obrázky: </vt:lpstr>
      <vt:lpstr>Použité zdroje: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Iva</dc:creator>
  <cp:lastModifiedBy>Iva</cp:lastModifiedBy>
  <cp:revision>46</cp:revision>
  <dcterms:created xsi:type="dcterms:W3CDTF">2013-02-26T11:13:22Z</dcterms:created>
  <dcterms:modified xsi:type="dcterms:W3CDTF">2013-10-23T20:55:32Z</dcterms:modified>
</cp:coreProperties>
</file>