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79" r:id="rId3"/>
    <p:sldId id="258" r:id="rId4"/>
    <p:sldId id="264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6" r:id="rId14"/>
    <p:sldId id="277" r:id="rId15"/>
    <p:sldId id="27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8F03D-002E-4223-B173-413FD853ECD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00931-B017-42CF-B733-3CA8E383E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248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8F03D-002E-4223-B173-413FD853ECD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00931-B017-42CF-B733-3CA8E383E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966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8F03D-002E-4223-B173-413FD853ECD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00931-B017-42CF-B733-3CA8E383E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967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8F03D-002E-4223-B173-413FD853ECD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00931-B017-42CF-B733-3CA8E383E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067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8F03D-002E-4223-B173-413FD853ECD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00931-B017-42CF-B733-3CA8E383E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330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8F03D-002E-4223-B173-413FD853ECD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00931-B017-42CF-B733-3CA8E383E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073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8F03D-002E-4223-B173-413FD853ECD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00931-B017-42CF-B733-3CA8E383E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851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8F03D-002E-4223-B173-413FD853ECD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00931-B017-42CF-B733-3CA8E383E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575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8F03D-002E-4223-B173-413FD853ECD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00931-B017-42CF-B733-3CA8E383E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749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8F03D-002E-4223-B173-413FD853ECD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00931-B017-42CF-B733-3CA8E383E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577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8F03D-002E-4223-B173-413FD853ECD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00931-B017-42CF-B733-3CA8E383E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103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28F03D-002E-4223-B173-413FD853ECD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00931-B017-42CF-B733-3CA8E383E5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100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hyperlink" Target="http://commons.wikimedia.org/wiki/File:Cesky_Krumlov_01.jpg" TargetMode="External"/><Relationship Id="rId7" Type="http://schemas.openxmlformats.org/officeDocument/2006/relationships/hyperlink" Target="http://commons.wikimedia.org/wiki/File:Trosky(js).jpg" TargetMode="External"/><Relationship Id="rId2" Type="http://schemas.openxmlformats.org/officeDocument/2006/relationships/hyperlink" Target="http://commons.wikimedia.org/wiki/File:Hradcany_karol_bridge_beentre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arl%C5%A1tejn_(6220524833).jpg" TargetMode="External"/><Relationship Id="rId5" Type="http://schemas.openxmlformats.org/officeDocument/2006/relationships/hyperlink" Target="http://commons.wikimedia.org/wiki/File:Bad_III.JPG" TargetMode="External"/><Relationship Id="rId4" Type="http://schemas.openxmlformats.org/officeDocument/2006/relationships/hyperlink" Target="http://commons.wikimedia.org/wiki/File:Kutn%C3%A1_Hora_-_Chr%C3%A1m_Svat%C3%A9ho_Jakuba_a_Vla%C5%A1sk%C3%BD_dv%C5%AFr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ermany-Brazil.jpg" TargetMode="External"/><Relationship Id="rId2" Type="http://schemas.openxmlformats.org/officeDocument/2006/relationships/hyperlink" Target="http://commons.wikimedia.org/wiki/File:Face_off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eg"/><Relationship Id="rId5" Type="http://schemas.openxmlformats.org/officeDocument/2006/relationships/hyperlink" Target="http://commons.wikimedia.org/wiki/File:Petr_%C4%8Cech_2008.jpg" TargetMode="External"/><Relationship Id="rId4" Type="http://schemas.openxmlformats.org/officeDocument/2006/relationships/hyperlink" Target="http://commons.wikimedia.org/wiki/File:Jagr_Czech1.pn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Czech Republic</a:t>
            </a:r>
            <a:endParaRPr lang="cs-CZ" sz="24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1253670"/>
              </p:ext>
            </p:extLst>
          </p:nvPr>
        </p:nvGraphicFramePr>
        <p:xfrm>
          <a:off x="1619672" y="1340768"/>
          <a:ext cx="6162675" cy="4228084"/>
        </p:xfrm>
        <a:graphic>
          <a:graphicData uri="http://schemas.openxmlformats.org/drawingml/2006/table">
            <a:tbl>
              <a:tblPr firstRow="1"/>
              <a:tblGrid>
                <a:gridCol w="1400175"/>
                <a:gridCol w="4762500"/>
              </a:tblGrid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cap="all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VY_32_INOVACE_IVA_DVORAKOVA_THE_CZECH_REPUBLIC_2nd_part_02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Fotograf, Kosmetické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služby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Zahradnictví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Reálie ČR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The Czech Republic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21.2.2013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676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2.část prezentace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 maturitnímu tématu. Je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určena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na seznámení s tématem a slovní zásobou k tématu.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Navazuje na 1.část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prezentace. 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Je vytvořena v programu PowerPoint.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8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661248"/>
            <a:ext cx="4034790" cy="89027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11547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Czech Republic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logo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214313"/>
            <a:ext cx="1828800" cy="103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C:\Users\Iva\Downloads\800px-Flag_of_Czech_Republic_with_border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77072"/>
            <a:ext cx="2009800" cy="1339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5144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Popular</a:t>
            </a:r>
            <a:r>
              <a:rPr lang="cs-CZ" b="1" dirty="0" smtClean="0"/>
              <a:t> </a:t>
            </a:r>
            <a:r>
              <a:rPr lang="cs-CZ" b="1" dirty="0" err="1" smtClean="0"/>
              <a:t>places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tourists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Prague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Pict.1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Český Krumlov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Pict.2    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9" name="Picture 3" descr="C:\Users\Iva\Desktop\Obrázky dumy\800px-Hradcany_karol_bridge_beentre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80928"/>
            <a:ext cx="327004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Iva\Desktop\Obrázky dumy\800px-Cesky_Krumlov_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81917"/>
            <a:ext cx="3528392" cy="264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803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Kutná Hora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Pict.3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Karlovy Vary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spa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Pict.4</a:t>
            </a:r>
            <a:endParaRPr lang="cs-CZ" dirty="0"/>
          </a:p>
        </p:txBody>
      </p:sp>
      <p:pic>
        <p:nvPicPr>
          <p:cNvPr id="5122" name="Picture 2" descr="C:\Users\Iva\Desktop\Obrázky dumy\800px-Bad_II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63909"/>
            <a:ext cx="3528392" cy="264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Iva\Desktop\Obrázky dumy\800px-Kutná_Hora_-_Chrám_Svatého_Jakuba_a_Vlašský_dvů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82683"/>
            <a:ext cx="3793652" cy="2527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717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Karlštejn</a:t>
            </a:r>
            <a:r>
              <a:rPr lang="cs-CZ" dirty="0" smtClean="0"/>
              <a:t>  </a:t>
            </a:r>
            <a:r>
              <a:rPr lang="cs-CZ" dirty="0" err="1"/>
              <a:t>C</a:t>
            </a:r>
            <a:r>
              <a:rPr lang="cs-CZ" dirty="0" err="1" smtClean="0"/>
              <a:t>astle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</a:t>
            </a:r>
            <a:r>
              <a:rPr lang="cs-CZ" dirty="0" err="1"/>
              <a:t>P</a:t>
            </a:r>
            <a:r>
              <a:rPr lang="cs-CZ" dirty="0" err="1" smtClean="0"/>
              <a:t>ict</a:t>
            </a:r>
            <a:r>
              <a:rPr lang="cs-CZ" dirty="0" smtClean="0"/>
              <a:t>. 5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Trosky</a:t>
            </a:r>
            <a:r>
              <a:rPr lang="cs-CZ" dirty="0" smtClean="0"/>
              <a:t>  </a:t>
            </a:r>
            <a:r>
              <a:rPr lang="cs-CZ" dirty="0" err="1" smtClean="0"/>
              <a:t>Castle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dirty="0" err="1"/>
              <a:t>P</a:t>
            </a:r>
            <a:r>
              <a:rPr lang="cs-CZ" dirty="0" err="1" smtClean="0"/>
              <a:t>ict</a:t>
            </a:r>
            <a:r>
              <a:rPr lang="cs-CZ" dirty="0" smtClean="0"/>
              <a:t>. 6</a:t>
            </a:r>
            <a:endParaRPr lang="cs-CZ" dirty="0"/>
          </a:p>
        </p:txBody>
      </p:sp>
      <p:pic>
        <p:nvPicPr>
          <p:cNvPr id="6146" name="Picture 2" descr="C:\Users\Iva\Desktop\Obrázky dumy\Trosky(js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706106"/>
            <a:ext cx="3707904" cy="242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Iva\Desktop\Obrázky dumy\Karlštej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25038"/>
            <a:ext cx="3635896" cy="2258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56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Czech </a:t>
            </a:r>
            <a:r>
              <a:rPr lang="cs-CZ" sz="4000" b="1" dirty="0" err="1" smtClean="0"/>
              <a:t>traditions</a:t>
            </a:r>
            <a:r>
              <a:rPr lang="cs-CZ" sz="4000" b="1" dirty="0" smtClean="0"/>
              <a:t> and </a:t>
            </a:r>
            <a:r>
              <a:rPr lang="cs-CZ" sz="4000" b="1" dirty="0" err="1" smtClean="0"/>
              <a:t>holidays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New </a:t>
            </a:r>
            <a:r>
              <a:rPr lang="cs-CZ" dirty="0" err="1" smtClean="0">
                <a:solidFill>
                  <a:srgbClr val="C00000"/>
                </a:solidFill>
              </a:rPr>
              <a:t>Year´s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Day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err="1" smtClean="0"/>
              <a:t>January</a:t>
            </a:r>
            <a:r>
              <a:rPr lang="cs-CZ" dirty="0" smtClean="0"/>
              <a:t> 1st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Easter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err="1" smtClean="0">
                <a:solidFill>
                  <a:srgbClr val="C00000"/>
                </a:solidFill>
              </a:rPr>
              <a:t>Labour</a:t>
            </a:r>
            <a:r>
              <a:rPr lang="cs-CZ" dirty="0" smtClean="0">
                <a:solidFill>
                  <a:srgbClr val="C00000"/>
                </a:solidFill>
              </a:rPr>
              <a:t> (May) </a:t>
            </a:r>
            <a:r>
              <a:rPr lang="cs-CZ" dirty="0" err="1" smtClean="0">
                <a:solidFill>
                  <a:srgbClr val="C00000"/>
                </a:solidFill>
              </a:rPr>
              <a:t>Day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– May 1st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Liberation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Day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– May 8th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Saints</a:t>
            </a:r>
            <a:r>
              <a:rPr lang="cs-CZ" dirty="0" smtClean="0">
                <a:solidFill>
                  <a:srgbClr val="C00000"/>
                </a:solidFill>
              </a:rPr>
              <a:t> Cyril and </a:t>
            </a:r>
            <a:r>
              <a:rPr lang="cs-CZ" dirty="0" err="1" smtClean="0">
                <a:solidFill>
                  <a:srgbClr val="C00000"/>
                </a:solidFill>
              </a:rPr>
              <a:t>Methodius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- July 5th</a:t>
            </a:r>
            <a:endParaRPr lang="cs-CZ" dirty="0"/>
          </a:p>
          <a:p>
            <a:r>
              <a:rPr lang="cs-CZ" dirty="0" smtClean="0">
                <a:solidFill>
                  <a:srgbClr val="C00000"/>
                </a:solidFill>
              </a:rPr>
              <a:t>Jan Hus </a:t>
            </a:r>
            <a:r>
              <a:rPr lang="cs-CZ" dirty="0" err="1" smtClean="0">
                <a:solidFill>
                  <a:srgbClr val="C00000"/>
                </a:solidFill>
              </a:rPr>
              <a:t>Day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– July 6th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St. </a:t>
            </a:r>
            <a:r>
              <a:rPr lang="cs-CZ" dirty="0" err="1" smtClean="0">
                <a:solidFill>
                  <a:srgbClr val="C00000"/>
                </a:solidFill>
              </a:rPr>
              <a:t>Wenceslas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Day</a:t>
            </a:r>
            <a:r>
              <a:rPr lang="cs-CZ" dirty="0" smtClean="0"/>
              <a:t> – </a:t>
            </a:r>
            <a:r>
              <a:rPr lang="cs-CZ" dirty="0" err="1" smtClean="0"/>
              <a:t>September</a:t>
            </a:r>
            <a:r>
              <a:rPr lang="cs-CZ" dirty="0" smtClean="0"/>
              <a:t> 28th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Independent </a:t>
            </a:r>
            <a:r>
              <a:rPr lang="cs-CZ" dirty="0" err="1" smtClean="0">
                <a:solidFill>
                  <a:srgbClr val="C00000"/>
                </a:solidFill>
              </a:rPr>
              <a:t>Czechoslovak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State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Day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– </a:t>
            </a:r>
            <a:r>
              <a:rPr lang="cs-CZ" dirty="0" err="1" smtClean="0"/>
              <a:t>October</a:t>
            </a:r>
            <a:r>
              <a:rPr lang="cs-CZ" dirty="0" smtClean="0"/>
              <a:t>  28 </a:t>
            </a:r>
            <a:r>
              <a:rPr lang="cs-CZ" dirty="0" err="1" smtClean="0"/>
              <a:t>th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79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Struggle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for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Freedom</a:t>
            </a:r>
            <a:r>
              <a:rPr lang="cs-CZ" dirty="0" smtClean="0">
                <a:solidFill>
                  <a:srgbClr val="C00000"/>
                </a:solidFill>
              </a:rPr>
              <a:t> and </a:t>
            </a:r>
            <a:r>
              <a:rPr lang="cs-CZ" dirty="0" err="1" smtClean="0">
                <a:solidFill>
                  <a:srgbClr val="C00000"/>
                </a:solidFill>
              </a:rPr>
              <a:t>Democracy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Day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– </a:t>
            </a:r>
            <a:r>
              <a:rPr lang="cs-CZ" dirty="0" err="1" smtClean="0"/>
              <a:t>November</a:t>
            </a:r>
            <a:r>
              <a:rPr lang="cs-CZ" dirty="0" smtClean="0"/>
              <a:t> 17th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Christmas</a:t>
            </a:r>
            <a:r>
              <a:rPr lang="cs-CZ" dirty="0" smtClean="0"/>
              <a:t> - </a:t>
            </a:r>
            <a:r>
              <a:rPr lang="cs-CZ" dirty="0" err="1" smtClean="0"/>
              <a:t>December</a:t>
            </a:r>
            <a:r>
              <a:rPr lang="cs-CZ" dirty="0" smtClean="0"/>
              <a:t> 24 – 26th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165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Popular</a:t>
            </a:r>
            <a:r>
              <a:rPr lang="cs-CZ" b="1" dirty="0" smtClean="0"/>
              <a:t> </a:t>
            </a:r>
            <a:r>
              <a:rPr lang="cs-CZ" b="1" dirty="0" err="1" smtClean="0"/>
              <a:t>sports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dirty="0" err="1" smtClean="0"/>
              <a:t>Pict</a:t>
            </a:r>
            <a:r>
              <a:rPr lang="cs-CZ" dirty="0" smtClean="0"/>
              <a:t>. 7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dirty="0" err="1" smtClean="0"/>
              <a:t>Pict</a:t>
            </a:r>
            <a:r>
              <a:rPr lang="cs-CZ" dirty="0" smtClean="0"/>
              <a:t>. 8</a:t>
            </a:r>
            <a:endParaRPr lang="cs-CZ" dirty="0"/>
          </a:p>
        </p:txBody>
      </p:sp>
      <p:pic>
        <p:nvPicPr>
          <p:cNvPr id="7171" name="Picture 3" descr="C:\Users\Iva\Desktop\Obrázky dumy\800px-Germany-Brazi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40719"/>
            <a:ext cx="3449145" cy="2586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Iva\Desktop\Obrázky dumy\800px-Face_of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40719"/>
            <a:ext cx="3491880" cy="2618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572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Other</a:t>
            </a:r>
            <a:r>
              <a:rPr lang="cs-CZ" b="1" dirty="0" smtClean="0"/>
              <a:t> </a:t>
            </a:r>
            <a:r>
              <a:rPr lang="cs-CZ" b="1" dirty="0" err="1" smtClean="0"/>
              <a:t>popular</a:t>
            </a:r>
            <a:r>
              <a:rPr lang="cs-CZ" b="1" dirty="0" smtClean="0"/>
              <a:t> </a:t>
            </a:r>
            <a:r>
              <a:rPr lang="cs-CZ" b="1" dirty="0" err="1" smtClean="0"/>
              <a:t>sports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ycling</a:t>
            </a:r>
            <a:endParaRPr lang="cs-CZ" dirty="0" smtClean="0"/>
          </a:p>
          <a:p>
            <a:r>
              <a:rPr lang="cs-CZ" dirty="0" err="1"/>
              <a:t>h</a:t>
            </a:r>
            <a:r>
              <a:rPr lang="cs-CZ" dirty="0" err="1" smtClean="0"/>
              <a:t>iking</a:t>
            </a:r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asketball</a:t>
            </a:r>
          </a:p>
          <a:p>
            <a:r>
              <a:rPr lang="cs-CZ" dirty="0" err="1"/>
              <a:t>v</a:t>
            </a:r>
            <a:r>
              <a:rPr lang="cs-CZ" dirty="0" err="1" smtClean="0"/>
              <a:t>olleyball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wimming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kating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kiing</a:t>
            </a:r>
            <a:r>
              <a:rPr lang="cs-CZ" dirty="0" smtClean="0"/>
              <a:t> and snowboarding</a:t>
            </a:r>
          </a:p>
          <a:p>
            <a:r>
              <a:rPr lang="cs-CZ" dirty="0" err="1" smtClean="0"/>
              <a:t>cross</a:t>
            </a:r>
            <a:r>
              <a:rPr lang="cs-CZ" dirty="0" smtClean="0"/>
              <a:t>-country </a:t>
            </a:r>
            <a:r>
              <a:rPr lang="cs-CZ" dirty="0" err="1" smtClean="0"/>
              <a:t>skiing</a:t>
            </a:r>
            <a:endParaRPr lang="cs-CZ" dirty="0" smtClean="0"/>
          </a:p>
          <a:p>
            <a:r>
              <a:rPr lang="cs-CZ" dirty="0" err="1" smtClean="0"/>
              <a:t>canoeing</a:t>
            </a:r>
            <a:r>
              <a:rPr lang="cs-CZ" dirty="0" smtClean="0"/>
              <a:t>, </a:t>
            </a:r>
            <a:r>
              <a:rPr lang="cs-CZ" dirty="0" err="1" smtClean="0"/>
              <a:t>etc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843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F</a:t>
            </a:r>
            <a:r>
              <a:rPr lang="cs-CZ" b="1" dirty="0" err="1" smtClean="0"/>
              <a:t>amous</a:t>
            </a:r>
            <a:r>
              <a:rPr lang="cs-CZ" b="1" dirty="0" smtClean="0"/>
              <a:t> </a:t>
            </a:r>
            <a:r>
              <a:rPr lang="cs-CZ" b="1" dirty="0" err="1" smtClean="0"/>
              <a:t>sportspeople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Jaromír Jágr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Pict.9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Petr </a:t>
            </a:r>
            <a:r>
              <a:rPr lang="cs-CZ" dirty="0"/>
              <a:t>Č</a:t>
            </a:r>
            <a:r>
              <a:rPr lang="cs-CZ" dirty="0" smtClean="0"/>
              <a:t>ech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</a:t>
            </a:r>
            <a:r>
              <a:rPr lang="cs-CZ" dirty="0" err="1" smtClean="0"/>
              <a:t>Pict</a:t>
            </a:r>
            <a:r>
              <a:rPr lang="cs-CZ" dirty="0" smtClean="0"/>
              <a:t>. 10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8194" name="Picture 2" descr="C:\Users\Iva\Desktop\Obrázky dumy\561px-Jaromír_Jágr_Russia_vs._Czech_Republic_2010_Olympic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8880"/>
            <a:ext cx="2593720" cy="2774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Iva\Desktop\Obrázky dumy\Petr_Čech_200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48880"/>
            <a:ext cx="28003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291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Famous</a:t>
            </a:r>
            <a:r>
              <a:rPr lang="cs-CZ" sz="4000" b="1" dirty="0" smtClean="0"/>
              <a:t> Czech </a:t>
            </a:r>
            <a:r>
              <a:rPr lang="cs-CZ" sz="4000" b="1" dirty="0" err="1" smtClean="0"/>
              <a:t>Products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Beer</a:t>
            </a:r>
            <a:endParaRPr lang="cs-CZ" dirty="0"/>
          </a:p>
          <a:p>
            <a:r>
              <a:rPr lang="cs-CZ" dirty="0" smtClean="0"/>
              <a:t> </a:t>
            </a:r>
            <a:r>
              <a:rPr lang="cs-CZ" dirty="0" err="1" smtClean="0"/>
              <a:t>crystal</a:t>
            </a:r>
            <a:r>
              <a:rPr lang="cs-CZ" dirty="0" smtClean="0"/>
              <a:t>, </a:t>
            </a:r>
            <a:r>
              <a:rPr lang="cs-CZ" dirty="0" err="1" smtClean="0"/>
              <a:t>porcelain</a:t>
            </a:r>
            <a:endParaRPr lang="cs-CZ" dirty="0" smtClean="0"/>
          </a:p>
          <a:p>
            <a:r>
              <a:rPr lang="cs-CZ" dirty="0" err="1" smtClean="0"/>
              <a:t>Automobiles</a:t>
            </a:r>
            <a:endParaRPr lang="cs-CZ" dirty="0" smtClean="0"/>
          </a:p>
          <a:p>
            <a:r>
              <a:rPr lang="cs-CZ" dirty="0" err="1" smtClean="0"/>
              <a:t>Radars</a:t>
            </a:r>
            <a:endParaRPr lang="cs-CZ" dirty="0" smtClean="0"/>
          </a:p>
          <a:p>
            <a:r>
              <a:rPr lang="cs-CZ" dirty="0" err="1" smtClean="0"/>
              <a:t>Jewelry</a:t>
            </a:r>
            <a:endParaRPr lang="cs-CZ" dirty="0" smtClean="0"/>
          </a:p>
          <a:p>
            <a:r>
              <a:rPr lang="cs-CZ" dirty="0" smtClean="0"/>
              <a:t>Bohemian </a:t>
            </a:r>
            <a:r>
              <a:rPr lang="cs-CZ" dirty="0" err="1" smtClean="0"/>
              <a:t>garnet</a:t>
            </a:r>
            <a:endParaRPr lang="cs-CZ" dirty="0" smtClean="0"/>
          </a:p>
          <a:p>
            <a:r>
              <a:rPr lang="cs-CZ" dirty="0" err="1" smtClean="0"/>
              <a:t>Petrof</a:t>
            </a:r>
            <a:r>
              <a:rPr lang="cs-CZ" dirty="0" smtClean="0"/>
              <a:t> </a:t>
            </a:r>
            <a:r>
              <a:rPr lang="cs-CZ" dirty="0" err="1" smtClean="0"/>
              <a:t>pianos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67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attention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354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Použité obrázky: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1</a:t>
            </a:r>
            <a:r>
              <a:rPr lang="cs-CZ" dirty="0" smtClean="0"/>
              <a:t>.Neznámý</a:t>
            </a:r>
            <a:r>
              <a:rPr lang="cs-CZ" dirty="0"/>
              <a:t>. </a:t>
            </a:r>
            <a:r>
              <a:rPr lang="cs-CZ" i="1" dirty="0"/>
              <a:t>Wikimedia.org</a:t>
            </a:r>
            <a:r>
              <a:rPr lang="cs-CZ" dirty="0"/>
              <a:t> [online]. [cit. 26.2.2013]. Dostupný na WWW: </a:t>
            </a:r>
            <a:r>
              <a:rPr lang="cs-CZ" u="sng" dirty="0">
                <a:hlinkClick r:id="rId2"/>
              </a:rPr>
              <a:t>http://commons.wikimedia.org/wiki/File:Hradcany_karol_bridge_beentree.jpg</a:t>
            </a:r>
            <a:endParaRPr lang="cs-CZ" dirty="0"/>
          </a:p>
          <a:p>
            <a:r>
              <a:rPr lang="cs-CZ" dirty="0"/>
              <a:t>2</a:t>
            </a:r>
            <a:r>
              <a:rPr lang="cs-CZ" dirty="0" smtClean="0"/>
              <a:t>.DBENZHUSER</a:t>
            </a:r>
            <a:r>
              <a:rPr lang="cs-CZ" dirty="0"/>
              <a:t>. W</a:t>
            </a:r>
            <a:r>
              <a:rPr lang="cs-CZ" i="1" dirty="0"/>
              <a:t>ikimedia.org</a:t>
            </a:r>
            <a:r>
              <a:rPr lang="cs-CZ" dirty="0"/>
              <a:t> [online]. [cit. 26.2.2013]. Dostupný na WWW: </a:t>
            </a:r>
            <a:r>
              <a:rPr lang="cs-CZ" u="sng" dirty="0">
                <a:hlinkClick r:id="rId3"/>
              </a:rPr>
              <a:t>http://commons.wikimedia.org/wiki/File:Cesky_Krumlov_01.jpg</a:t>
            </a:r>
            <a:endParaRPr lang="cs-CZ" dirty="0"/>
          </a:p>
          <a:p>
            <a:r>
              <a:rPr lang="cs-CZ" dirty="0"/>
              <a:t>3</a:t>
            </a:r>
            <a:r>
              <a:rPr lang="cs-CZ" dirty="0" smtClean="0"/>
              <a:t>.PRAZAK</a:t>
            </a:r>
            <a:r>
              <a:rPr lang="cs-CZ" dirty="0"/>
              <a:t>. </a:t>
            </a:r>
            <a:r>
              <a:rPr lang="cs-CZ" i="1" dirty="0"/>
              <a:t>Wikimedia.org</a:t>
            </a:r>
            <a:r>
              <a:rPr lang="cs-CZ" dirty="0"/>
              <a:t> [online]. [cit. 26.2.2013]. Dostupný na WWW: </a:t>
            </a:r>
            <a:r>
              <a:rPr lang="cs-CZ" u="sng" dirty="0">
                <a:hlinkClick r:id="rId4"/>
              </a:rPr>
              <a:t>http://commons.wikimedia.org/wiki/File:Kutn%C3%A1_Hora_-_Chr%C3%A1m_Svat%C3%A9ho_Jakuba_a_Vla%C5%A1sk%C3%BD_dv%C5%AFr.jpg</a:t>
            </a:r>
            <a:endParaRPr lang="cs-CZ" dirty="0"/>
          </a:p>
          <a:p>
            <a:r>
              <a:rPr lang="cs-CZ" dirty="0"/>
              <a:t>4</a:t>
            </a:r>
            <a:r>
              <a:rPr lang="cs-CZ" dirty="0" smtClean="0"/>
              <a:t>.SCHUBERT</a:t>
            </a:r>
            <a:r>
              <a:rPr lang="cs-CZ" dirty="0"/>
              <a:t>, Richard. </a:t>
            </a:r>
            <a:r>
              <a:rPr lang="cs-CZ" i="1" dirty="0"/>
              <a:t>Wikimedia.org</a:t>
            </a:r>
            <a:r>
              <a:rPr lang="cs-CZ" dirty="0"/>
              <a:t> [online]. [cit. 26.2.2013]. Dostupný na WWW: </a:t>
            </a:r>
            <a:r>
              <a:rPr lang="cs-CZ" u="sng" dirty="0">
                <a:hlinkClick r:id="rId5"/>
              </a:rPr>
              <a:t>http://commons.wikimedia.org/wiki/File:Bad_III.JPG</a:t>
            </a:r>
            <a:endParaRPr lang="cs-CZ" dirty="0"/>
          </a:p>
          <a:p>
            <a:r>
              <a:rPr lang="cs-CZ" dirty="0"/>
              <a:t>5</a:t>
            </a:r>
            <a:r>
              <a:rPr lang="cs-CZ" dirty="0" smtClean="0"/>
              <a:t>.ZWEGERS</a:t>
            </a:r>
            <a:r>
              <a:rPr lang="cs-CZ" dirty="0"/>
              <a:t>, Arian. </a:t>
            </a:r>
            <a:r>
              <a:rPr lang="cs-CZ" i="1" dirty="0"/>
              <a:t>Wikimedia.org</a:t>
            </a:r>
            <a:r>
              <a:rPr lang="cs-CZ" dirty="0"/>
              <a:t> [online]. [cit. 26.2.2013]. Dostupný na WWW: </a:t>
            </a:r>
            <a:r>
              <a:rPr lang="cs-CZ" u="sng" dirty="0">
                <a:hlinkClick r:id="rId6"/>
              </a:rPr>
              <a:t>http://commons.wikimedia.org/wiki/File:Karl%C5%A1tejn_(6220524833).jpg</a:t>
            </a:r>
            <a:endParaRPr lang="cs-CZ" dirty="0"/>
          </a:p>
          <a:p>
            <a:r>
              <a:rPr lang="cs-CZ" dirty="0"/>
              <a:t>6</a:t>
            </a:r>
            <a:r>
              <a:rPr lang="cs-CZ" dirty="0" smtClean="0"/>
              <a:t>.STRZELECKI</a:t>
            </a:r>
            <a:r>
              <a:rPr lang="cs-CZ" dirty="0"/>
              <a:t>, </a:t>
            </a:r>
            <a:r>
              <a:rPr lang="cs-CZ" dirty="0" err="1"/>
              <a:t>Jerzy</a:t>
            </a:r>
            <a:r>
              <a:rPr lang="cs-CZ" dirty="0"/>
              <a:t>. </a:t>
            </a:r>
            <a:r>
              <a:rPr lang="cs-CZ" i="1" dirty="0"/>
              <a:t>Wikimedia.org</a:t>
            </a:r>
            <a:r>
              <a:rPr lang="cs-CZ" dirty="0"/>
              <a:t> [online]. [cit. 26.2.2013]. Dostupný na WWW: </a:t>
            </a:r>
            <a:r>
              <a:rPr lang="cs-CZ" u="sng" dirty="0">
                <a:hlinkClick r:id="rId7"/>
              </a:rPr>
              <a:t>http://commons.wikimedia.org/wiki/File:Trosky(js).jpg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157192"/>
            <a:ext cx="4034790" cy="89027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7020329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7.JOHANSEN. </a:t>
            </a:r>
            <a:r>
              <a:rPr lang="cs-CZ" i="1" dirty="0"/>
              <a:t>Wikimedia.org</a:t>
            </a:r>
            <a:r>
              <a:rPr lang="cs-CZ" dirty="0"/>
              <a:t> [online]. [cit. 26.2.2013]. Dostupný na WWW: </a:t>
            </a:r>
            <a:r>
              <a:rPr lang="cs-CZ" u="sng" dirty="0">
                <a:hlinkClick r:id="rId2"/>
              </a:rPr>
              <a:t>http://commons.wikimedia.org/wiki/File:Face_off.jpg</a:t>
            </a:r>
            <a:endParaRPr lang="cs-CZ" dirty="0"/>
          </a:p>
          <a:p>
            <a:r>
              <a:rPr lang="cs-CZ" dirty="0"/>
              <a:t>8.DÜREN, Reiner. </a:t>
            </a:r>
            <a:r>
              <a:rPr lang="cs-CZ" i="1" dirty="0"/>
              <a:t>Wikimedia.org</a:t>
            </a:r>
            <a:r>
              <a:rPr lang="cs-CZ" dirty="0"/>
              <a:t> [online]. [cit. 26.2.2013]. Dostupný na WWW: </a:t>
            </a:r>
            <a:r>
              <a:rPr lang="cs-CZ" u="sng" dirty="0">
                <a:hlinkClick r:id="rId3"/>
              </a:rPr>
              <a:t>http://commons.wikimedia.org/wiki/File:Germany-Brazil.jpg</a:t>
            </a:r>
            <a:endParaRPr lang="cs-CZ" dirty="0"/>
          </a:p>
          <a:p>
            <a:r>
              <a:rPr lang="cs-CZ" dirty="0"/>
              <a:t>9.S.YUME. </a:t>
            </a:r>
            <a:r>
              <a:rPr lang="cs-CZ" i="1" dirty="0"/>
              <a:t>Wikimedia.org</a:t>
            </a:r>
            <a:r>
              <a:rPr lang="cs-CZ" dirty="0"/>
              <a:t> [online]. [cit. 26.2.2013]. Dostupný na WWW: </a:t>
            </a:r>
            <a:r>
              <a:rPr lang="cs-CZ" u="sng" dirty="0">
                <a:hlinkClick r:id="rId4"/>
              </a:rPr>
              <a:t>http://commons.wikimedia.org/wiki/File:Jagr_Czech1.png</a:t>
            </a:r>
            <a:endParaRPr lang="cs-CZ" dirty="0"/>
          </a:p>
          <a:p>
            <a:r>
              <a:rPr lang="cs-CZ" dirty="0"/>
              <a:t>10.РЫБАКОВА, </a:t>
            </a:r>
            <a:r>
              <a:rPr lang="cs-CZ" dirty="0" err="1"/>
              <a:t>Елена</a:t>
            </a:r>
            <a:r>
              <a:rPr lang="cs-CZ" dirty="0"/>
              <a:t>. </a:t>
            </a:r>
            <a:r>
              <a:rPr lang="cs-CZ" i="1" dirty="0"/>
              <a:t>Wikimedia.org</a:t>
            </a:r>
            <a:r>
              <a:rPr lang="cs-CZ" dirty="0"/>
              <a:t> [online]. [cit. 26.2.2013]. Dostupný na WWW: </a:t>
            </a:r>
            <a:r>
              <a:rPr lang="cs-CZ" u="sng" dirty="0">
                <a:hlinkClick r:id="rId5"/>
              </a:rPr>
              <a:t>http://commons.wikimedia.org/wiki/File:Petr_%C4%8Cech_2008.jpg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661248"/>
            <a:ext cx="4034790" cy="89027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9952403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Použité zdroje: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err="1"/>
              <a:t>The</a:t>
            </a:r>
            <a:r>
              <a:rPr lang="cs-CZ" dirty="0"/>
              <a:t> Czech Republic. </a:t>
            </a:r>
            <a:r>
              <a:rPr lang="cs-CZ" dirty="0" err="1"/>
              <a:t>Bridge</a:t>
            </a:r>
            <a:r>
              <a:rPr lang="cs-CZ" dirty="0"/>
              <a:t>. Maturita </a:t>
            </a:r>
            <a:r>
              <a:rPr lang="cs-CZ" dirty="0" err="1"/>
              <a:t>Special</a:t>
            </a:r>
            <a:r>
              <a:rPr lang="cs-CZ" dirty="0"/>
              <a:t>. Praha: </a:t>
            </a:r>
            <a:r>
              <a:rPr lang="cs-CZ" dirty="0" err="1"/>
              <a:t>Bridge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 House, 23.01.2012, Vol.15, </a:t>
            </a:r>
            <a:r>
              <a:rPr lang="cs-CZ" dirty="0" err="1"/>
              <a:t>Issue</a:t>
            </a:r>
            <a:r>
              <a:rPr lang="cs-CZ" dirty="0"/>
              <a:t> 05-06, p.48. MK ČR E 7634</a:t>
            </a:r>
          </a:p>
          <a:p>
            <a:r>
              <a:rPr lang="cs-CZ" dirty="0" smtClean="0"/>
              <a:t>Pokud není uvedeno jinak, použitý materiál je z vlastních zdrojů autora.</a:t>
            </a:r>
            <a:endParaRPr lang="cs-CZ" dirty="0"/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4605" y="4866634"/>
            <a:ext cx="4034790" cy="89027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326265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311</Words>
  <Application>Microsoft Office PowerPoint</Application>
  <PresentationFormat>Předvádění na obrazovce (4:3)</PresentationFormat>
  <Paragraphs>183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The Czech Republic</vt:lpstr>
      <vt:lpstr>The Czech Republic</vt:lpstr>
      <vt:lpstr>Popular places for tourists</vt:lpstr>
      <vt:lpstr>Prezentace aplikace PowerPoint</vt:lpstr>
      <vt:lpstr>Prezentace aplikace PowerPoint</vt:lpstr>
      <vt:lpstr>Czech traditions and holidays</vt:lpstr>
      <vt:lpstr>Prezentace aplikace PowerPoint</vt:lpstr>
      <vt:lpstr>Popular sports</vt:lpstr>
      <vt:lpstr>Other popular sports</vt:lpstr>
      <vt:lpstr>Famous sportspeople</vt:lpstr>
      <vt:lpstr>Famous Czech Products</vt:lpstr>
      <vt:lpstr>Thank you for your attention</vt:lpstr>
      <vt:lpstr>Použité obrázky:</vt:lpstr>
      <vt:lpstr>Prezentace aplikace PowerPoint</vt:lpstr>
      <vt:lpstr>Použité zdroje:</vt:lpstr>
    </vt:vector>
  </TitlesOfParts>
  <Company>SŠSOG HK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Iva Dvořáková</dc:creator>
  <cp:lastModifiedBy>Iva</cp:lastModifiedBy>
  <cp:revision>7</cp:revision>
  <dcterms:created xsi:type="dcterms:W3CDTF">2013-03-18T08:13:44Z</dcterms:created>
  <dcterms:modified xsi:type="dcterms:W3CDTF">2013-10-23T20:55:50Z</dcterms:modified>
</cp:coreProperties>
</file>