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3.3790437426144571E-2"/>
          <c:y val="8.6672674596496593E-2"/>
          <c:w val="0.71263188976377956"/>
          <c:h val="0.89814814814814814"/>
        </c:manualLayout>
      </c:layout>
      <c:pie3DChart>
        <c:varyColors val="1"/>
        <c:ser>
          <c:idx val="0"/>
          <c:order val="0"/>
          <c:cat>
            <c:strRef>
              <c:f>List1!$B$2:$B$4</c:f>
              <c:strCache>
                <c:ptCount val="3"/>
                <c:pt idx="0">
                  <c:v>kyslík </c:v>
                </c:pt>
                <c:pt idx="1">
                  <c:v>dusík </c:v>
                </c:pt>
                <c:pt idx="2">
                  <c:v>ostatní plyny</c:v>
                </c:pt>
              </c:strCache>
            </c:strRef>
          </c:cat>
          <c:val>
            <c:numRef>
              <c:f>List1!$C$2:$C$4</c:f>
              <c:numCache>
                <c:formatCode>0%</c:formatCode>
                <c:ptCount val="3"/>
                <c:pt idx="0">
                  <c:v>0.21</c:v>
                </c:pt>
                <c:pt idx="1">
                  <c:v>0.78</c:v>
                </c:pt>
                <c:pt idx="2">
                  <c:v>0.01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egendEntry>
        <c:idx val="0"/>
        <c:txPr>
          <a:bodyPr/>
          <a:lstStyle/>
          <a:p>
            <a:pPr>
              <a:defRPr sz="2400"/>
            </a:pPr>
            <a:endParaRPr lang="cs-CZ"/>
          </a:p>
        </c:txPr>
      </c:legendEntry>
      <c:legendEntry>
        <c:idx val="1"/>
        <c:txPr>
          <a:bodyPr/>
          <a:lstStyle/>
          <a:p>
            <a:pPr>
              <a:defRPr sz="2400"/>
            </a:pPr>
            <a:endParaRPr lang="cs-CZ"/>
          </a:p>
        </c:txPr>
      </c:legendEntry>
      <c:legendEntry>
        <c:idx val="2"/>
        <c:txPr>
          <a:bodyPr/>
          <a:lstStyle/>
          <a:p>
            <a:pPr>
              <a:defRPr sz="1600"/>
            </a:pPr>
            <a:endParaRPr lang="cs-CZ"/>
          </a:p>
        </c:txPr>
      </c:legendEntry>
      <c:layout>
        <c:manualLayout>
          <c:xMode val="edge"/>
          <c:yMode val="edge"/>
          <c:x val="0.78263983926028424"/>
          <c:y val="0.11915087393865219"/>
          <c:w val="0.20533498171920292"/>
          <c:h val="0.46418596534842799"/>
        </c:manualLayout>
      </c:layout>
      <c:overlay val="0"/>
    </c:legend>
    <c:plotVisOnly val="1"/>
    <c:dispBlanksAs val="gap"/>
    <c:showDLblsOverMax val="0"/>
  </c:chart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0.07407</cdr:x>
      <cdr:y>0.41311</cdr:y>
    </cdr:from>
    <cdr:to>
      <cdr:x>0.2037</cdr:x>
      <cdr:y>0.84343</cdr:y>
    </cdr:to>
    <cdr:cxnSp macro="">
      <cdr:nvCxnSpPr>
        <cdr:cNvPr id="3" name="Přímá spojnice se šipkou 2"/>
        <cdr:cNvCxnSpPr/>
      </cdr:nvCxnSpPr>
      <cdr:spPr>
        <a:xfrm xmlns:a="http://schemas.openxmlformats.org/drawingml/2006/main" flipH="1">
          <a:off x="576064" y="1728192"/>
          <a:ext cx="1008112" cy="1800200"/>
        </a:xfrm>
        <a:prstGeom xmlns:a="http://schemas.openxmlformats.org/drawingml/2006/main" prst="straightConnector1">
          <a:avLst/>
        </a:prstGeom>
        <a:ln xmlns:a="http://schemas.openxmlformats.org/drawingml/2006/main">
          <a:tailEnd type="arrow"/>
        </a:ln>
      </cdr:spPr>
      <cdr:style>
        <a:lnRef xmlns:a="http://schemas.openxmlformats.org/drawingml/2006/main" idx="3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2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0.01852</cdr:x>
      <cdr:y>0.87786</cdr:y>
    </cdr:from>
    <cdr:to>
      <cdr:x>0.12037</cdr:x>
      <cdr:y>0.98114</cdr:y>
    </cdr:to>
    <cdr:sp macro="" textlink="">
      <cdr:nvSpPr>
        <cdr:cNvPr id="4" name="TextovéPole 3"/>
        <cdr:cNvSpPr txBox="1"/>
      </cdr:nvSpPr>
      <cdr:spPr>
        <a:xfrm xmlns:a="http://schemas.openxmlformats.org/drawingml/2006/main">
          <a:off x="144016" y="3672408"/>
          <a:ext cx="792088" cy="43204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2000" dirty="0" smtClean="0"/>
            <a:t>78%</a:t>
          </a:r>
          <a:endParaRPr lang="cs-CZ" sz="2000" dirty="0"/>
        </a:p>
      </cdr:txBody>
    </cdr:sp>
  </cdr:relSizeAnchor>
  <cdr:relSizeAnchor xmlns:cdr="http://schemas.openxmlformats.org/drawingml/2006/chartDrawing">
    <cdr:from>
      <cdr:x>0.46296</cdr:x>
      <cdr:y>0.08606</cdr:y>
    </cdr:from>
    <cdr:to>
      <cdr:x>0.64815</cdr:x>
      <cdr:y>0.22377</cdr:y>
    </cdr:to>
    <cdr:cxnSp macro="">
      <cdr:nvCxnSpPr>
        <cdr:cNvPr id="6" name="Přímá spojnice se šipkou 5"/>
        <cdr:cNvCxnSpPr/>
      </cdr:nvCxnSpPr>
      <cdr:spPr>
        <a:xfrm xmlns:a="http://schemas.openxmlformats.org/drawingml/2006/main" flipV="1">
          <a:off x="3600400" y="360040"/>
          <a:ext cx="1440160" cy="576064"/>
        </a:xfrm>
        <a:prstGeom xmlns:a="http://schemas.openxmlformats.org/drawingml/2006/main" prst="straightConnector1">
          <a:avLst/>
        </a:prstGeom>
        <a:ln xmlns:a="http://schemas.openxmlformats.org/drawingml/2006/main">
          <a:tailEnd type="arrow"/>
        </a:ln>
      </cdr:spPr>
      <cdr:style>
        <a:lnRef xmlns:a="http://schemas.openxmlformats.org/drawingml/2006/main" idx="3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2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0.67593</cdr:x>
      <cdr:y>0.05164</cdr:y>
    </cdr:from>
    <cdr:to>
      <cdr:x>0.80556</cdr:x>
      <cdr:y>0.1377</cdr:y>
    </cdr:to>
    <cdr:sp macro="" textlink="">
      <cdr:nvSpPr>
        <cdr:cNvPr id="7" name="TextovéPole 6"/>
        <cdr:cNvSpPr txBox="1"/>
      </cdr:nvSpPr>
      <cdr:spPr>
        <a:xfrm xmlns:a="http://schemas.openxmlformats.org/drawingml/2006/main">
          <a:off x="5256584" y="216024"/>
          <a:ext cx="1008112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2000" dirty="0" smtClean="0"/>
            <a:t>21%</a:t>
          </a:r>
          <a:endParaRPr lang="cs-CZ" sz="2000" dirty="0"/>
        </a:p>
      </cdr:txBody>
    </cdr:sp>
  </cdr:relSizeAnchor>
  <cdr:relSizeAnchor xmlns:cdr="http://schemas.openxmlformats.org/drawingml/2006/chartDrawing">
    <cdr:from>
      <cdr:x>0.17593</cdr:x>
      <cdr:y>0.10328</cdr:y>
    </cdr:from>
    <cdr:to>
      <cdr:x>0.38889</cdr:x>
      <cdr:y>0.18934</cdr:y>
    </cdr:to>
    <cdr:cxnSp macro="">
      <cdr:nvCxnSpPr>
        <cdr:cNvPr id="9" name="Přímá spojnice se šipkou 8"/>
        <cdr:cNvCxnSpPr/>
      </cdr:nvCxnSpPr>
      <cdr:spPr>
        <a:xfrm xmlns:a="http://schemas.openxmlformats.org/drawingml/2006/main" flipH="1" flipV="1">
          <a:off x="1368152" y="432048"/>
          <a:ext cx="1656184" cy="360040"/>
        </a:xfrm>
        <a:prstGeom xmlns:a="http://schemas.openxmlformats.org/drawingml/2006/main" prst="straightConnector1">
          <a:avLst/>
        </a:prstGeom>
        <a:ln xmlns:a="http://schemas.openxmlformats.org/drawingml/2006/main">
          <a:tailEnd type="arrow"/>
        </a:ln>
      </cdr:spPr>
      <cdr:style>
        <a:lnRef xmlns:a="http://schemas.openxmlformats.org/drawingml/2006/main" idx="3">
          <a:schemeClr val="accent6"/>
        </a:lnRef>
        <a:fillRef xmlns:a="http://schemas.openxmlformats.org/drawingml/2006/main" idx="0">
          <a:schemeClr val="accent6"/>
        </a:fillRef>
        <a:effectRef xmlns:a="http://schemas.openxmlformats.org/drawingml/2006/main" idx="2">
          <a:schemeClr val="accent6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0.0463</cdr:x>
      <cdr:y>0.05164</cdr:y>
    </cdr:from>
    <cdr:to>
      <cdr:x>0.12963</cdr:x>
      <cdr:y>0.15492</cdr:y>
    </cdr:to>
    <cdr:sp macro="" textlink="">
      <cdr:nvSpPr>
        <cdr:cNvPr id="10" name="TextovéPole 9"/>
        <cdr:cNvSpPr txBox="1"/>
      </cdr:nvSpPr>
      <cdr:spPr>
        <a:xfrm xmlns:a="http://schemas.openxmlformats.org/drawingml/2006/main">
          <a:off x="360040" y="216024"/>
          <a:ext cx="648072" cy="43204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2000" dirty="0" smtClean="0"/>
            <a:t>1%</a:t>
          </a:r>
          <a:endParaRPr lang="cs-CZ" sz="2000" dirty="0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00690-D93B-4F43-B455-5B225E2D9BA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F451A-6AC4-4B82-95BA-D3D166B04DC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00690-D93B-4F43-B455-5B225E2D9BA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F451A-6AC4-4B82-95BA-D3D166B04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00690-D93B-4F43-B455-5B225E2D9BA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84F451A-6AC4-4B82-95BA-D3D166B04DC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00690-D93B-4F43-B455-5B225E2D9BA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F451A-6AC4-4B82-95BA-D3D166B04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00690-D93B-4F43-B455-5B225E2D9BA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F451A-6AC4-4B82-95BA-D3D166B04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00690-D93B-4F43-B455-5B225E2D9BA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F451A-6AC4-4B82-95BA-D3D166B04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00690-D93B-4F43-B455-5B225E2D9BA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F451A-6AC4-4B82-95BA-D3D166B04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00690-D93B-4F43-B455-5B225E2D9BA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F451A-6AC4-4B82-95BA-D3D166B04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00690-D93B-4F43-B455-5B225E2D9BA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F451A-6AC4-4B82-95BA-D3D166B04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00690-D93B-4F43-B455-5B225E2D9BA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F451A-6AC4-4B82-95BA-D3D166B04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00690-D93B-4F43-B455-5B225E2D9BA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F451A-6AC4-4B82-95BA-D3D166B04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CF00690-D93B-4F43-B455-5B225E2D9BA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4F451A-6AC4-4B82-95BA-D3D166B04DC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Vzduch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8. ročník ZŠ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7360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</a:t>
            </a:r>
            <a:r>
              <a:rPr lang="cs-CZ" dirty="0"/>
              <a:t>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2C_11_Vzduch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8. ročník 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6304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ateriál slouží k výkladu učitele</a:t>
            </a:r>
          </a:p>
          <a:p>
            <a:r>
              <a:rPr lang="cs-CZ" dirty="0"/>
              <a:t>m</a:t>
            </a:r>
            <a:r>
              <a:rPr lang="cs-CZ" dirty="0" smtClean="0"/>
              <a:t>ateriál obsahuje základní pojmy týkající se tématu vzduch – složení vzduchu, nečistoty v ovzduší, hoření, atmosféra, výroba kapalného vzduchu apod. </a:t>
            </a:r>
          </a:p>
          <a:p>
            <a:r>
              <a:rPr lang="cs-CZ" dirty="0"/>
              <a:t>s</a:t>
            </a:r>
            <a:r>
              <a:rPr lang="cs-CZ" dirty="0" smtClean="0"/>
              <a:t>oučástí materiálu je i využití vzduchu</a:t>
            </a:r>
          </a:p>
          <a:p>
            <a:pPr marL="137160" indent="0">
              <a:buNone/>
            </a:pPr>
            <a:r>
              <a:rPr lang="cs-CZ" dirty="0" smtClean="0"/>
              <a:t>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422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Vzduch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= směs plynů </a:t>
            </a:r>
          </a:p>
          <a:p>
            <a:pPr marL="137160" indent="0">
              <a:buNone/>
            </a:pPr>
            <a:endParaRPr lang="cs-CZ" dirty="0"/>
          </a:p>
        </p:txBody>
      </p:sp>
      <p:graphicFrame>
        <p:nvGraphicFramePr>
          <p:cNvPr id="4" name="Graf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27531860"/>
              </p:ext>
            </p:extLst>
          </p:nvPr>
        </p:nvGraphicFramePr>
        <p:xfrm>
          <a:off x="971600" y="2276872"/>
          <a:ext cx="7776864" cy="41833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854230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Vzduch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tmosféra – plynný obal Země </a:t>
            </a:r>
          </a:p>
          <a:p>
            <a:r>
              <a:rPr lang="cs-CZ" dirty="0"/>
              <a:t>s</a:t>
            </a:r>
            <a:r>
              <a:rPr lang="cs-CZ" dirty="0" smtClean="0"/>
              <a:t>měs látek, který tvoří atmosféru je vzduch </a:t>
            </a:r>
          </a:p>
          <a:p>
            <a:r>
              <a:rPr lang="cs-CZ" dirty="0"/>
              <a:t>s</a:t>
            </a:r>
            <a:r>
              <a:rPr lang="cs-CZ" dirty="0" smtClean="0"/>
              <a:t>oučástí vzduchu jsou ještě další složky: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/>
              <a:t>m</a:t>
            </a:r>
            <a:r>
              <a:rPr lang="cs-CZ" dirty="0" smtClean="0"/>
              <a:t>ikroorganismy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/>
              <a:t>v</a:t>
            </a:r>
            <a:r>
              <a:rPr lang="cs-CZ" dirty="0" smtClean="0"/>
              <a:t>odní pára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/>
              <a:t>č</a:t>
            </a:r>
            <a:r>
              <a:rPr lang="cs-CZ" dirty="0" smtClean="0"/>
              <a:t>ástečky prachu 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/>
              <a:t>n</a:t>
            </a:r>
            <a:r>
              <a:rPr lang="cs-CZ" dirty="0" smtClean="0"/>
              <a:t>ečistoty 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/>
              <a:t>o</a:t>
            </a:r>
            <a:r>
              <a:rPr lang="cs-CZ" dirty="0" smtClean="0"/>
              <a:t>xid uhličitý 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/>
              <a:t>vzácné plyny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8433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Nečistoty v ovzduší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ýfukové plyny automobilů</a:t>
            </a:r>
          </a:p>
          <a:p>
            <a:r>
              <a:rPr lang="cs-CZ" dirty="0"/>
              <a:t>n</a:t>
            </a:r>
            <a:r>
              <a:rPr lang="cs-CZ" dirty="0" smtClean="0"/>
              <a:t>ečistoty při spalování uhlí v elektrárnách </a:t>
            </a:r>
          </a:p>
          <a:p>
            <a:r>
              <a:rPr lang="cs-CZ" dirty="0"/>
              <a:t>p</a:t>
            </a:r>
            <a:r>
              <a:rPr lang="cs-CZ" dirty="0" smtClean="0"/>
              <a:t>rach </a:t>
            </a:r>
          </a:p>
          <a:p>
            <a:r>
              <a:rPr lang="cs-CZ" dirty="0"/>
              <a:t>s</a:t>
            </a:r>
            <a:r>
              <a:rPr lang="cs-CZ" dirty="0" smtClean="0"/>
              <a:t>mog</a:t>
            </a:r>
          </a:p>
          <a:p>
            <a:r>
              <a:rPr lang="cs-CZ" dirty="0"/>
              <a:t>d</a:t>
            </a:r>
            <a:r>
              <a:rPr lang="cs-CZ" dirty="0" smtClean="0"/>
              <a:t>ým </a:t>
            </a:r>
          </a:p>
          <a:p>
            <a:pPr marL="137160" indent="0">
              <a:buNone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025545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Zkapalnění vzduchu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jedna z nejvýznamnějších průmyslových surovin</a:t>
            </a:r>
          </a:p>
          <a:p>
            <a:r>
              <a:rPr lang="cs-CZ" dirty="0" smtClean="0"/>
              <a:t>velké využití: kapalný vzduch (vzniká několikanásobným stlačováním, ochlazováním a rozpínáním plynu) </a:t>
            </a:r>
          </a:p>
          <a:p>
            <a:r>
              <a:rPr lang="cs-CZ" dirty="0"/>
              <a:t>p</a:t>
            </a:r>
            <a:r>
              <a:rPr lang="cs-CZ" dirty="0" smtClean="0"/>
              <a:t>ři rozpínání stlačeného plynu se směs ochladí a dojde až k jeho zkapalnění</a:t>
            </a:r>
          </a:p>
          <a:p>
            <a:r>
              <a:rPr lang="cs-CZ" dirty="0"/>
              <a:t>s</a:t>
            </a:r>
            <a:r>
              <a:rPr lang="cs-CZ" dirty="0" smtClean="0"/>
              <a:t>ložky vzduchu se z kapalné směsi oddělují destilací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114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Životodárný plyn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řijímání kyslíku při dýchání je podmínkou našeho života</a:t>
            </a:r>
          </a:p>
          <a:p>
            <a:r>
              <a:rPr lang="cs-CZ" dirty="0"/>
              <a:t>k</a:t>
            </a:r>
            <a:r>
              <a:rPr lang="cs-CZ" dirty="0" smtClean="0"/>
              <a:t>yslík se využívá i v průmyslu – výroba železa, při sváření a řezání kovů, v raketové technice, v lékařství </a:t>
            </a:r>
          </a:p>
          <a:p>
            <a:r>
              <a:rPr lang="cs-CZ" dirty="0"/>
              <a:t>b</a:t>
            </a:r>
            <a:r>
              <a:rPr lang="cs-CZ" dirty="0" smtClean="0"/>
              <a:t>ez kyslíku by nebyl život na Zemi</a:t>
            </a:r>
          </a:p>
          <a:p>
            <a:pPr marL="13716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7569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Škodlivost vzdušného kyslíku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zdušný kyslík však také škodí</a:t>
            </a:r>
          </a:p>
          <a:p>
            <a:r>
              <a:rPr lang="cs-CZ" dirty="0"/>
              <a:t>j</a:t>
            </a:r>
            <a:r>
              <a:rPr lang="cs-CZ" dirty="0" smtClean="0"/>
              <a:t>e součástí dějů, které člověku způsobují ztráty např. koroze – rezavění automobilových karosérií apod. </a:t>
            </a:r>
          </a:p>
          <a:p>
            <a:r>
              <a:rPr lang="cs-CZ" dirty="0"/>
              <a:t>p</a:t>
            </a:r>
            <a:r>
              <a:rPr lang="cs-CZ" dirty="0" smtClean="0"/>
              <a:t>odílí se  na kažení potravin, tlení dřeva apod. </a:t>
            </a:r>
          </a:p>
          <a:p>
            <a:r>
              <a:rPr lang="cs-CZ" dirty="0"/>
              <a:t>d</a:t>
            </a:r>
            <a:r>
              <a:rPr lang="cs-CZ" dirty="0" smtClean="0"/>
              <a:t>alší nebezpečí hrozí v tom, že kyslík podporuje hoření </a:t>
            </a:r>
          </a:p>
          <a:p>
            <a:pPr marL="13716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9528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lastní text autora </a:t>
            </a:r>
          </a:p>
          <a:p>
            <a:r>
              <a:rPr lang="cs-CZ" dirty="0"/>
              <a:t>g</a:t>
            </a:r>
            <a:r>
              <a:rPr lang="cs-CZ" smtClean="0"/>
              <a:t>raf vlastní tvorba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8080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70</TotalTime>
  <Words>266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Vzduch </vt:lpstr>
      <vt:lpstr>Prezentace aplikace PowerPoint</vt:lpstr>
      <vt:lpstr>Anotace</vt:lpstr>
      <vt:lpstr>Vzduch </vt:lpstr>
      <vt:lpstr>Vzduch </vt:lpstr>
      <vt:lpstr>Nečistoty v ovzduší </vt:lpstr>
      <vt:lpstr>Zkapalnění vzduchu </vt:lpstr>
      <vt:lpstr>Životodárný plyn </vt:lpstr>
      <vt:lpstr>Škodlivost vzdušného kyslíku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Vzduch</dc:title>
  <dc:creator>Admin</dc:creator>
  <cp:lastModifiedBy>Martin Králík</cp:lastModifiedBy>
  <cp:revision>11</cp:revision>
  <dcterms:created xsi:type="dcterms:W3CDTF">2011-10-18T16:30:14Z</dcterms:created>
  <dcterms:modified xsi:type="dcterms:W3CDTF">2012-03-22T13:18:46Z</dcterms:modified>
</cp:coreProperties>
</file>