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0" r:id="rId3"/>
    <p:sldId id="261" r:id="rId4"/>
    <p:sldId id="274" r:id="rId5"/>
    <p:sldId id="272" r:id="rId6"/>
    <p:sldId id="266" r:id="rId7"/>
    <p:sldId id="257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5D5D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Klllllll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a/a6/Brandenburger_Tor_abends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commons.wikimedia.org/wiki/File:Brandenburger_Tor_abends.jpg" TargetMode="External"/><Relationship Id="rId4" Type="http://schemas.openxmlformats.org/officeDocument/2006/relationships/hyperlink" Target="http://www.pdclipart.org/displayimage.php?album=search&amp;cat=0&amp;pos=1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1054142"/>
              </p:ext>
            </p:extLst>
          </p:nvPr>
        </p:nvGraphicFramePr>
        <p:xfrm>
          <a:off x="750310" y="2060848"/>
          <a:ext cx="7926145" cy="3685666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07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Užívání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členu určitého a neurčitého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Der, die, das, ein, eine, ein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Německý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Bc.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Jitka Červinková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29666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výklad, cvičení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pracovní listy , slovníky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pracovních listů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a vlastní materiály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Člen určitý a neurčitý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VY_22_INOVACE_07_136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1852346"/>
            <a:ext cx="7920880" cy="3046988"/>
          </a:xfrm>
          <a:prstGeom prst="rect">
            <a:avLst/>
          </a:prstGeom>
          <a:solidFill>
            <a:srgbClr val="FF5D5D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PŘED PODSTATNÝM JMÉNEM STOJÍ V NĚMČINĚ ČLEN:</a:t>
            </a:r>
          </a:p>
          <a:p>
            <a:pPr marL="1714500" lvl="3" indent="-3429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URČITÝ</a:t>
            </a:r>
          </a:p>
          <a:p>
            <a:pPr marL="1714500" lvl="3" indent="-3429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NEURČITÝ</a:t>
            </a:r>
          </a:p>
          <a:p>
            <a:pPr marL="1714500" lvl="3" indent="-3429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NULOVÝ</a:t>
            </a:r>
            <a:endParaRPr lang="cs-CZ" sz="24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45952" y="1556792"/>
            <a:ext cx="7920880" cy="1546834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50000"/>
              </a:lnSpc>
              <a:buAutoNum type="arabicPeriod"/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NEURČITÝ ČLEN –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EIN, EINE, EIN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OZNAČUJE OSOBY A VĚCI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NEZNÁMÉ, DOSUD NEZMÍNĚNÉ. 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 ČEŠTINY SE PŘEKLÁDÁ JAKO NĚJAKÝ, NĚJAKÁ, NĚJAKÉ.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</a:t>
            </a:r>
            <a:endParaRPr lang="cs-CZ" sz="22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3852534"/>
            <a:ext cx="7920880" cy="1546834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URČITÝ ČLEN –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DER, DIE, DAS 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 OZNAČUJE OSOBY A VĚCI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ZNÁMÉ NEBO JIŽ ZMÍNĚNÉ. 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 ČEŠTINY JEJ LZE NĚKDY PŘELOŽIT TEN, TA, TO.  </a:t>
            </a:r>
            <a:endParaRPr lang="cs-CZ" sz="2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5342" y="1916832"/>
            <a:ext cx="388843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Dort steht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ein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Student.</a:t>
            </a:r>
          </a:p>
          <a:p>
            <a:pPr>
              <a:lnSpc>
                <a:spcPct val="200000"/>
              </a:lnSpc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Heute machen wir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eine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Party.</a:t>
            </a:r>
          </a:p>
          <a:p>
            <a:pPr>
              <a:lnSpc>
                <a:spcPct val="200000"/>
              </a:lnSpc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Zu uns kommt noch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ein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Fräulein.</a:t>
            </a:r>
            <a:endParaRPr lang="cs-CZ" sz="2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90887" y="1916831"/>
            <a:ext cx="439361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Der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Student ist neu.</a:t>
            </a:r>
          </a:p>
          <a:p>
            <a:pPr>
              <a:lnSpc>
                <a:spcPct val="200000"/>
              </a:lnSpc>
            </a:pP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Die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Party beginnt um 17,00 Uhr.</a:t>
            </a:r>
          </a:p>
          <a:p>
            <a:pPr>
              <a:lnSpc>
                <a:spcPct val="200000"/>
              </a:lnSpc>
            </a:pP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Das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Fräulein spricht sehr gut Englisch.</a:t>
            </a:r>
            <a:endParaRPr lang="cs-CZ" sz="2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4732" y="1335251"/>
            <a:ext cx="23042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PŘÍKLADY:</a:t>
            </a:r>
            <a:endParaRPr lang="cs-CZ" sz="22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28" name="Picture 4" descr="Birthday birthday balloon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1" y="3876017"/>
            <a:ext cx="1844391" cy="2039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412776"/>
            <a:ext cx="7992888" cy="2054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3.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BEZ ČLENU 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NEBOLI S NULOVÝM ČLENEM SE POUŽÍVAJÍ NAPŘ.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VLASTNÍ JMÉNA OSOB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JMÉNA MĚST A NĚKTERÝCH ZEMÍ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. VE SPOJENÍ S VLASTNÍM JMÉNEM SE TAKÉ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TITULY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UVÁDĚJÍ BEZ ČLENU.</a:t>
            </a:r>
            <a:endParaRPr lang="cs-CZ" sz="2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789040"/>
            <a:ext cx="489654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Sie heisst Klara.</a:t>
            </a:r>
          </a:p>
          <a:p>
            <a:pPr>
              <a:lnSpc>
                <a:spcPct val="200000"/>
              </a:lnSpc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Das Mädchen kommt aus Berlin.</a:t>
            </a:r>
          </a:p>
          <a:p>
            <a:pPr>
              <a:lnSpc>
                <a:spcPct val="200000"/>
              </a:lnSpc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Frau Novak kommt aus Tschechien.</a:t>
            </a:r>
            <a:endParaRPr lang="cs-CZ" sz="2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26" name="Picture 2" descr="File:Brandenburger Tor abend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9406" y="3933056"/>
            <a:ext cx="2755160" cy="1835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412776"/>
            <a:ext cx="7632848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CVIČENÍ:</a:t>
            </a: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Nahraďte člen určitý členem neurčitým a naopak:</a:t>
            </a:r>
          </a:p>
          <a:p>
            <a:pPr marL="45720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 Student, e Frau, r Tag, s Mädchen</a:t>
            </a:r>
          </a:p>
          <a:p>
            <a:pPr marL="45720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Party, r Name, s Fräulein, e Schwester</a:t>
            </a:r>
          </a:p>
          <a:p>
            <a:pPr marL="45720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 Freund, eine Tochter, ein Haus, ein Vater</a:t>
            </a:r>
          </a:p>
          <a:p>
            <a:pPr marL="45720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ine Lehrerin, ein Jahr, eine Mutter, ein Bruder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484784"/>
            <a:ext cx="813690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Doplňte vhodný člen, kde je třeba: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Dort ist ………. Junge. ………. </a:t>
            </a: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eisst Marek.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Ich arbeite in ………. Brusel.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Jetzt kommt ………. Frau. ………… Frau wohnt auch in …………. Österreich.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Morgen fliegen wir nach ………. Paris.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Kennst du ………. Herr Schmidt?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Da steht ………. Fräulein. Das ist doch ………. Fräulein Müller.</a:t>
            </a:r>
            <a:endParaRPr lang="cs-CZ" sz="2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2204864"/>
            <a:ext cx="77768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DUSILOVÁ, Doris; KOLOCOVÁ, Vladimíra; BROŽÍKOVÁ, Lucie a kol. </a:t>
            </a:r>
            <a:r>
              <a:rPr lang="cs-CZ" i="1" dirty="0" err="1"/>
              <a:t>Sprechen</a:t>
            </a:r>
            <a:r>
              <a:rPr lang="cs-CZ" i="1" dirty="0"/>
              <a:t> Sie </a:t>
            </a:r>
            <a:r>
              <a:rPr lang="cs-CZ" i="1" dirty="0" err="1"/>
              <a:t>Deutsch</a:t>
            </a:r>
            <a:r>
              <a:rPr lang="cs-CZ" i="1" dirty="0"/>
              <a:t>? 1.</a:t>
            </a:r>
            <a:r>
              <a:rPr lang="cs-CZ" dirty="0"/>
              <a:t>. Praha 4: </a:t>
            </a:r>
            <a:r>
              <a:rPr lang="cs-CZ" dirty="0" err="1"/>
              <a:t>Polygot</a:t>
            </a:r>
            <a:r>
              <a:rPr lang="cs-CZ" dirty="0"/>
              <a:t>, </a:t>
            </a:r>
            <a:r>
              <a:rPr lang="cs-CZ" dirty="0" err="1"/>
              <a:t>spol.s</a:t>
            </a:r>
            <a:r>
              <a:rPr lang="cs-CZ" dirty="0"/>
              <a:t> r.o., 2007, ISBN 80-86195-09-0. </a:t>
            </a:r>
          </a:p>
          <a:p>
            <a:endParaRPr lang="cs-CZ" dirty="0" smtClean="0">
              <a:hlinkClick r:id="rId4"/>
            </a:endParaRPr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www.pdclipart.org/displayimage.php?album=search&amp;cat=0&amp;pos=15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commons.wikimedia.org/wiki/File:Brandenburger_Tor_abends.jpg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412776"/>
            <a:ext cx="77048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ZDROJE</a:t>
            </a:r>
            <a:endParaRPr lang="cs-CZ" sz="22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1380</TotalTime>
  <Words>479</Words>
  <Application>Microsoft Office PowerPoint</Application>
  <PresentationFormat>Předvádění na obrazovce (4:3)</PresentationFormat>
  <Paragraphs>109</Paragraphs>
  <Slides>8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6" baseType="lpstr">
      <vt:lpstr>Arial</vt:lpstr>
      <vt:lpstr>Book Antiqua</vt:lpstr>
      <vt:lpstr>Calibri</vt:lpstr>
      <vt:lpstr>Tahoma</vt:lpstr>
      <vt:lpstr>Times New Roman</vt:lpstr>
      <vt:lpstr>Verdana</vt:lpstr>
      <vt:lpstr>Wingdings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Petra</cp:lastModifiedBy>
  <cp:revision>108</cp:revision>
  <dcterms:created xsi:type="dcterms:W3CDTF">2010-11-01T23:40:31Z</dcterms:created>
  <dcterms:modified xsi:type="dcterms:W3CDTF">2014-02-27T13:21:45Z</dcterms:modified>
</cp:coreProperties>
</file>