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1" r:id="rId5"/>
    <p:sldId id="272" r:id="rId6"/>
    <p:sldId id="270" r:id="rId7"/>
    <p:sldId id="271" r:id="rId8"/>
    <p:sldId id="262" r:id="rId9"/>
    <p:sldId id="263" r:id="rId10"/>
    <p:sldId id="264" r:id="rId11"/>
    <p:sldId id="267" r:id="rId12"/>
    <p:sldId id="266" r:id="rId13"/>
    <p:sldId id="268" r:id="rId14"/>
    <p:sldId id="269" r:id="rId15"/>
    <p:sldId id="273" r:id="rId16"/>
    <p:sldId id="258" r:id="rId1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06" autoAdjust="0"/>
    <p:restoredTop sz="94660"/>
  </p:normalViewPr>
  <p:slideViewPr>
    <p:cSldViewPr>
      <p:cViewPr>
        <p:scale>
          <a:sx n="66" d="100"/>
          <a:sy n="66" d="100"/>
        </p:scale>
        <p:origin x="-43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54D0ADDE-D832-4316-88AA-6D2662ADCEA8}"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5A698A11-D540-4D7E-A8B6-687477D5CC70}" type="slidenum">
              <a:rPr lang="cs-CZ"/>
              <a:pPr>
                <a:defRPr/>
              </a:pPr>
              <a:t>‹#›</a:t>
            </a:fld>
            <a:endParaRPr lang="cs-CZ" dirty="0"/>
          </a:p>
        </p:txBody>
      </p:sp>
    </p:spTree>
    <p:extLst>
      <p:ext uri="{BB962C8B-B14F-4D97-AF65-F5344CB8AC3E}">
        <p14:creationId xmlns:p14="http://schemas.microsoft.com/office/powerpoint/2010/main" val="3615901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092B77FA-C72F-4A4A-915D-43ED77A9A6BF}"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AFB3EC76-534B-4DCD-A6E8-8FA44D39116F}" type="slidenum">
              <a:rPr lang="cs-CZ"/>
              <a:pPr>
                <a:defRPr/>
              </a:pPr>
              <a:t>‹#›</a:t>
            </a:fld>
            <a:endParaRPr lang="cs-CZ" dirty="0"/>
          </a:p>
        </p:txBody>
      </p:sp>
    </p:spTree>
    <p:extLst>
      <p:ext uri="{BB962C8B-B14F-4D97-AF65-F5344CB8AC3E}">
        <p14:creationId xmlns:p14="http://schemas.microsoft.com/office/powerpoint/2010/main" val="812217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B19A2BD5-8458-4A51-A610-5E250A859A21}"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4FAD88CB-05DD-46E9-B683-43D9515D60AA}" type="slidenum">
              <a:rPr lang="cs-CZ"/>
              <a:pPr>
                <a:defRPr/>
              </a:pPr>
              <a:t>‹#›</a:t>
            </a:fld>
            <a:endParaRPr lang="cs-CZ" dirty="0"/>
          </a:p>
        </p:txBody>
      </p:sp>
    </p:spTree>
    <p:extLst>
      <p:ext uri="{BB962C8B-B14F-4D97-AF65-F5344CB8AC3E}">
        <p14:creationId xmlns:p14="http://schemas.microsoft.com/office/powerpoint/2010/main" val="574748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6787747F-D895-45B5-A84D-1294A91DB436}"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A1016297-A660-4E01-8D68-2E8A2D401853}" type="slidenum">
              <a:rPr lang="cs-CZ"/>
              <a:pPr>
                <a:defRPr/>
              </a:pPr>
              <a:t>‹#›</a:t>
            </a:fld>
            <a:endParaRPr lang="cs-CZ" dirty="0"/>
          </a:p>
        </p:txBody>
      </p:sp>
    </p:spTree>
    <p:extLst>
      <p:ext uri="{BB962C8B-B14F-4D97-AF65-F5344CB8AC3E}">
        <p14:creationId xmlns:p14="http://schemas.microsoft.com/office/powerpoint/2010/main" val="242784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73461AD-A643-4060-8F6E-D9D269A83533}" type="datetimeFigureOut">
              <a:rPr lang="cs-CZ"/>
              <a:pPr>
                <a:defRPr/>
              </a:pPr>
              <a:t>19.12.2013</a:t>
            </a:fld>
            <a:endParaRPr lang="cs-CZ" dirty="0"/>
          </a:p>
        </p:txBody>
      </p:sp>
      <p:sp>
        <p:nvSpPr>
          <p:cNvPr id="8" name="Zástupný symbol pro zápatí 4"/>
          <p:cNvSpPr>
            <a:spLocks noGrp="1"/>
          </p:cNvSpPr>
          <p:nvPr>
            <p:ph type="ftr" sz="quarter" idx="11"/>
          </p:nvPr>
        </p:nvSpPr>
        <p:spPr/>
        <p:txBody>
          <a:bodyPr/>
          <a:lstStyle>
            <a:lvl1pPr>
              <a:defRPr/>
            </a:lvl1pPr>
          </a:lstStyle>
          <a:p>
            <a:pPr>
              <a:defRPr/>
            </a:pPr>
            <a:endParaRPr lang="cs-CZ" dirty="0"/>
          </a:p>
        </p:txBody>
      </p:sp>
      <p:sp>
        <p:nvSpPr>
          <p:cNvPr id="9" name="Zástupný symbol pro číslo snímku 5"/>
          <p:cNvSpPr>
            <a:spLocks noGrp="1"/>
          </p:cNvSpPr>
          <p:nvPr>
            <p:ph type="sldNum" sz="quarter" idx="12"/>
          </p:nvPr>
        </p:nvSpPr>
        <p:spPr/>
        <p:txBody>
          <a:bodyPr/>
          <a:lstStyle>
            <a:lvl1pPr>
              <a:defRPr/>
            </a:lvl1pPr>
          </a:lstStyle>
          <a:p>
            <a:pPr>
              <a:defRPr/>
            </a:pPr>
            <a:fld id="{C09ABE49-601B-45FB-99BF-FDA62D26AEB0}" type="slidenum">
              <a:rPr lang="cs-CZ"/>
              <a:pPr>
                <a:defRPr/>
              </a:pPr>
              <a:t>‹#›</a:t>
            </a:fld>
            <a:endParaRPr lang="cs-CZ" dirty="0"/>
          </a:p>
        </p:txBody>
      </p:sp>
    </p:spTree>
    <p:extLst>
      <p:ext uri="{BB962C8B-B14F-4D97-AF65-F5344CB8AC3E}">
        <p14:creationId xmlns:p14="http://schemas.microsoft.com/office/powerpoint/2010/main" val="3980896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6AF42925-469C-4EEA-99D1-7DAD66CFFB97}" type="datetimeFigureOut">
              <a:rPr lang="cs-CZ"/>
              <a:pPr>
                <a:defRPr/>
              </a:pPr>
              <a:t>19.12.2013</a:t>
            </a:fld>
            <a:endParaRPr lang="cs-CZ" dirty="0"/>
          </a:p>
        </p:txBody>
      </p:sp>
      <p:sp>
        <p:nvSpPr>
          <p:cNvPr id="4" name="Zástupný symbol pro zápatí 4"/>
          <p:cNvSpPr>
            <a:spLocks noGrp="1"/>
          </p:cNvSpPr>
          <p:nvPr>
            <p:ph type="ftr" sz="quarter" idx="11"/>
          </p:nvPr>
        </p:nvSpPr>
        <p:spPr/>
        <p:txBody>
          <a:bodyPr/>
          <a:lstStyle>
            <a:lvl1pPr>
              <a:defRPr/>
            </a:lvl1pPr>
          </a:lstStyle>
          <a:p>
            <a:pPr>
              <a:defRPr/>
            </a:pPr>
            <a:endParaRPr lang="cs-CZ" dirty="0"/>
          </a:p>
        </p:txBody>
      </p:sp>
      <p:sp>
        <p:nvSpPr>
          <p:cNvPr id="5" name="Zástupný symbol pro číslo snímku 5"/>
          <p:cNvSpPr>
            <a:spLocks noGrp="1"/>
          </p:cNvSpPr>
          <p:nvPr>
            <p:ph type="sldNum" sz="quarter" idx="12"/>
          </p:nvPr>
        </p:nvSpPr>
        <p:spPr/>
        <p:txBody>
          <a:bodyPr/>
          <a:lstStyle>
            <a:lvl1pPr>
              <a:defRPr/>
            </a:lvl1pPr>
          </a:lstStyle>
          <a:p>
            <a:pPr>
              <a:defRPr/>
            </a:pPr>
            <a:fld id="{5C324F0B-B7E1-4D42-9C5D-F76F0A40C00E}" type="slidenum">
              <a:rPr lang="cs-CZ"/>
              <a:pPr>
                <a:defRPr/>
              </a:pPr>
              <a:t>‹#›</a:t>
            </a:fld>
            <a:endParaRPr lang="cs-CZ" dirty="0"/>
          </a:p>
        </p:txBody>
      </p:sp>
    </p:spTree>
    <p:extLst>
      <p:ext uri="{BB962C8B-B14F-4D97-AF65-F5344CB8AC3E}">
        <p14:creationId xmlns:p14="http://schemas.microsoft.com/office/powerpoint/2010/main" val="1444241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E84B985D-03AE-4F72-9441-A47945FE0CCE}" type="datetimeFigureOut">
              <a:rPr lang="cs-CZ"/>
              <a:pPr>
                <a:defRPr/>
              </a:pPr>
              <a:t>19.12.2013</a:t>
            </a:fld>
            <a:endParaRPr lang="cs-CZ" dirty="0"/>
          </a:p>
        </p:txBody>
      </p:sp>
      <p:sp>
        <p:nvSpPr>
          <p:cNvPr id="3" name="Zástupný symbol pro zápatí 4"/>
          <p:cNvSpPr>
            <a:spLocks noGrp="1"/>
          </p:cNvSpPr>
          <p:nvPr>
            <p:ph type="ftr" sz="quarter" idx="11"/>
          </p:nvPr>
        </p:nvSpPr>
        <p:spPr/>
        <p:txBody>
          <a:bodyPr/>
          <a:lstStyle>
            <a:lvl1pPr>
              <a:defRPr/>
            </a:lvl1pPr>
          </a:lstStyle>
          <a:p>
            <a:pPr>
              <a:defRPr/>
            </a:pPr>
            <a:endParaRPr lang="cs-CZ" dirty="0"/>
          </a:p>
        </p:txBody>
      </p:sp>
      <p:sp>
        <p:nvSpPr>
          <p:cNvPr id="4" name="Zástupný symbol pro číslo snímku 5"/>
          <p:cNvSpPr>
            <a:spLocks noGrp="1"/>
          </p:cNvSpPr>
          <p:nvPr>
            <p:ph type="sldNum" sz="quarter" idx="12"/>
          </p:nvPr>
        </p:nvSpPr>
        <p:spPr/>
        <p:txBody>
          <a:bodyPr/>
          <a:lstStyle>
            <a:lvl1pPr>
              <a:defRPr/>
            </a:lvl1pPr>
          </a:lstStyle>
          <a:p>
            <a:pPr>
              <a:defRPr/>
            </a:pPr>
            <a:fld id="{8F29BF8B-0BC7-4A0E-B258-E08347ACFD8F}" type="slidenum">
              <a:rPr lang="cs-CZ"/>
              <a:pPr>
                <a:defRPr/>
              </a:pPr>
              <a:t>‹#›</a:t>
            </a:fld>
            <a:endParaRPr lang="cs-CZ" dirty="0"/>
          </a:p>
        </p:txBody>
      </p:sp>
    </p:spTree>
    <p:extLst>
      <p:ext uri="{BB962C8B-B14F-4D97-AF65-F5344CB8AC3E}">
        <p14:creationId xmlns:p14="http://schemas.microsoft.com/office/powerpoint/2010/main" val="1773082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75E70CE-BCB2-477D-A84E-3AABD5186316}"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F9D9293C-65DA-4C88-A43D-0AA088FC7AEA}" type="slidenum">
              <a:rPr lang="cs-CZ"/>
              <a:pPr>
                <a:defRPr/>
              </a:pPr>
              <a:t>‹#›</a:t>
            </a:fld>
            <a:endParaRPr lang="cs-CZ" dirty="0"/>
          </a:p>
        </p:txBody>
      </p:sp>
    </p:spTree>
    <p:extLst>
      <p:ext uri="{BB962C8B-B14F-4D97-AF65-F5344CB8AC3E}">
        <p14:creationId xmlns:p14="http://schemas.microsoft.com/office/powerpoint/2010/main" val="3046288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CFB8CB5-B97B-4974-A1BD-12296B3FEFC1}" type="datetimeFigureOut">
              <a:rPr lang="cs-CZ"/>
              <a:pPr>
                <a:defRPr/>
              </a:pPr>
              <a:t>19.12.2013</a:t>
            </a:fld>
            <a:endParaRPr lang="cs-CZ" dirty="0"/>
          </a:p>
        </p:txBody>
      </p:sp>
      <p:sp>
        <p:nvSpPr>
          <p:cNvPr id="6" name="Zástupný symbol pro zápatí 4"/>
          <p:cNvSpPr>
            <a:spLocks noGrp="1"/>
          </p:cNvSpPr>
          <p:nvPr>
            <p:ph type="ftr" sz="quarter" idx="11"/>
          </p:nvPr>
        </p:nvSpPr>
        <p:spPr/>
        <p:txBody>
          <a:bodyPr/>
          <a:lstStyle>
            <a:lvl1pPr>
              <a:defRPr/>
            </a:lvl1pPr>
          </a:lstStyle>
          <a:p>
            <a:pPr>
              <a:defRPr/>
            </a:pPr>
            <a:endParaRPr lang="cs-CZ" dirty="0"/>
          </a:p>
        </p:txBody>
      </p:sp>
      <p:sp>
        <p:nvSpPr>
          <p:cNvPr id="7" name="Zástupný symbol pro číslo snímku 5"/>
          <p:cNvSpPr>
            <a:spLocks noGrp="1"/>
          </p:cNvSpPr>
          <p:nvPr>
            <p:ph type="sldNum" sz="quarter" idx="12"/>
          </p:nvPr>
        </p:nvSpPr>
        <p:spPr/>
        <p:txBody>
          <a:bodyPr/>
          <a:lstStyle>
            <a:lvl1pPr>
              <a:defRPr/>
            </a:lvl1pPr>
          </a:lstStyle>
          <a:p>
            <a:pPr>
              <a:defRPr/>
            </a:pPr>
            <a:fld id="{BB9E931A-3990-4B98-A1CC-7901BE464B33}" type="slidenum">
              <a:rPr lang="cs-CZ"/>
              <a:pPr>
                <a:defRPr/>
              </a:pPr>
              <a:t>‹#›</a:t>
            </a:fld>
            <a:endParaRPr lang="cs-CZ" dirty="0"/>
          </a:p>
        </p:txBody>
      </p:sp>
    </p:spTree>
    <p:extLst>
      <p:ext uri="{BB962C8B-B14F-4D97-AF65-F5344CB8AC3E}">
        <p14:creationId xmlns:p14="http://schemas.microsoft.com/office/powerpoint/2010/main" val="1391499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2C5CE7E-E9C5-4663-924D-A6548D555A16}"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982D1A05-E9AB-400E-8572-695CF967FCD3}" type="slidenum">
              <a:rPr lang="cs-CZ"/>
              <a:pPr>
                <a:defRPr/>
              </a:pPr>
              <a:t>‹#›</a:t>
            </a:fld>
            <a:endParaRPr lang="cs-CZ" dirty="0"/>
          </a:p>
        </p:txBody>
      </p:sp>
    </p:spTree>
    <p:extLst>
      <p:ext uri="{BB962C8B-B14F-4D97-AF65-F5344CB8AC3E}">
        <p14:creationId xmlns:p14="http://schemas.microsoft.com/office/powerpoint/2010/main" val="1232740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5D6A3A31-E815-46A3-A25B-60D1C5E87CA9}" type="datetimeFigureOut">
              <a:rPr lang="cs-CZ"/>
              <a:pPr>
                <a:defRPr/>
              </a:pPr>
              <a:t>19.12.2013</a:t>
            </a:fld>
            <a:endParaRPr lang="cs-CZ" dirty="0"/>
          </a:p>
        </p:txBody>
      </p:sp>
      <p:sp>
        <p:nvSpPr>
          <p:cNvPr id="5" name="Zástupný symbol pro zápatí 4"/>
          <p:cNvSpPr>
            <a:spLocks noGrp="1"/>
          </p:cNvSpPr>
          <p:nvPr>
            <p:ph type="ftr" sz="quarter" idx="11"/>
          </p:nvPr>
        </p:nvSpPr>
        <p:spPr/>
        <p:txBody>
          <a:bodyPr/>
          <a:lstStyle>
            <a:lvl1pPr>
              <a:defRPr/>
            </a:lvl1pPr>
          </a:lstStyle>
          <a:p>
            <a:pPr>
              <a:defRPr/>
            </a:pPr>
            <a:endParaRPr lang="cs-CZ" dirty="0"/>
          </a:p>
        </p:txBody>
      </p:sp>
      <p:sp>
        <p:nvSpPr>
          <p:cNvPr id="6" name="Zástupný symbol pro číslo snímku 5"/>
          <p:cNvSpPr>
            <a:spLocks noGrp="1"/>
          </p:cNvSpPr>
          <p:nvPr>
            <p:ph type="sldNum" sz="quarter" idx="12"/>
          </p:nvPr>
        </p:nvSpPr>
        <p:spPr/>
        <p:txBody>
          <a:bodyPr/>
          <a:lstStyle>
            <a:lvl1pPr>
              <a:defRPr/>
            </a:lvl1pPr>
          </a:lstStyle>
          <a:p>
            <a:pPr>
              <a:defRPr/>
            </a:pPr>
            <a:fld id="{E9247B94-3EDE-4EC1-937F-3CF0DC43B4D4}" type="slidenum">
              <a:rPr lang="cs-CZ"/>
              <a:pPr>
                <a:defRPr/>
              </a:pPr>
              <a:t>‹#›</a:t>
            </a:fld>
            <a:endParaRPr lang="cs-CZ" dirty="0"/>
          </a:p>
        </p:txBody>
      </p:sp>
    </p:spTree>
    <p:extLst>
      <p:ext uri="{BB962C8B-B14F-4D97-AF65-F5344CB8AC3E}">
        <p14:creationId xmlns:p14="http://schemas.microsoft.com/office/powerpoint/2010/main" val="23260260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7C0EB536-877B-4EE2-A093-356BC81B1B95}" type="datetimeFigureOut">
              <a:rPr lang="cs-CZ"/>
              <a:pPr>
                <a:defRPr/>
              </a:pPr>
              <a:t>19.12.2013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0D2823DA-B5B1-4685-9153-FF82473DBFEC}" type="slidenum">
              <a:rPr lang="cs-CZ"/>
              <a:pPr>
                <a:defRPr/>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cs.wikipedia.org/wiki/Slovensko"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cs.wikipedia.org/wiki/Slovensko"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cs.wikipedia.org/wiki/Slovensko" TargetMode="External"/><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cs.wikipedia.org/wiki/Slovensko" TargetMode="Externa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cs.wikipedia.org/wiki/Slovensko" TargetMode="External"/><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cs.wikipedia.org/wiki/Slovensko" TargetMode="External"/><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upload.wikimedia.org/wikipedia/Flag%20of%20Slovakia.svg" TargetMode="External"/><Relationship Id="rId2" Type="http://schemas.openxmlformats.org/officeDocument/2006/relationships/hyperlink" Target="http://cs.wikipedia.org/wiki/Slovensk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Zástupný symbol pro obsah 4"/>
          <p:cNvGraphicFramePr>
            <a:graphicFrameLocks noGrp="1"/>
          </p:cNvGraphicFramePr>
          <p:nvPr>
            <p:ph idx="1"/>
            <p:extLst>
              <p:ext uri="{D42A27DB-BD31-4B8C-83A1-F6EECF244321}">
                <p14:modId xmlns:p14="http://schemas.microsoft.com/office/powerpoint/2010/main" val="1761090658"/>
              </p:ext>
            </p:extLst>
          </p:nvPr>
        </p:nvGraphicFramePr>
        <p:xfrm>
          <a:off x="539750" y="1844675"/>
          <a:ext cx="8208963" cy="5441279"/>
        </p:xfrm>
        <a:graphic>
          <a:graphicData uri="http://schemas.openxmlformats.org/drawingml/2006/table">
            <a:tbl>
              <a:tblPr firstRow="1" firstCol="1" bandRow="1">
                <a:tableStyleId>{5C22544A-7EE6-4342-B048-85BDC9FD1C3A}</a:tableStyleId>
              </a:tblPr>
              <a:tblGrid>
                <a:gridCol w="2243830"/>
                <a:gridCol w="5965133"/>
              </a:tblGrid>
              <a:tr h="320080">
                <a:tc>
                  <a:txBody>
                    <a:bodyPr/>
                    <a:lstStyle/>
                    <a:p>
                      <a:pPr algn="l">
                        <a:lnSpc>
                          <a:spcPct val="150000"/>
                        </a:lnSpc>
                        <a:spcAft>
                          <a:spcPts val="0"/>
                        </a:spcAft>
                      </a:pPr>
                      <a:r>
                        <a:rPr lang="cs-CZ" sz="1400" dirty="0">
                          <a:effectLst/>
                        </a:rPr>
                        <a:t>Škola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Katolické gymnázium Třebíč, Otmarova 22, Třebíč 674 01</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Název </a:t>
                      </a:r>
                      <a:r>
                        <a:rPr lang="cs-CZ" sz="1400" dirty="0" smtClean="0">
                          <a:effectLst/>
                        </a:rPr>
                        <a:t>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Moderní škola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Číslo projektu</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CZ.1.07/1.5.00/34.0464</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Šablona</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a:effectLst/>
                        </a:rPr>
                        <a:t>III/2 Inovace a zkvalitnění výuky prostřednictvím ICT</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Autor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tabLst>
                          <a:tab pos="2056765" algn="ctr"/>
                        </a:tabLst>
                      </a:pPr>
                      <a:r>
                        <a:rPr lang="cs-CZ" sz="1400" dirty="0" smtClean="0">
                          <a:effectLst/>
                        </a:rPr>
                        <a:t>Mgr.</a:t>
                      </a:r>
                      <a:r>
                        <a:rPr lang="cs-CZ" sz="1400" baseline="0" dirty="0" smtClean="0">
                          <a:effectLst/>
                        </a:rPr>
                        <a:t> Renata Kohoutková</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Název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solidFill>
                            <a:schemeClr val="dk1"/>
                          </a:solidFill>
                          <a:effectLst/>
                          <a:latin typeface="+mn-lt"/>
                          <a:ea typeface="+mn-ea"/>
                          <a:cs typeface="+mn-cs"/>
                        </a:rPr>
                        <a:t>Slovensko</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marL="0" algn="l" defTabSz="914400" rtl="0" eaLnBrk="1" latinLnBrk="0" hangingPunct="1">
                        <a:lnSpc>
                          <a:spcPct val="150000"/>
                        </a:lnSpc>
                        <a:spcAft>
                          <a:spcPts val="0"/>
                        </a:spcAft>
                      </a:pPr>
                      <a:r>
                        <a:rPr lang="cs-CZ" sz="1400" b="1" kern="1200" dirty="0" smtClean="0">
                          <a:solidFill>
                            <a:schemeClr val="lt1"/>
                          </a:solidFill>
                          <a:effectLst/>
                          <a:latin typeface="+mn-lt"/>
                          <a:ea typeface="+mn-ea"/>
                          <a:cs typeface="+mn-cs"/>
                        </a:rPr>
                        <a:t>Kód DUM</a:t>
                      </a:r>
                      <a:endParaRPr lang="cs-CZ" sz="1400" b="1" kern="1200" dirty="0">
                        <a:solidFill>
                          <a:schemeClr val="lt1"/>
                        </a:solidFill>
                        <a:effectLst/>
                        <a:latin typeface="+mn-lt"/>
                        <a:ea typeface="+mn-ea"/>
                        <a:cs typeface="+mn-cs"/>
                      </a:endParaRPr>
                    </a:p>
                  </a:txBody>
                  <a:tcPr marL="68580" marR="68580" marT="0" marB="0"/>
                </a:tc>
                <a:tc>
                  <a:txBody>
                    <a:bodyPr/>
                    <a:lstStyle/>
                    <a:p>
                      <a:pPr algn="l">
                        <a:lnSpc>
                          <a:spcPct val="150000"/>
                        </a:lnSpc>
                        <a:spcAft>
                          <a:spcPts val="0"/>
                        </a:spcAft>
                      </a:pPr>
                      <a:r>
                        <a:rPr lang="cs-CZ" sz="1400" kern="1200" dirty="0" smtClean="0">
                          <a:solidFill>
                            <a:schemeClr val="dk1"/>
                          </a:solidFill>
                          <a:effectLst/>
                          <a:latin typeface="+mn-lt"/>
                          <a:ea typeface="+mn-ea"/>
                          <a:cs typeface="+mn-cs"/>
                        </a:rPr>
                        <a:t>VY_32_INOVACE_6.2.8</a:t>
                      </a:r>
                      <a:r>
                        <a:rPr lang="cs-CZ" sz="1400" kern="1200" baseline="0" dirty="0" smtClean="0">
                          <a:solidFill>
                            <a:schemeClr val="dk1"/>
                          </a:solidFill>
                          <a:effectLst/>
                          <a:latin typeface="+mn-lt"/>
                          <a:ea typeface="+mn-ea"/>
                          <a:cs typeface="+mn-cs"/>
                        </a:rPr>
                        <a:t> </a:t>
                      </a:r>
                      <a:endParaRPr lang="cs-CZ" sz="1400" kern="1200" dirty="0">
                        <a:solidFill>
                          <a:schemeClr val="dk1"/>
                        </a:solidFill>
                        <a:effectLst/>
                        <a:latin typeface="+mn-lt"/>
                        <a:ea typeface="+mn-ea"/>
                        <a:cs typeface="+mn-cs"/>
                      </a:endParaRPr>
                    </a:p>
                  </a:txBody>
                  <a:tcPr marL="68580" marR="68580" marT="0" marB="0"/>
                </a:tc>
              </a:tr>
              <a:tr h="320080">
                <a:tc>
                  <a:txBody>
                    <a:bodyPr/>
                    <a:lstStyle/>
                    <a:p>
                      <a:pPr marL="0" algn="l" defTabSz="914400" rtl="0" eaLnBrk="1" latinLnBrk="0" hangingPunct="1">
                        <a:lnSpc>
                          <a:spcPct val="150000"/>
                        </a:lnSpc>
                        <a:spcAft>
                          <a:spcPts val="0"/>
                        </a:spcAft>
                      </a:pPr>
                      <a:r>
                        <a:rPr lang="cs-CZ" sz="1400" b="1" kern="1200" dirty="0">
                          <a:solidFill>
                            <a:schemeClr val="lt1"/>
                          </a:solidFill>
                          <a:effectLst/>
                          <a:latin typeface="+mn-lt"/>
                          <a:ea typeface="+mn-ea"/>
                          <a:cs typeface="+mn-cs"/>
                        </a:rPr>
                        <a:t>Datum vytvoření </a:t>
                      </a:r>
                    </a:p>
                  </a:txBody>
                  <a:tcPr marL="68580" marR="68580" marT="0" marB="0"/>
                </a:tc>
                <a:tc>
                  <a:txBody>
                    <a:bodyPr/>
                    <a:lstStyle/>
                    <a:p>
                      <a:pPr algn="l">
                        <a:lnSpc>
                          <a:spcPct val="150000"/>
                        </a:lnSpc>
                        <a:spcAft>
                          <a:spcPts val="0"/>
                        </a:spcAft>
                      </a:pPr>
                      <a:r>
                        <a:rPr lang="cs-CZ" sz="1400" dirty="0" smtClean="0">
                          <a:effectLst/>
                        </a:rPr>
                        <a:t>6. 10. 2013</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Předmět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Zeměpis</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Tematická oblast</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Střední a jihovýchodní Evropa</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Výstup ŠVP</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Žák</a:t>
                      </a:r>
                      <a:r>
                        <a:rPr lang="cs-CZ" sz="1400" baseline="0" dirty="0" smtClean="0">
                          <a:effectLst/>
                        </a:rPr>
                        <a:t> popíše hospodářské poměry státu.</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Anotace DUM</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Materiál</a:t>
                      </a:r>
                      <a:r>
                        <a:rPr lang="cs-CZ" sz="1400" baseline="0" dirty="0" smtClean="0">
                          <a:effectLst/>
                        </a:rPr>
                        <a:t> obsahuje základní  zeměpisnou charakteristiku státu.</a:t>
                      </a:r>
                      <a:endParaRPr lang="cs-CZ" sz="1400" dirty="0">
                        <a:solidFill>
                          <a:srgbClr val="365F91"/>
                        </a:solidFill>
                        <a:effectLst/>
                        <a:latin typeface="Calibri"/>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Metodický popis</a:t>
                      </a:r>
                      <a:endParaRPr lang="cs-CZ" sz="1400" dirty="0">
                        <a:solidFill>
                          <a:srgbClr val="365F91"/>
                        </a:solidFill>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cs-CZ" sz="1400" dirty="0" smtClean="0">
                          <a:effectLst/>
                        </a:rPr>
                        <a:t>Materiál je určen k</a:t>
                      </a:r>
                      <a:r>
                        <a:rPr lang="cs-CZ" sz="1400" baseline="0" dirty="0" smtClean="0">
                          <a:effectLst/>
                        </a:rPr>
                        <a:t> názornému doplnění výuky. Lze jej využít jako studijní materiál.</a:t>
                      </a:r>
                      <a:endParaRPr lang="cs-CZ" sz="1400" dirty="0" smtClean="0">
                        <a:solidFill>
                          <a:srgbClr val="365F91"/>
                        </a:solidFill>
                        <a:effectLst/>
                        <a:latin typeface="+mn-lt"/>
                        <a:ea typeface="Calibri"/>
                        <a:cs typeface="Times New Roman"/>
                      </a:endParaRPr>
                    </a:p>
                  </a:txBody>
                  <a:tcPr marL="68580" marR="68580" marT="0" marB="0"/>
                </a:tc>
              </a:tr>
              <a:tr h="320080">
                <a:tc>
                  <a:txBody>
                    <a:bodyPr/>
                    <a:lstStyle/>
                    <a:p>
                      <a:pPr algn="l">
                        <a:lnSpc>
                          <a:spcPct val="150000"/>
                        </a:lnSpc>
                        <a:spcAft>
                          <a:spcPts val="0"/>
                        </a:spcAft>
                      </a:pPr>
                      <a:r>
                        <a:rPr lang="cs-CZ" sz="1400" dirty="0">
                          <a:effectLst/>
                        </a:rPr>
                        <a:t>Hodnocení</a:t>
                      </a:r>
                      <a:endParaRPr lang="cs-CZ" sz="14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1400" dirty="0" smtClean="0">
                          <a:effectLst/>
                        </a:rPr>
                        <a:t>Materiál</a:t>
                      </a:r>
                      <a:r>
                        <a:rPr lang="cs-CZ" sz="1400" baseline="0" dirty="0" smtClean="0">
                          <a:effectLst/>
                        </a:rPr>
                        <a:t> byl názornou pomůckou na dokreslení představy o Slovensku.</a:t>
                      </a:r>
                      <a:endParaRPr lang="cs-CZ" sz="1400" dirty="0">
                        <a:solidFill>
                          <a:srgbClr val="365F91"/>
                        </a:solidFill>
                        <a:effectLst/>
                        <a:latin typeface="Calibri"/>
                        <a:ea typeface="Calibri"/>
                        <a:cs typeface="Times New Roman"/>
                      </a:endParaRPr>
                    </a:p>
                  </a:txBody>
                  <a:tcPr marL="68580" marR="68580" marT="0" marB="0"/>
                </a:tc>
              </a:tr>
              <a:tr h="640159">
                <a:tc gridSpan="2">
                  <a:txBody>
                    <a:bodyPr/>
                    <a:lstStyle/>
                    <a:p>
                      <a:pPr algn="ctr">
                        <a:lnSpc>
                          <a:spcPct val="150000"/>
                        </a:lnSpc>
                        <a:spcAft>
                          <a:spcPts val="0"/>
                        </a:spcAft>
                      </a:pPr>
                      <a:r>
                        <a:rPr lang="cs-CZ" sz="1400" dirty="0">
                          <a:effectLst/>
                        </a:rPr>
                        <a:t>Autor prohlašuje, že řádně uvedl všechny použité zdroje. Pokud není uvedeno jinak, použitý materiál je z vlastních zdrojů autora.</a:t>
                      </a:r>
                      <a:endParaRPr lang="cs-CZ" sz="1400" dirty="0">
                        <a:solidFill>
                          <a:srgbClr val="365F91"/>
                        </a:solidFill>
                        <a:effectLst/>
                        <a:latin typeface="Calibri"/>
                        <a:ea typeface="Calibri"/>
                        <a:cs typeface="Times New Roman"/>
                      </a:endParaRPr>
                    </a:p>
                  </a:txBody>
                  <a:tcPr marL="68580" marR="68580" marT="0" marB="0"/>
                </a:tc>
                <a:tc hMerge="1">
                  <a:txBody>
                    <a:bodyPr/>
                    <a:lstStyle/>
                    <a:p>
                      <a:endParaRPr lang="cs-CZ"/>
                    </a:p>
                  </a:txBody>
                  <a:tcPr/>
                </a:tc>
              </a:tr>
            </a:tbl>
          </a:graphicData>
        </a:graphic>
      </p:graphicFrame>
      <p:sp>
        <p:nvSpPr>
          <p:cNvPr id="2099"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cs-CZ" dirty="0"/>
          </a:p>
        </p:txBody>
      </p:sp>
      <p:pic>
        <p:nvPicPr>
          <p:cNvPr id="2100" name="Obrázek 1" descr="http://hilase.cz/wp-content/uploads/2012/12/OPVK_hor_zakladni_logolink_RGB_c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5713" y="228600"/>
            <a:ext cx="66325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bg1"/>
          </a:solidFill>
          <a:ln w="76200">
            <a:solidFill>
              <a:srgbClr val="FF0000"/>
            </a:solidFill>
          </a:ln>
        </p:spPr>
        <p:txBody>
          <a:bodyPr/>
          <a:lstStyle/>
          <a:p>
            <a:pPr>
              <a:defRPr/>
            </a:pPr>
            <a:r>
              <a:rPr lang="cs-CZ" b="1" dirty="0" smtClean="0">
                <a:solidFill>
                  <a:schemeClr val="tx2"/>
                </a:solidFill>
              </a:rPr>
              <a:t>S L O V E N S K O</a:t>
            </a:r>
            <a:endParaRPr lang="cs-CZ" b="1" dirty="0">
              <a:solidFill>
                <a:schemeClr val="tx2"/>
              </a:solidFill>
            </a:endParaRPr>
          </a:p>
        </p:txBody>
      </p:sp>
      <p:pic>
        <p:nvPicPr>
          <p:cNvPr id="5" name="Zástupný symbol pro obsah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38187" y="2492896"/>
            <a:ext cx="3048000" cy="2028825"/>
          </a:xfrm>
          <a:ln>
            <a:solidFill>
              <a:schemeClr val="accent1"/>
            </a:solidFill>
          </a:ln>
        </p:spPr>
      </p:pic>
      <p:sp>
        <p:nvSpPr>
          <p:cNvPr id="4" name="Zástupný symbol pro obsah 3"/>
          <p:cNvSpPr>
            <a:spLocks noGrp="1"/>
          </p:cNvSpPr>
          <p:nvPr>
            <p:ph sz="half" idx="2"/>
          </p:nvPr>
        </p:nvSpPr>
        <p:spPr>
          <a:xfrm>
            <a:off x="4283968" y="1916832"/>
            <a:ext cx="4402832" cy="4209331"/>
          </a:xfrm>
        </p:spPr>
        <p:txBody>
          <a:bodyPr/>
          <a:lstStyle/>
          <a:p>
            <a:endParaRPr lang="cs-CZ" dirty="0" smtClean="0"/>
          </a:p>
          <a:p>
            <a:r>
              <a:rPr lang="cs-CZ" dirty="0" smtClean="0"/>
              <a:t>Hlavní město: Bratislava</a:t>
            </a:r>
          </a:p>
          <a:p>
            <a:r>
              <a:rPr lang="cs-CZ" dirty="0" smtClean="0"/>
              <a:t>Slovenština</a:t>
            </a:r>
          </a:p>
          <a:p>
            <a:r>
              <a:rPr lang="cs-CZ" dirty="0" smtClean="0"/>
              <a:t>Euro</a:t>
            </a:r>
          </a:p>
          <a:p>
            <a:r>
              <a:rPr lang="cs-CZ" dirty="0" smtClean="0"/>
              <a:t>Nitra, Žilina, Banská Bystrica, Košice</a:t>
            </a:r>
            <a:endParaRPr lang="cs-CZ" dirty="0"/>
          </a:p>
        </p:txBody>
      </p:sp>
      <p:sp>
        <p:nvSpPr>
          <p:cNvPr id="3" name="Obdélník 2"/>
          <p:cNvSpPr/>
          <p:nvPr/>
        </p:nvSpPr>
        <p:spPr>
          <a:xfrm>
            <a:off x="742960" y="5661248"/>
            <a:ext cx="3903761" cy="461665"/>
          </a:xfrm>
          <a:prstGeom prst="rect">
            <a:avLst/>
          </a:prstGeom>
        </p:spPr>
        <p:txBody>
          <a:bodyPr wrap="none">
            <a:spAutoFit/>
          </a:bodyPr>
          <a:lstStyle/>
          <a:p>
            <a:pPr>
              <a:defRPr/>
            </a:pPr>
            <a:r>
              <a:rPr lang="cs-CZ" sz="1200" u="sng" dirty="0"/>
              <a:t>http://upload.wikimedia.org/wikipedia/Flag </a:t>
            </a:r>
            <a:r>
              <a:rPr lang="cs-CZ" sz="1200" u="sng" dirty="0" err="1"/>
              <a:t>of</a:t>
            </a:r>
            <a:r>
              <a:rPr lang="cs-CZ" sz="1200" u="sng" dirty="0"/>
              <a:t> </a:t>
            </a:r>
            <a:r>
              <a:rPr lang="cs-CZ" sz="1200" u="sng" dirty="0" smtClean="0"/>
              <a:t> </a:t>
            </a:r>
            <a:r>
              <a:rPr lang="cs-CZ" sz="1200" u="sng" dirty="0" err="1" smtClean="0"/>
              <a:t>Slovakia.svg</a:t>
            </a:r>
            <a:endParaRPr lang="cs-CZ" sz="1200" dirty="0"/>
          </a:p>
          <a:p>
            <a:pPr eaLnBrk="1" hangingPunct="1">
              <a:defRPr/>
            </a:pPr>
            <a:endParaRPr lang="cs-CZ" sz="1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a:ln w="38100">
            <a:solidFill>
              <a:srgbClr val="FF0000"/>
            </a:solidFill>
          </a:ln>
        </p:spPr>
        <p:txBody>
          <a:bodyPr/>
          <a:lstStyle/>
          <a:p>
            <a:r>
              <a:rPr lang="cs-CZ" sz="3200" b="1" dirty="0" smtClean="0">
                <a:solidFill>
                  <a:schemeClr val="tx2"/>
                </a:solidFill>
              </a:rPr>
              <a:t>Historie</a:t>
            </a:r>
            <a:endParaRPr lang="cs-CZ" sz="3200" b="1" dirty="0">
              <a:solidFill>
                <a:schemeClr val="tx2"/>
              </a:solidFill>
            </a:endParaRPr>
          </a:p>
        </p:txBody>
      </p:sp>
      <p:sp>
        <p:nvSpPr>
          <p:cNvPr id="3" name="Zástupný symbol pro obsah 2"/>
          <p:cNvSpPr>
            <a:spLocks noGrp="1"/>
          </p:cNvSpPr>
          <p:nvPr>
            <p:ph idx="1"/>
          </p:nvPr>
        </p:nvSpPr>
        <p:spPr>
          <a:xfrm>
            <a:off x="467544" y="1484784"/>
            <a:ext cx="8229600" cy="4857403"/>
          </a:xfrm>
        </p:spPr>
        <p:txBody>
          <a:bodyPr/>
          <a:lstStyle/>
          <a:p>
            <a:pPr>
              <a:lnSpc>
                <a:spcPct val="130000"/>
              </a:lnSpc>
            </a:pPr>
            <a:r>
              <a:rPr lang="cs-CZ" sz="2600" dirty="0" smtClean="0"/>
              <a:t>Češi a Slováci žili v letech 1918-1992 ve společném státě (vyjma 2. světové války), který se k </a:t>
            </a:r>
            <a:r>
              <a:rPr lang="cs-CZ" sz="2600" b="1" dirty="0" smtClean="0"/>
              <a:t>1. 1. 1993 </a:t>
            </a:r>
            <a:r>
              <a:rPr lang="cs-CZ" sz="2600" dirty="0" smtClean="0"/>
              <a:t>rozdělil na dva státy – Českou republiku a Slovenskou republiku.</a:t>
            </a:r>
          </a:p>
          <a:p>
            <a:pPr marL="0" indent="0">
              <a:lnSpc>
                <a:spcPct val="130000"/>
              </a:lnSpc>
              <a:buNone/>
            </a:pPr>
            <a:endParaRPr lang="cs-CZ" sz="800" dirty="0" smtClean="0"/>
          </a:p>
          <a:p>
            <a:pPr>
              <a:lnSpc>
                <a:spcPct val="130000"/>
              </a:lnSpc>
            </a:pPr>
            <a:r>
              <a:rPr lang="cs-CZ" sz="2600" b="1" dirty="0" smtClean="0"/>
              <a:t>Slovenština</a:t>
            </a:r>
            <a:r>
              <a:rPr lang="cs-CZ" sz="2600" dirty="0" smtClean="0"/>
              <a:t> je pro nás nejbližším slovanským jazykem. </a:t>
            </a:r>
          </a:p>
          <a:p>
            <a:pPr>
              <a:lnSpc>
                <a:spcPct val="130000"/>
              </a:lnSpc>
            </a:pPr>
            <a:endParaRPr lang="cs-CZ" sz="800" dirty="0" smtClean="0"/>
          </a:p>
          <a:p>
            <a:pPr>
              <a:lnSpc>
                <a:spcPct val="130000"/>
              </a:lnSpc>
            </a:pPr>
            <a:r>
              <a:rPr lang="cs-CZ" sz="2600" b="1" dirty="0" smtClean="0">
                <a:effectLst>
                  <a:outerShdw blurRad="38100" dist="38100" dir="2700000" algn="tl">
                    <a:srgbClr val="000000">
                      <a:alpha val="43137"/>
                    </a:srgbClr>
                  </a:outerShdw>
                </a:effectLst>
              </a:rPr>
              <a:t>Vlajka</a:t>
            </a:r>
            <a:r>
              <a:rPr lang="cs-CZ" sz="2600" dirty="0" smtClean="0"/>
              <a:t> Slovenska využívá tradiční slovanské barvy (bílou, červenou a modrou). Od vlajky Ruska nebo Slovinska se liší státním znakem.</a:t>
            </a:r>
            <a:endParaRPr lang="cs-CZ" sz="2600" dirty="0"/>
          </a:p>
        </p:txBody>
      </p:sp>
    </p:spTree>
    <p:extLst>
      <p:ext uri="{BB962C8B-B14F-4D97-AF65-F5344CB8AC3E}">
        <p14:creationId xmlns:p14="http://schemas.microsoft.com/office/powerpoint/2010/main" val="2527219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a:ln w="38100">
            <a:solidFill>
              <a:srgbClr val="FF0000"/>
            </a:solidFill>
          </a:ln>
        </p:spPr>
        <p:txBody>
          <a:bodyPr/>
          <a:lstStyle/>
          <a:p>
            <a:r>
              <a:rPr lang="cs-CZ" sz="3200" b="1" dirty="0" smtClean="0">
                <a:solidFill>
                  <a:schemeClr val="tx2"/>
                </a:solidFill>
              </a:rPr>
              <a:t>Přírodní poměry</a:t>
            </a:r>
            <a:endParaRPr lang="cs-CZ" sz="3200" b="1" dirty="0">
              <a:solidFill>
                <a:schemeClr val="tx2"/>
              </a:solidFill>
            </a:endParaRPr>
          </a:p>
        </p:txBody>
      </p:sp>
      <p:sp>
        <p:nvSpPr>
          <p:cNvPr id="3" name="Zástupný symbol pro obsah 2"/>
          <p:cNvSpPr>
            <a:spLocks noGrp="1"/>
          </p:cNvSpPr>
          <p:nvPr>
            <p:ph idx="1"/>
          </p:nvPr>
        </p:nvSpPr>
        <p:spPr>
          <a:xfrm>
            <a:off x="179512" y="1385888"/>
            <a:ext cx="8507288" cy="5464742"/>
          </a:xfrm>
        </p:spPr>
        <p:txBody>
          <a:bodyPr/>
          <a:lstStyle/>
          <a:p>
            <a:r>
              <a:rPr lang="cs-CZ" sz="2600" u="sng" dirty="0" smtClean="0"/>
              <a:t>Povrch</a:t>
            </a:r>
            <a:r>
              <a:rPr lang="cs-CZ" sz="2600" dirty="0" smtClean="0"/>
              <a:t>: Více než polovinu území zaujímají pohoří.</a:t>
            </a:r>
          </a:p>
          <a:p>
            <a:pPr lvl="1"/>
            <a:r>
              <a:rPr lang="cs-CZ" sz="2600" dirty="0" smtClean="0"/>
              <a:t>S – Tatry (Vysoké, Nízké, Belianské) s nejvyšší horou Gerlachovský štít 2665 m - část Karpat</a:t>
            </a:r>
          </a:p>
          <a:p>
            <a:pPr lvl="1"/>
            <a:r>
              <a:rPr lang="cs-CZ" sz="2600" dirty="0" smtClean="0"/>
              <a:t>Slovenské Rudohorie</a:t>
            </a:r>
          </a:p>
          <a:p>
            <a:pPr lvl="1"/>
            <a:r>
              <a:rPr lang="cs-CZ" sz="2600" dirty="0" smtClean="0"/>
              <a:t>JZ – úrodná Podunajská nížina,</a:t>
            </a:r>
          </a:p>
          <a:p>
            <a:pPr lvl="1"/>
            <a:r>
              <a:rPr lang="cs-CZ" sz="2600" dirty="0" smtClean="0"/>
              <a:t>V – Východoslovenská nížina</a:t>
            </a:r>
          </a:p>
          <a:p>
            <a:pPr marL="0" indent="0">
              <a:buNone/>
            </a:pPr>
            <a:endParaRPr lang="cs-CZ" sz="2600" dirty="0" smtClean="0"/>
          </a:p>
          <a:p>
            <a:r>
              <a:rPr lang="cs-CZ" sz="2600" u="sng" dirty="0" smtClean="0"/>
              <a:t>Řeky</a:t>
            </a:r>
            <a:r>
              <a:rPr lang="cs-CZ" sz="2600" dirty="0" smtClean="0"/>
              <a:t>: Dunaj a jeho přítoky Váh, Hron, Ipel´, Hornád, Tisza</a:t>
            </a:r>
          </a:p>
          <a:p>
            <a:r>
              <a:rPr lang="cs-CZ" sz="2600" u="sng" dirty="0" smtClean="0"/>
              <a:t>Vodní nádrže</a:t>
            </a:r>
            <a:r>
              <a:rPr lang="cs-CZ" sz="2600" dirty="0" smtClean="0"/>
              <a:t>: Zemplínská Šírava, Liptovská Mara, Orava</a:t>
            </a:r>
            <a:endParaRPr lang="cs-CZ" sz="2600" u="sng" dirty="0" smtClean="0"/>
          </a:p>
          <a:p>
            <a:r>
              <a:rPr lang="cs-CZ" sz="2600" b="1" dirty="0" smtClean="0"/>
              <a:t>Termální prameny</a:t>
            </a:r>
            <a:r>
              <a:rPr lang="cs-CZ" sz="2600" dirty="0" smtClean="0"/>
              <a:t>, mnohé jsou lázeňsky využívané.</a:t>
            </a:r>
          </a:p>
          <a:p>
            <a:pPr lvl="1"/>
            <a:r>
              <a:rPr lang="cs-CZ" sz="2600" dirty="0" smtClean="0"/>
              <a:t>Piešťany, Bešeňová, Podhájská</a:t>
            </a:r>
            <a:endParaRPr lang="cs-CZ" sz="2600" dirty="0"/>
          </a:p>
          <a:p>
            <a:endParaRPr lang="cs-CZ" sz="2600" dirty="0" smtClean="0"/>
          </a:p>
          <a:p>
            <a:endParaRPr lang="cs-CZ" sz="2600" dirty="0"/>
          </a:p>
          <a:p>
            <a:r>
              <a:rPr lang="cs-CZ" sz="2600" dirty="0" smtClean="0"/>
              <a:t>Národní park – TANAP, Slovenský ráj</a:t>
            </a:r>
            <a:endParaRPr lang="cs-CZ" sz="2600" dirty="0"/>
          </a:p>
        </p:txBody>
      </p:sp>
    </p:spTree>
    <p:extLst>
      <p:ext uri="{BB962C8B-B14F-4D97-AF65-F5344CB8AC3E}">
        <p14:creationId xmlns:p14="http://schemas.microsoft.com/office/powerpoint/2010/main" val="19423705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12273"/>
            <a:ext cx="9252520" cy="6245727"/>
          </a:xfrm>
          <a:prstGeom prst="rect">
            <a:avLst/>
          </a:prstGeom>
        </p:spPr>
      </p:pic>
      <p:sp>
        <p:nvSpPr>
          <p:cNvPr id="3" name="TextovéPole 2"/>
          <p:cNvSpPr txBox="1"/>
          <p:nvPr/>
        </p:nvSpPr>
        <p:spPr>
          <a:xfrm>
            <a:off x="179512" y="96163"/>
            <a:ext cx="2554674" cy="492443"/>
          </a:xfrm>
          <a:prstGeom prst="rect">
            <a:avLst/>
          </a:prstGeom>
          <a:noFill/>
        </p:spPr>
        <p:txBody>
          <a:bodyPr wrap="none" rtlCol="0">
            <a:spAutoFit/>
          </a:bodyPr>
          <a:lstStyle/>
          <a:p>
            <a:r>
              <a:rPr lang="cs-CZ" sz="2600" dirty="0" err="1" smtClean="0"/>
              <a:t>Gerlachovský</a:t>
            </a:r>
            <a:r>
              <a:rPr lang="cs-CZ" sz="2600" dirty="0" smtClean="0"/>
              <a:t> štít</a:t>
            </a:r>
            <a:endParaRPr lang="cs-CZ" sz="2600" dirty="0"/>
          </a:p>
        </p:txBody>
      </p:sp>
      <p:sp>
        <p:nvSpPr>
          <p:cNvPr id="4" name="Obdélník 3"/>
          <p:cNvSpPr/>
          <p:nvPr/>
        </p:nvSpPr>
        <p:spPr>
          <a:xfrm>
            <a:off x="5076056" y="155781"/>
            <a:ext cx="3805081" cy="369332"/>
          </a:xfrm>
          <a:prstGeom prst="rect">
            <a:avLst/>
          </a:prstGeom>
        </p:spPr>
        <p:txBody>
          <a:bodyPr wrap="none">
            <a:spAutoFit/>
          </a:bodyPr>
          <a:lstStyle/>
          <a:p>
            <a:pPr eaLnBrk="1" hangingPunct="1">
              <a:defRPr/>
            </a:pPr>
            <a:r>
              <a:rPr lang="cs-CZ" dirty="0">
                <a:hlinkClick r:id="rId3"/>
              </a:rPr>
              <a:t>http://cs.wikipedia.org/wiki/Slovensko</a:t>
            </a:r>
            <a:endParaRPr lang="cs-CZ" dirty="0"/>
          </a:p>
        </p:txBody>
      </p:sp>
    </p:spTree>
    <p:extLst>
      <p:ext uri="{BB962C8B-B14F-4D97-AF65-F5344CB8AC3E}">
        <p14:creationId xmlns:p14="http://schemas.microsoft.com/office/powerpoint/2010/main" val="26851806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rotWithShape="1">
          <a:blip r:embed="rId2">
            <a:extLst>
              <a:ext uri="{28A0092B-C50C-407E-A947-70E740481C1C}">
                <a14:useLocalDpi xmlns:a14="http://schemas.microsoft.com/office/drawing/2010/main" val="0"/>
              </a:ext>
            </a:extLst>
          </a:blip>
          <a:srcRect l="2903" t="5484" r="2502"/>
          <a:stretch/>
        </p:blipFill>
        <p:spPr>
          <a:xfrm>
            <a:off x="-27314" y="565677"/>
            <a:ext cx="9171314" cy="6292323"/>
          </a:xfrm>
          <a:prstGeom prst="rect">
            <a:avLst/>
          </a:prstGeom>
        </p:spPr>
      </p:pic>
      <p:sp>
        <p:nvSpPr>
          <p:cNvPr id="3" name="TextovéPole 2"/>
          <p:cNvSpPr txBox="1"/>
          <p:nvPr/>
        </p:nvSpPr>
        <p:spPr>
          <a:xfrm>
            <a:off x="179512" y="73234"/>
            <a:ext cx="2023824" cy="492443"/>
          </a:xfrm>
          <a:prstGeom prst="rect">
            <a:avLst/>
          </a:prstGeom>
          <a:noFill/>
        </p:spPr>
        <p:txBody>
          <a:bodyPr wrap="none" rtlCol="0">
            <a:spAutoFit/>
          </a:bodyPr>
          <a:lstStyle/>
          <a:p>
            <a:r>
              <a:rPr lang="cs-CZ" sz="2600" dirty="0" smtClean="0"/>
              <a:t>Štrbské pleso</a:t>
            </a:r>
            <a:endParaRPr lang="cs-CZ" sz="2600" dirty="0"/>
          </a:p>
        </p:txBody>
      </p:sp>
      <p:sp>
        <p:nvSpPr>
          <p:cNvPr id="4" name="Obdélník 3"/>
          <p:cNvSpPr/>
          <p:nvPr/>
        </p:nvSpPr>
        <p:spPr>
          <a:xfrm>
            <a:off x="5338919" y="148570"/>
            <a:ext cx="3805081" cy="369332"/>
          </a:xfrm>
          <a:prstGeom prst="rect">
            <a:avLst/>
          </a:prstGeom>
        </p:spPr>
        <p:txBody>
          <a:bodyPr wrap="none">
            <a:spAutoFit/>
          </a:bodyPr>
          <a:lstStyle/>
          <a:p>
            <a:pPr eaLnBrk="1" hangingPunct="1">
              <a:defRPr/>
            </a:pPr>
            <a:r>
              <a:rPr lang="cs-CZ" dirty="0">
                <a:hlinkClick r:id="rId3"/>
              </a:rPr>
              <a:t>http://cs.wikipedia.org/wiki/Slovensko</a:t>
            </a:r>
            <a:endParaRPr lang="cs-CZ" dirty="0"/>
          </a:p>
        </p:txBody>
      </p:sp>
    </p:spTree>
    <p:extLst>
      <p:ext uri="{BB962C8B-B14F-4D97-AF65-F5344CB8AC3E}">
        <p14:creationId xmlns:p14="http://schemas.microsoft.com/office/powerpoint/2010/main" val="38065601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rotWithShape="1">
          <a:blip r:embed="rId2">
            <a:extLst>
              <a:ext uri="{28A0092B-C50C-407E-A947-70E740481C1C}">
                <a14:useLocalDpi xmlns:a14="http://schemas.microsoft.com/office/drawing/2010/main" val="0"/>
              </a:ext>
            </a:extLst>
          </a:blip>
          <a:srcRect l="6833" r="10926"/>
          <a:stretch/>
        </p:blipFill>
        <p:spPr>
          <a:xfrm>
            <a:off x="0" y="559034"/>
            <a:ext cx="9144000" cy="6298966"/>
          </a:xfrm>
          <a:prstGeom prst="rect">
            <a:avLst/>
          </a:prstGeom>
        </p:spPr>
      </p:pic>
      <p:sp>
        <p:nvSpPr>
          <p:cNvPr id="3" name="TextovéPole 2"/>
          <p:cNvSpPr txBox="1"/>
          <p:nvPr/>
        </p:nvSpPr>
        <p:spPr>
          <a:xfrm>
            <a:off x="0" y="14796"/>
            <a:ext cx="3120341" cy="492443"/>
          </a:xfrm>
          <a:prstGeom prst="rect">
            <a:avLst/>
          </a:prstGeom>
          <a:noFill/>
        </p:spPr>
        <p:txBody>
          <a:bodyPr wrap="none" rtlCol="0">
            <a:spAutoFit/>
          </a:bodyPr>
          <a:lstStyle/>
          <a:p>
            <a:r>
              <a:rPr lang="cs-CZ" sz="2600" dirty="0" err="1" smtClean="0"/>
              <a:t>Bešeňová</a:t>
            </a:r>
            <a:r>
              <a:rPr lang="cs-CZ" sz="2600" dirty="0" smtClean="0"/>
              <a:t>  - aquapark</a:t>
            </a:r>
            <a:endParaRPr lang="cs-CZ" sz="2600" dirty="0"/>
          </a:p>
        </p:txBody>
      </p:sp>
      <p:sp>
        <p:nvSpPr>
          <p:cNvPr id="4" name="Obdélník 3"/>
          <p:cNvSpPr/>
          <p:nvPr/>
        </p:nvSpPr>
        <p:spPr>
          <a:xfrm>
            <a:off x="5220072" y="76351"/>
            <a:ext cx="3805081" cy="369332"/>
          </a:xfrm>
          <a:prstGeom prst="rect">
            <a:avLst/>
          </a:prstGeom>
        </p:spPr>
        <p:txBody>
          <a:bodyPr wrap="none">
            <a:spAutoFit/>
          </a:bodyPr>
          <a:lstStyle/>
          <a:p>
            <a:pPr eaLnBrk="1" hangingPunct="1">
              <a:defRPr/>
            </a:pPr>
            <a:r>
              <a:rPr lang="cs-CZ" dirty="0">
                <a:hlinkClick r:id="rId3"/>
              </a:rPr>
              <a:t>http://cs.wikipedia.org/wiki/Slovensko</a:t>
            </a:r>
            <a:endParaRPr lang="cs-CZ" dirty="0"/>
          </a:p>
        </p:txBody>
      </p:sp>
    </p:spTree>
    <p:extLst>
      <p:ext uri="{BB962C8B-B14F-4D97-AF65-F5344CB8AC3E}">
        <p14:creationId xmlns:p14="http://schemas.microsoft.com/office/powerpoint/2010/main" val="26304934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06090"/>
          </a:xfrm>
          <a:ln w="38100">
            <a:solidFill>
              <a:srgbClr val="FF0000"/>
            </a:solidFill>
          </a:ln>
        </p:spPr>
        <p:txBody>
          <a:bodyPr/>
          <a:lstStyle/>
          <a:p>
            <a:r>
              <a:rPr lang="cs-CZ" sz="3200" b="1" dirty="0" smtClean="0">
                <a:solidFill>
                  <a:schemeClr val="tx2"/>
                </a:solidFill>
              </a:rPr>
              <a:t>Hospodářství</a:t>
            </a:r>
            <a:endParaRPr lang="cs-CZ" sz="3200" b="1" dirty="0">
              <a:solidFill>
                <a:schemeClr val="tx2"/>
              </a:solidFill>
            </a:endParaRPr>
          </a:p>
        </p:txBody>
      </p:sp>
      <p:sp>
        <p:nvSpPr>
          <p:cNvPr id="3" name="TextovéPole 2"/>
          <p:cNvSpPr txBox="1"/>
          <p:nvPr/>
        </p:nvSpPr>
        <p:spPr>
          <a:xfrm>
            <a:off x="251520" y="1360736"/>
            <a:ext cx="8452409" cy="5249129"/>
          </a:xfrm>
          <a:prstGeom prst="rect">
            <a:avLst/>
          </a:prstGeom>
          <a:noFill/>
        </p:spPr>
        <p:txBody>
          <a:bodyPr wrap="square" rtlCol="0">
            <a:spAutoFit/>
          </a:bodyPr>
          <a:lstStyle/>
          <a:p>
            <a:pPr marL="342900" indent="-342900">
              <a:lnSpc>
                <a:spcPct val="130000"/>
              </a:lnSpc>
              <a:buFont typeface="Arial" pitchFamily="34" charset="0"/>
              <a:buChar char="•"/>
            </a:pPr>
            <a:r>
              <a:rPr lang="cs-CZ" sz="2600" dirty="0" smtClean="0"/>
              <a:t>Od 90. let 20. stol. přešlo Slovensko od centrálně plánovaného hospodářství k tržní ekonomice a změnil se taky politický systém.</a:t>
            </a:r>
          </a:p>
          <a:p>
            <a:pPr marL="342900" indent="-342900">
              <a:lnSpc>
                <a:spcPct val="130000"/>
              </a:lnSpc>
              <a:buFont typeface="Arial" pitchFamily="34" charset="0"/>
              <a:buChar char="•"/>
            </a:pPr>
            <a:r>
              <a:rPr lang="cs-CZ" sz="2600" dirty="0" smtClean="0"/>
              <a:t>Zemědělství v </a:t>
            </a:r>
            <a:r>
              <a:rPr lang="cs-CZ" sz="2600" u="sng" dirty="0" smtClean="0"/>
              <a:t>Podunajské a Východoslovenské nížině </a:t>
            </a:r>
            <a:r>
              <a:rPr lang="cs-CZ" sz="2600" dirty="0" smtClean="0"/>
              <a:t>– </a:t>
            </a:r>
            <a:r>
              <a:rPr lang="cs-CZ" sz="2600" b="1" dirty="0" smtClean="0"/>
              <a:t>obilniny ( pšenice, ječmen, kukuřice), cukrovka a brambory</a:t>
            </a:r>
            <a:r>
              <a:rPr lang="cs-CZ" sz="2600" dirty="0" smtClean="0"/>
              <a:t>. Významná je produkce </a:t>
            </a:r>
            <a:r>
              <a:rPr lang="cs-CZ" sz="2600" b="1" dirty="0" smtClean="0"/>
              <a:t>zeleniny (rajčata, papriky, zelí) a vína</a:t>
            </a:r>
            <a:r>
              <a:rPr lang="cs-CZ" sz="2600" dirty="0" smtClean="0"/>
              <a:t>, méně ovoce a tabáku.</a:t>
            </a:r>
          </a:p>
          <a:p>
            <a:pPr marL="342900" indent="-342900">
              <a:lnSpc>
                <a:spcPct val="130000"/>
              </a:lnSpc>
              <a:buFont typeface="Arial" pitchFamily="34" charset="0"/>
              <a:buChar char="•"/>
            </a:pPr>
            <a:r>
              <a:rPr lang="cs-CZ" sz="2600" dirty="0" smtClean="0"/>
              <a:t>Chov prasat a skotu, obnovil se i chov ovcí.</a:t>
            </a:r>
          </a:p>
          <a:p>
            <a:pPr marL="342900" indent="-342900">
              <a:lnSpc>
                <a:spcPct val="130000"/>
              </a:lnSpc>
              <a:buFont typeface="Arial" pitchFamily="34" charset="0"/>
              <a:buChar char="•"/>
            </a:pPr>
            <a:r>
              <a:rPr lang="cs-CZ" sz="2600" dirty="0"/>
              <a:t>Patří k nejvíce zalesněným států </a:t>
            </a:r>
            <a:r>
              <a:rPr lang="cs-CZ" sz="2600" dirty="0" smtClean="0"/>
              <a:t>Evropy – </a:t>
            </a:r>
            <a:r>
              <a:rPr lang="cs-CZ" sz="2600" b="1" dirty="0" smtClean="0"/>
              <a:t>lesy</a:t>
            </a:r>
            <a:r>
              <a:rPr lang="cs-CZ" sz="2600" dirty="0" smtClean="0"/>
              <a:t> 40% plochy země </a:t>
            </a:r>
            <a:r>
              <a:rPr lang="cs-CZ" sz="2600" dirty="0" smtClean="0">
                <a:sym typeface="Wingdings" pitchFamily="2" charset="2"/>
              </a:rPr>
              <a:t> těžba dřeva.</a:t>
            </a:r>
          </a:p>
        </p:txBody>
      </p:sp>
    </p:spTree>
    <p:extLst>
      <p:ext uri="{BB962C8B-B14F-4D97-AF65-F5344CB8AC3E}">
        <p14:creationId xmlns:p14="http://schemas.microsoft.com/office/powerpoint/2010/main" val="23669610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90262" y="404664"/>
            <a:ext cx="8846120" cy="6334042"/>
          </a:xfrm>
          <a:prstGeom prst="rect">
            <a:avLst/>
          </a:prstGeom>
        </p:spPr>
        <p:txBody>
          <a:bodyPr wrap="square">
            <a:spAutoFit/>
          </a:bodyPr>
          <a:lstStyle/>
          <a:p>
            <a:pPr marL="342900" indent="-342900">
              <a:lnSpc>
                <a:spcPct val="130000"/>
              </a:lnSpc>
              <a:buFont typeface="Arial" pitchFamily="34" charset="0"/>
              <a:buChar char="•"/>
            </a:pPr>
            <a:r>
              <a:rPr lang="cs-CZ" sz="2600" dirty="0">
                <a:sym typeface="Wingdings" pitchFamily="2" charset="2"/>
              </a:rPr>
              <a:t>Velký nedostatek paliv. Z nerostných surovin – </a:t>
            </a:r>
            <a:r>
              <a:rPr lang="cs-CZ" sz="2600" b="1" dirty="0">
                <a:sym typeface="Wingdings" pitchFamily="2" charset="2"/>
              </a:rPr>
              <a:t>vápenec, </a:t>
            </a:r>
            <a:r>
              <a:rPr lang="cs-CZ" sz="2600" b="1" dirty="0" smtClean="0">
                <a:sym typeface="Wingdings" pitchFamily="2" charset="2"/>
              </a:rPr>
              <a:t>magnezit</a:t>
            </a:r>
            <a:r>
              <a:rPr lang="cs-CZ" sz="2600" dirty="0" smtClean="0">
                <a:sym typeface="Wingdings" pitchFamily="2" charset="2"/>
              </a:rPr>
              <a:t>.</a:t>
            </a:r>
          </a:p>
          <a:p>
            <a:pPr>
              <a:lnSpc>
                <a:spcPct val="130000"/>
              </a:lnSpc>
            </a:pPr>
            <a:endParaRPr lang="cs-CZ" sz="2600" dirty="0">
              <a:sym typeface="Wingdings" pitchFamily="2" charset="2"/>
            </a:endParaRPr>
          </a:p>
          <a:p>
            <a:pPr marL="342900" indent="-342900">
              <a:lnSpc>
                <a:spcPct val="130000"/>
              </a:lnSpc>
              <a:buFont typeface="Arial" pitchFamily="34" charset="0"/>
              <a:buChar char="•"/>
            </a:pPr>
            <a:r>
              <a:rPr lang="cs-CZ" sz="2600" b="1" dirty="0">
                <a:sym typeface="Wingdings" pitchFamily="2" charset="2"/>
              </a:rPr>
              <a:t>Hutnictví</a:t>
            </a:r>
            <a:r>
              <a:rPr lang="cs-CZ" sz="2600" dirty="0">
                <a:sym typeface="Wingdings" pitchFamily="2" charset="2"/>
              </a:rPr>
              <a:t> – VSŽ Košice (Východoslovenské železárny) a na ně navazuje </a:t>
            </a:r>
            <a:r>
              <a:rPr lang="cs-CZ" sz="2600" dirty="0" smtClean="0">
                <a:sym typeface="Wingdings" pitchFamily="2" charset="2"/>
              </a:rPr>
              <a:t>strojírenství</a:t>
            </a:r>
            <a:r>
              <a:rPr lang="cs-CZ" sz="2600" dirty="0">
                <a:sym typeface="Wingdings" pitchFamily="2" charset="2"/>
              </a:rPr>
              <a:t> </a:t>
            </a:r>
            <a:r>
              <a:rPr lang="cs-CZ" sz="2600" dirty="0" smtClean="0">
                <a:sym typeface="Wingdings" pitchFamily="2" charset="2"/>
              </a:rPr>
              <a:t>a zbrojní průmysl.</a:t>
            </a:r>
          </a:p>
          <a:p>
            <a:pPr marL="342900" indent="-342900">
              <a:lnSpc>
                <a:spcPct val="130000"/>
              </a:lnSpc>
              <a:buFont typeface="Arial" pitchFamily="34" charset="0"/>
              <a:buChar char="•"/>
            </a:pPr>
            <a:r>
              <a:rPr lang="cs-CZ" sz="2600" dirty="0" smtClean="0">
                <a:sym typeface="Wingdings" pitchFamily="2" charset="2"/>
              </a:rPr>
              <a:t>Hliníkárna - Žiar nad </a:t>
            </a:r>
            <a:r>
              <a:rPr lang="cs-CZ" sz="2600" dirty="0" err="1" smtClean="0">
                <a:sym typeface="Wingdings" pitchFamily="2" charset="2"/>
              </a:rPr>
              <a:t>Hronom</a:t>
            </a:r>
            <a:endParaRPr lang="cs-CZ" sz="2600" dirty="0" smtClean="0">
              <a:sym typeface="Wingdings" pitchFamily="2" charset="2"/>
            </a:endParaRPr>
          </a:p>
          <a:p>
            <a:pPr marL="342900" indent="-342900">
              <a:lnSpc>
                <a:spcPct val="130000"/>
              </a:lnSpc>
              <a:buFont typeface="Arial" pitchFamily="34" charset="0"/>
              <a:buChar char="•"/>
            </a:pPr>
            <a:endParaRPr lang="cs-CZ" sz="2600" dirty="0" smtClean="0">
              <a:sym typeface="Wingdings" pitchFamily="2" charset="2"/>
            </a:endParaRPr>
          </a:p>
          <a:p>
            <a:pPr marL="342900" indent="-342900">
              <a:lnSpc>
                <a:spcPct val="130000"/>
              </a:lnSpc>
              <a:buFont typeface="Arial" pitchFamily="34" charset="0"/>
              <a:buChar char="•"/>
            </a:pPr>
            <a:r>
              <a:rPr lang="cs-CZ" sz="2600" dirty="0" smtClean="0">
                <a:sym typeface="Wingdings" pitchFamily="2" charset="2"/>
              </a:rPr>
              <a:t>Problémy má průmysl </a:t>
            </a:r>
            <a:r>
              <a:rPr lang="cs-CZ" sz="2600" b="1" dirty="0" smtClean="0">
                <a:sym typeface="Wingdings" pitchFamily="2" charset="2"/>
              </a:rPr>
              <a:t>elektrotechnický</a:t>
            </a:r>
            <a:r>
              <a:rPr lang="cs-CZ" sz="2600" dirty="0" smtClean="0">
                <a:sym typeface="Wingdings" pitchFamily="2" charset="2"/>
              </a:rPr>
              <a:t> (výroba televizorů, praček, ledniček), který pracoval pro československý trh.</a:t>
            </a:r>
          </a:p>
          <a:p>
            <a:pPr marL="342900" indent="-342900">
              <a:lnSpc>
                <a:spcPct val="130000"/>
              </a:lnSpc>
              <a:buFont typeface="Arial" pitchFamily="34" charset="0"/>
              <a:buChar char="•"/>
            </a:pPr>
            <a:endParaRPr lang="cs-CZ" sz="2600" dirty="0" smtClean="0">
              <a:sym typeface="Wingdings" pitchFamily="2" charset="2"/>
            </a:endParaRPr>
          </a:p>
          <a:p>
            <a:pPr marL="342900" indent="-342900">
              <a:lnSpc>
                <a:spcPct val="130000"/>
              </a:lnSpc>
              <a:buFont typeface="Arial" pitchFamily="34" charset="0"/>
              <a:buChar char="•"/>
            </a:pPr>
            <a:r>
              <a:rPr lang="cs-CZ" sz="2600" b="1" dirty="0" smtClean="0">
                <a:sym typeface="Wingdings" pitchFamily="2" charset="2"/>
              </a:rPr>
              <a:t>Petrochemický průmysl </a:t>
            </a:r>
            <a:r>
              <a:rPr lang="cs-CZ" sz="2600" dirty="0" smtClean="0">
                <a:sym typeface="Wingdings" pitchFamily="2" charset="2"/>
              </a:rPr>
              <a:t>v Bratislavě – SLOVNAFT.</a:t>
            </a:r>
          </a:p>
          <a:p>
            <a:pPr marL="342900" indent="-342900">
              <a:lnSpc>
                <a:spcPct val="130000"/>
              </a:lnSpc>
              <a:buFont typeface="Arial" pitchFamily="34" charset="0"/>
              <a:buChar char="•"/>
            </a:pPr>
            <a:endParaRPr lang="cs-CZ" sz="2600" dirty="0"/>
          </a:p>
        </p:txBody>
      </p:sp>
    </p:spTree>
    <p:extLst>
      <p:ext uri="{BB962C8B-B14F-4D97-AF65-F5344CB8AC3E}">
        <p14:creationId xmlns:p14="http://schemas.microsoft.com/office/powerpoint/2010/main" val="30183825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2074"/>
          </a:xfrm>
          <a:ln w="38100">
            <a:solidFill>
              <a:srgbClr val="FF0000"/>
            </a:solidFill>
          </a:ln>
        </p:spPr>
        <p:txBody>
          <a:bodyPr/>
          <a:lstStyle/>
          <a:p>
            <a:r>
              <a:rPr lang="cs-CZ" sz="3200" b="1" dirty="0" smtClean="0">
                <a:solidFill>
                  <a:schemeClr val="tx2"/>
                </a:solidFill>
              </a:rPr>
              <a:t>Obyvatelstvo</a:t>
            </a:r>
            <a:endParaRPr lang="cs-CZ" sz="3200" b="1" dirty="0">
              <a:solidFill>
                <a:schemeClr val="tx2"/>
              </a:solidFill>
            </a:endParaRPr>
          </a:p>
        </p:txBody>
      </p:sp>
      <p:sp>
        <p:nvSpPr>
          <p:cNvPr id="4" name="Zástupný symbol pro obsah 3"/>
          <p:cNvSpPr>
            <a:spLocks noGrp="1"/>
          </p:cNvSpPr>
          <p:nvPr>
            <p:ph idx="1"/>
          </p:nvPr>
        </p:nvSpPr>
        <p:spPr>
          <a:xfrm>
            <a:off x="457200" y="1196753"/>
            <a:ext cx="8229600" cy="1502904"/>
          </a:xfrm>
        </p:spPr>
        <p:txBody>
          <a:bodyPr/>
          <a:lstStyle/>
          <a:p>
            <a:r>
              <a:rPr lang="cs-CZ" sz="2600" dirty="0" smtClean="0"/>
              <a:t>Podél jižní hranice žije početná maďarská menšina.</a:t>
            </a:r>
            <a:endParaRPr lang="cs-CZ" sz="2600" dirty="0"/>
          </a:p>
          <a:p>
            <a:r>
              <a:rPr lang="cs-CZ" sz="2600" dirty="0" smtClean="0"/>
              <a:t>60% katolíci, 8% protestanté, 22% ostatní věřící, pouhých 10% tvoří lidé bez vyznání.</a:t>
            </a:r>
            <a:endParaRPr lang="cs-CZ" sz="2600" dirty="0"/>
          </a:p>
        </p:txBody>
      </p:sp>
      <p:sp>
        <p:nvSpPr>
          <p:cNvPr id="5" name="TextovéPole 4"/>
          <p:cNvSpPr txBox="1"/>
          <p:nvPr/>
        </p:nvSpPr>
        <p:spPr>
          <a:xfrm>
            <a:off x="323528" y="2924944"/>
            <a:ext cx="8640960" cy="1569660"/>
          </a:xfrm>
          <a:prstGeom prst="rect">
            <a:avLst/>
          </a:prstGeom>
          <a:noFill/>
        </p:spPr>
        <p:txBody>
          <a:bodyPr wrap="square" rtlCol="0">
            <a:spAutoFit/>
          </a:bodyPr>
          <a:lstStyle/>
          <a:p>
            <a:r>
              <a:rPr lang="cs-CZ" sz="2400" b="1" i="1" dirty="0" smtClean="0"/>
              <a:t>Alexander Dubček  </a:t>
            </a:r>
            <a:r>
              <a:rPr lang="cs-CZ" sz="2400" i="1" dirty="0" smtClean="0"/>
              <a:t>v období Pražského jara, na sklonku r. 1968 byl Sověty odstraněn z funkce. V r. 1989 se vrátil do politiky a stal se předsedou Federálního shromáždění, ale brzy po rozpadu Česko- Slovenska v r. 1993 zemřel na následky autonehody.</a:t>
            </a:r>
            <a:endParaRPr lang="cs-CZ" sz="2400" i="1" dirty="0"/>
          </a:p>
        </p:txBody>
      </p:sp>
      <p:sp>
        <p:nvSpPr>
          <p:cNvPr id="3" name="Obdélník 2"/>
          <p:cNvSpPr/>
          <p:nvPr/>
        </p:nvSpPr>
        <p:spPr>
          <a:xfrm>
            <a:off x="323528" y="4797152"/>
            <a:ext cx="8640960" cy="1938992"/>
          </a:xfrm>
          <a:prstGeom prst="rect">
            <a:avLst/>
          </a:prstGeom>
        </p:spPr>
        <p:txBody>
          <a:bodyPr wrap="square">
            <a:spAutoFit/>
          </a:bodyPr>
          <a:lstStyle/>
          <a:p>
            <a:r>
              <a:rPr lang="cs-CZ" sz="2400" b="1" i="1" dirty="0"/>
              <a:t>Slovenský kosmonaut - Ivan </a:t>
            </a:r>
            <a:r>
              <a:rPr lang="cs-CZ" sz="2400" b="1" i="1" dirty="0" smtClean="0"/>
              <a:t>Bella</a:t>
            </a:r>
            <a:endParaRPr lang="cs-CZ" sz="2400" b="1" i="1" dirty="0"/>
          </a:p>
          <a:p>
            <a:r>
              <a:rPr lang="cs-CZ" sz="2400" i="1" dirty="0"/>
              <a:t>Ruský přepravní modul Sojuz 27.2. 1999 přistál bezpečně v kazašské stepi a dopravil na zem dvou člennou posádku ruského Gennadije Padalka a slovenského kosmonauta Ivana Bellu. Bella strávil na Miru 8 dnů.</a:t>
            </a:r>
          </a:p>
        </p:txBody>
      </p:sp>
    </p:spTree>
    <p:extLst>
      <p:ext uri="{BB962C8B-B14F-4D97-AF65-F5344CB8AC3E}">
        <p14:creationId xmlns:p14="http://schemas.microsoft.com/office/powerpoint/2010/main" val="16910064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274638"/>
            <a:ext cx="8229600" cy="562074"/>
          </a:xfrm>
          <a:ln w="38100">
            <a:solidFill>
              <a:srgbClr val="FF0000"/>
            </a:solidFill>
          </a:ln>
        </p:spPr>
        <p:txBody>
          <a:bodyPr/>
          <a:lstStyle/>
          <a:p>
            <a:r>
              <a:rPr lang="cs-CZ" sz="3200" b="1" dirty="0" smtClean="0">
                <a:solidFill>
                  <a:schemeClr val="tx2"/>
                </a:solidFill>
              </a:rPr>
              <a:t>Gabčíkovo - Nagymaros</a:t>
            </a:r>
            <a:endParaRPr lang="cs-CZ" sz="3200" b="1" dirty="0">
              <a:solidFill>
                <a:schemeClr val="tx2"/>
              </a:solidFill>
            </a:endParaRPr>
          </a:p>
        </p:txBody>
      </p:sp>
      <p:sp>
        <p:nvSpPr>
          <p:cNvPr id="4" name="Zástupný symbol pro obsah 3"/>
          <p:cNvSpPr>
            <a:spLocks noGrp="1"/>
          </p:cNvSpPr>
          <p:nvPr>
            <p:ph idx="1"/>
          </p:nvPr>
        </p:nvSpPr>
        <p:spPr>
          <a:xfrm>
            <a:off x="179512" y="1191590"/>
            <a:ext cx="8784976" cy="5688632"/>
          </a:xfrm>
        </p:spPr>
        <p:txBody>
          <a:bodyPr/>
          <a:lstStyle/>
          <a:p>
            <a:pPr marL="0" indent="0">
              <a:buNone/>
            </a:pPr>
            <a:r>
              <a:rPr lang="cs-CZ" sz="2400" i="1" dirty="0" smtClean="0"/>
              <a:t>Oblast </a:t>
            </a:r>
            <a:r>
              <a:rPr lang="cs-CZ" sz="2400" i="1" dirty="0"/>
              <a:t>Ž</a:t>
            </a:r>
            <a:r>
              <a:rPr lang="cs-CZ" sz="2400" i="1" dirty="0" smtClean="0"/>
              <a:t>itného ostrova na JZ Slovensku čas od času ohrožovaly či dokonce ničily povodně způsobené evropským veletokem Dunajem. Od 50. let se proto připravovala stavba vodního díla, které mělo vyřešit neustále se zvyšující potřebu elektrické energie, poskytnout ochranu před povodněmi, umožnit lepší splavnost, ochránit před vysycháním lužní lesy, vytvořit zdroj závlah pro zemědělce a rozšířit rekreační možnosti obyvatelstva. Vznikl společný československo-maďarský projekt Gabčíkovo-Nagymaros, jehož uskutečnění se považovalo za úspěch techniky a zručnosti stavbařů. Například přívodní kanál na gabčíkovskou hydroelektrárnu je dlouhý více než 17 km a na některých místech široký až 750 m a ční do výšky 16 – 18 m. Stavbou se však zničily desítky km</a:t>
            </a:r>
            <a:r>
              <a:rPr lang="cs-CZ" sz="2400" i="1" baseline="30000" dirty="0" smtClean="0"/>
              <a:t>2</a:t>
            </a:r>
            <a:r>
              <a:rPr lang="cs-CZ" sz="2400" i="1" dirty="0"/>
              <a:t> </a:t>
            </a:r>
            <a:r>
              <a:rPr lang="cs-CZ" sz="2400" i="1" dirty="0" smtClean="0"/>
              <a:t>nejúrodnější zemědělské půdy a lužních lesů. Maďarská strana rozhodla v r. 1989 o zastavení výstavby. Slovensko pokračovalo. Ekonomická hlediska jednoznačně převážila nad ekologickými.</a:t>
            </a:r>
            <a:endParaRPr lang="cs-CZ" sz="2400" i="1" dirty="0"/>
          </a:p>
        </p:txBody>
      </p:sp>
    </p:spTree>
    <p:extLst>
      <p:ext uri="{BB962C8B-B14F-4D97-AF65-F5344CB8AC3E}">
        <p14:creationId xmlns:p14="http://schemas.microsoft.com/office/powerpoint/2010/main" val="23601482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611560" y="260648"/>
            <a:ext cx="8229600" cy="792088"/>
          </a:xfrm>
          <a:ln w="38100">
            <a:solidFill>
              <a:srgbClr val="FF0000"/>
            </a:solidFill>
          </a:ln>
        </p:spPr>
        <p:txBody>
          <a:bodyPr/>
          <a:lstStyle/>
          <a:p>
            <a:r>
              <a:rPr lang="cs-CZ" sz="3200" b="1" dirty="0" smtClean="0">
                <a:solidFill>
                  <a:schemeClr val="tx2"/>
                </a:solidFill>
              </a:rPr>
              <a:t>Bratislava</a:t>
            </a:r>
            <a:endParaRPr lang="cs-CZ" sz="3200" b="1" dirty="0">
              <a:solidFill>
                <a:schemeClr val="tx2"/>
              </a:solidFill>
            </a:endParaRPr>
          </a:p>
        </p:txBody>
      </p:sp>
      <p:sp>
        <p:nvSpPr>
          <p:cNvPr id="4" name="Zástupný symbol pro obsah 3"/>
          <p:cNvSpPr>
            <a:spLocks noGrp="1"/>
          </p:cNvSpPr>
          <p:nvPr>
            <p:ph idx="1"/>
          </p:nvPr>
        </p:nvSpPr>
        <p:spPr>
          <a:xfrm>
            <a:off x="683568" y="1600201"/>
            <a:ext cx="8003232" cy="1468760"/>
          </a:xfrm>
        </p:spPr>
        <p:txBody>
          <a:bodyPr/>
          <a:lstStyle/>
          <a:p>
            <a:r>
              <a:rPr lang="cs-CZ" sz="2600" dirty="0" smtClean="0"/>
              <a:t>Kráska na Dunaji,</a:t>
            </a:r>
          </a:p>
          <a:p>
            <a:r>
              <a:rPr lang="cs-CZ" sz="2600" dirty="0" smtClean="0"/>
              <a:t>nejmladší metropole Evropy,</a:t>
            </a:r>
          </a:p>
          <a:p>
            <a:r>
              <a:rPr lang="cs-CZ" sz="2600" dirty="0" smtClean="0"/>
              <a:t>Grassalkovičův palác – sídlo prezidentů.</a:t>
            </a:r>
            <a:endParaRPr lang="cs-CZ" sz="2600" dirty="0"/>
          </a:p>
        </p:txBody>
      </p:sp>
    </p:spTree>
    <p:extLst>
      <p:ext uri="{BB962C8B-B14F-4D97-AF65-F5344CB8AC3E}">
        <p14:creationId xmlns:p14="http://schemas.microsoft.com/office/powerpoint/2010/main" val="34227318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502510"/>
            <a:ext cx="9142327" cy="6421977"/>
          </a:xfrm>
          <a:prstGeom prst="rect">
            <a:avLst/>
          </a:prstGeom>
        </p:spPr>
      </p:pic>
      <p:sp>
        <p:nvSpPr>
          <p:cNvPr id="2" name="TextovéPole 1"/>
          <p:cNvSpPr txBox="1"/>
          <p:nvPr/>
        </p:nvSpPr>
        <p:spPr>
          <a:xfrm>
            <a:off x="215436" y="50207"/>
            <a:ext cx="2536913" cy="492443"/>
          </a:xfrm>
          <a:prstGeom prst="rect">
            <a:avLst/>
          </a:prstGeom>
          <a:noFill/>
        </p:spPr>
        <p:txBody>
          <a:bodyPr wrap="none" rtlCol="0">
            <a:spAutoFit/>
          </a:bodyPr>
          <a:lstStyle/>
          <a:p>
            <a:r>
              <a:rPr lang="cs-CZ" sz="2600" dirty="0" smtClean="0"/>
              <a:t>Bratislavský hrad</a:t>
            </a:r>
            <a:endParaRPr lang="cs-CZ" sz="2600" dirty="0"/>
          </a:p>
        </p:txBody>
      </p:sp>
      <p:sp>
        <p:nvSpPr>
          <p:cNvPr id="4" name="Obdélník 3"/>
          <p:cNvSpPr/>
          <p:nvPr/>
        </p:nvSpPr>
        <p:spPr>
          <a:xfrm>
            <a:off x="5325119" y="50207"/>
            <a:ext cx="3805081" cy="369332"/>
          </a:xfrm>
          <a:prstGeom prst="rect">
            <a:avLst/>
          </a:prstGeom>
        </p:spPr>
        <p:txBody>
          <a:bodyPr wrap="none">
            <a:spAutoFit/>
          </a:bodyPr>
          <a:lstStyle/>
          <a:p>
            <a:pPr eaLnBrk="1" hangingPunct="1">
              <a:defRPr/>
            </a:pPr>
            <a:r>
              <a:rPr lang="cs-CZ" dirty="0">
                <a:solidFill>
                  <a:srgbClr val="FFFF00"/>
                </a:solidFill>
                <a:hlinkClick r:id="rId3"/>
              </a:rPr>
              <a:t>http://cs.wikipedia.org/wiki/Slovensko</a:t>
            </a:r>
            <a:endParaRPr lang="cs-CZ" dirty="0">
              <a:solidFill>
                <a:srgbClr val="FFFF00"/>
              </a:solidFill>
            </a:endParaRPr>
          </a:p>
        </p:txBody>
      </p:sp>
    </p:spTree>
    <p:extLst>
      <p:ext uri="{BB962C8B-B14F-4D97-AF65-F5344CB8AC3E}">
        <p14:creationId xmlns:p14="http://schemas.microsoft.com/office/powerpoint/2010/main" val="16263973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49614"/>
            <a:ext cx="9155427" cy="6108386"/>
          </a:xfrm>
          <a:prstGeom prst="rect">
            <a:avLst/>
          </a:prstGeom>
        </p:spPr>
      </p:pic>
      <p:sp>
        <p:nvSpPr>
          <p:cNvPr id="3" name="TextovéPole 2"/>
          <p:cNvSpPr txBox="1"/>
          <p:nvPr/>
        </p:nvSpPr>
        <p:spPr>
          <a:xfrm>
            <a:off x="308157" y="181351"/>
            <a:ext cx="3158622" cy="492443"/>
          </a:xfrm>
          <a:prstGeom prst="rect">
            <a:avLst/>
          </a:prstGeom>
          <a:noFill/>
        </p:spPr>
        <p:txBody>
          <a:bodyPr wrap="none" rtlCol="0">
            <a:spAutoFit/>
          </a:bodyPr>
          <a:lstStyle/>
          <a:p>
            <a:r>
              <a:rPr lang="cs-CZ" sz="2600" dirty="0" smtClean="0"/>
              <a:t>Bratislava - SLOVNAFT</a:t>
            </a:r>
            <a:endParaRPr lang="cs-CZ" sz="2600" dirty="0"/>
          </a:p>
        </p:txBody>
      </p:sp>
      <p:sp>
        <p:nvSpPr>
          <p:cNvPr id="4" name="Obdélník 3"/>
          <p:cNvSpPr/>
          <p:nvPr/>
        </p:nvSpPr>
        <p:spPr>
          <a:xfrm>
            <a:off x="5148064" y="181351"/>
            <a:ext cx="3805081" cy="369332"/>
          </a:xfrm>
          <a:prstGeom prst="rect">
            <a:avLst/>
          </a:prstGeom>
        </p:spPr>
        <p:txBody>
          <a:bodyPr wrap="none">
            <a:spAutoFit/>
          </a:bodyPr>
          <a:lstStyle/>
          <a:p>
            <a:pPr eaLnBrk="1" hangingPunct="1">
              <a:defRPr/>
            </a:pPr>
            <a:r>
              <a:rPr lang="cs-CZ" dirty="0">
                <a:hlinkClick r:id="rId3"/>
              </a:rPr>
              <a:t>http://cs.wikipedia.org/wiki/Slovensko</a:t>
            </a:r>
            <a:endParaRPr lang="cs-CZ" dirty="0"/>
          </a:p>
        </p:txBody>
      </p:sp>
    </p:spTree>
    <p:extLst>
      <p:ext uri="{BB962C8B-B14F-4D97-AF65-F5344CB8AC3E}">
        <p14:creationId xmlns:p14="http://schemas.microsoft.com/office/powerpoint/2010/main" val="29671201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rotWithShape="1">
          <a:blip r:embed="rId2">
            <a:extLst>
              <a:ext uri="{28A0092B-C50C-407E-A947-70E740481C1C}">
                <a14:useLocalDpi xmlns:a14="http://schemas.microsoft.com/office/drawing/2010/main" val="0"/>
              </a:ext>
            </a:extLst>
          </a:blip>
          <a:srcRect l="894" r="2092"/>
          <a:stretch/>
        </p:blipFill>
        <p:spPr>
          <a:xfrm>
            <a:off x="-1" y="764704"/>
            <a:ext cx="9144001" cy="6206298"/>
          </a:xfrm>
          <a:prstGeom prst="rect">
            <a:avLst/>
          </a:prstGeom>
        </p:spPr>
      </p:pic>
      <p:sp>
        <p:nvSpPr>
          <p:cNvPr id="3" name="TextovéPole 2"/>
          <p:cNvSpPr txBox="1"/>
          <p:nvPr/>
        </p:nvSpPr>
        <p:spPr>
          <a:xfrm>
            <a:off x="179512" y="202873"/>
            <a:ext cx="1948097" cy="492443"/>
          </a:xfrm>
          <a:prstGeom prst="rect">
            <a:avLst/>
          </a:prstGeom>
          <a:noFill/>
        </p:spPr>
        <p:txBody>
          <a:bodyPr wrap="none" rtlCol="0">
            <a:spAutoFit/>
          </a:bodyPr>
          <a:lstStyle/>
          <a:p>
            <a:r>
              <a:rPr lang="cs-CZ" sz="2600" dirty="0" smtClean="0"/>
              <a:t>Oravský hrad</a:t>
            </a:r>
            <a:endParaRPr lang="cs-CZ" sz="2600" dirty="0"/>
          </a:p>
        </p:txBody>
      </p:sp>
      <p:sp>
        <p:nvSpPr>
          <p:cNvPr id="4" name="Obdélník 3"/>
          <p:cNvSpPr/>
          <p:nvPr/>
        </p:nvSpPr>
        <p:spPr>
          <a:xfrm>
            <a:off x="5148064" y="218262"/>
            <a:ext cx="3805081" cy="369332"/>
          </a:xfrm>
          <a:prstGeom prst="rect">
            <a:avLst/>
          </a:prstGeom>
        </p:spPr>
        <p:txBody>
          <a:bodyPr wrap="none">
            <a:spAutoFit/>
          </a:bodyPr>
          <a:lstStyle/>
          <a:p>
            <a:pPr eaLnBrk="1" hangingPunct="1">
              <a:defRPr/>
            </a:pPr>
            <a:r>
              <a:rPr lang="cs-CZ" dirty="0">
                <a:hlinkClick r:id="rId3"/>
              </a:rPr>
              <a:t>http://cs.wikipedia.org/wiki/Slovensko</a:t>
            </a:r>
            <a:endParaRPr lang="cs-CZ" dirty="0"/>
          </a:p>
        </p:txBody>
      </p:sp>
    </p:spTree>
    <p:extLst>
      <p:ext uri="{BB962C8B-B14F-4D97-AF65-F5344CB8AC3E}">
        <p14:creationId xmlns:p14="http://schemas.microsoft.com/office/powerpoint/2010/main" val="13534687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a:xfrm>
            <a:off x="457200" y="274638"/>
            <a:ext cx="8229600" cy="490537"/>
          </a:xfrm>
        </p:spPr>
        <p:txBody>
          <a:bodyPr/>
          <a:lstStyle/>
          <a:p>
            <a:pPr algn="l" eaLnBrk="1" hangingPunct="1"/>
            <a:r>
              <a:rPr lang="cs-CZ" sz="2800" dirty="0" smtClean="0"/>
              <a:t>Seznam použitých zdrojů:</a:t>
            </a:r>
          </a:p>
        </p:txBody>
      </p:sp>
      <p:sp>
        <p:nvSpPr>
          <p:cNvPr id="14339" name="Zástupný symbol pro obsah 2"/>
          <p:cNvSpPr>
            <a:spLocks noGrp="1"/>
          </p:cNvSpPr>
          <p:nvPr>
            <p:ph idx="1"/>
          </p:nvPr>
        </p:nvSpPr>
        <p:spPr>
          <a:xfrm>
            <a:off x="467544" y="1124744"/>
            <a:ext cx="8229600" cy="5545138"/>
          </a:xfrm>
        </p:spPr>
        <p:txBody>
          <a:bodyPr/>
          <a:lstStyle/>
          <a:p>
            <a:pPr eaLnBrk="1" hangingPunct="1">
              <a:defRPr/>
            </a:pPr>
            <a:r>
              <a:rPr lang="cs-CZ" sz="2000" dirty="0"/>
              <a:t>HÜBELOVÁ, Dana a Petr CHALUPA. </a:t>
            </a:r>
            <a:r>
              <a:rPr lang="cs-CZ" sz="2000" i="1" dirty="0"/>
              <a:t>Zeměpis: učebnice</a:t>
            </a:r>
            <a:r>
              <a:rPr lang="cs-CZ" sz="2000" dirty="0"/>
              <a:t>. 1. vyd. [i.e. 2. vyd.]. Brno: Nová škola, 2010, 95 s. Duhová řada. ISBN 978-80-7289-148-1</a:t>
            </a:r>
            <a:r>
              <a:rPr lang="cs-CZ" sz="2000" dirty="0" smtClean="0"/>
              <a:t>.</a:t>
            </a:r>
            <a:endParaRPr lang="cs-CZ" sz="2000" dirty="0"/>
          </a:p>
          <a:p>
            <a:pPr eaLnBrk="1" hangingPunct="1">
              <a:defRPr/>
            </a:pPr>
            <a:r>
              <a:rPr lang="cs-CZ" sz="2000" dirty="0" smtClean="0"/>
              <a:t>KASTNER, Jiří, Milan HOLEČEK a Libor KRAJÍČEK. </a:t>
            </a:r>
            <a:r>
              <a:rPr lang="cs-CZ" sz="2000" i="1" dirty="0" smtClean="0"/>
              <a:t>Zeměpis naší vlasti: učebnice zeměpisu pro základní školy a víceletá gymnázia</a:t>
            </a:r>
            <a:r>
              <a:rPr lang="cs-CZ" sz="2000" dirty="0" smtClean="0"/>
              <a:t>. 1. vyd. Praha: Nakladatelství České geografické společnosti, 1997, 95 s. ISBN 80-860-3409-7. </a:t>
            </a:r>
            <a:endParaRPr lang="cs-CZ" sz="2000" dirty="0"/>
          </a:p>
          <a:p>
            <a:r>
              <a:rPr lang="cs-CZ" sz="2000" i="1" dirty="0"/>
              <a:t>Encyklopedie Zeměpis světa</a:t>
            </a:r>
            <a:r>
              <a:rPr lang="cs-CZ" sz="2000" dirty="0"/>
              <a:t>. V Praze: Columbus, 2002, 512 s. ISBN 80-901-7276-8</a:t>
            </a:r>
            <a:r>
              <a:rPr lang="cs-CZ" sz="2000" dirty="0" smtClean="0"/>
              <a:t>.</a:t>
            </a:r>
            <a:endParaRPr lang="cs-CZ" sz="2000" dirty="0"/>
          </a:p>
          <a:p>
            <a:pPr eaLnBrk="1" hangingPunct="1">
              <a:defRPr/>
            </a:pPr>
            <a:r>
              <a:rPr lang="cs-CZ" sz="2000" dirty="0" smtClean="0"/>
              <a:t>MAASS</a:t>
            </a:r>
            <a:r>
              <a:rPr lang="cs-CZ" sz="2000" dirty="0"/>
              <a:t>, Winfried. </a:t>
            </a:r>
            <a:r>
              <a:rPr lang="cs-CZ" sz="2000" i="1" dirty="0"/>
              <a:t>100 nejkrásnějších měst světa: největší poklady lidstva na pěti kontinentech</a:t>
            </a:r>
            <a:r>
              <a:rPr lang="cs-CZ" sz="2000" dirty="0"/>
              <a:t>. 1. vyd. Čestlice: Rebo Productions CZ, 2002, 208 s. ISBN 80-723-4266-5.</a:t>
            </a:r>
          </a:p>
          <a:p>
            <a:pPr eaLnBrk="1" hangingPunct="1">
              <a:defRPr/>
            </a:pPr>
            <a:r>
              <a:rPr lang="cs-CZ" sz="2000" i="1" dirty="0"/>
              <a:t>Lexikon zemí 2000</a:t>
            </a:r>
            <a:r>
              <a:rPr lang="cs-CZ" sz="2000" dirty="0"/>
              <a:t>. Praha: Fortuna Print, 1999, 503 s. ISBN </a:t>
            </a:r>
            <a:r>
              <a:rPr lang="cs-CZ" sz="2000" dirty="0" smtClean="0"/>
              <a:t>80-861-4435-6.</a:t>
            </a:r>
          </a:p>
          <a:p>
            <a:pPr eaLnBrk="1" hangingPunct="1">
              <a:defRPr/>
            </a:pPr>
            <a:endParaRPr lang="cs-CZ" sz="2000" dirty="0" smtClean="0"/>
          </a:p>
          <a:p>
            <a:pPr eaLnBrk="1" hangingPunct="1">
              <a:defRPr/>
            </a:pPr>
            <a:r>
              <a:rPr lang="cs-CZ" sz="2000" dirty="0">
                <a:hlinkClick r:id="rId2"/>
              </a:rPr>
              <a:t>http://</a:t>
            </a:r>
            <a:r>
              <a:rPr lang="cs-CZ" sz="2000" dirty="0" smtClean="0">
                <a:hlinkClick r:id="rId2"/>
              </a:rPr>
              <a:t>cs.wikipedia.org/wiki/Slovensko</a:t>
            </a:r>
            <a:endParaRPr lang="cs-CZ" sz="2000" dirty="0" smtClean="0"/>
          </a:p>
          <a:p>
            <a:pPr eaLnBrk="1" hangingPunct="1">
              <a:defRPr/>
            </a:pPr>
            <a:r>
              <a:rPr lang="cs-CZ" sz="2000" u="sng" dirty="0">
                <a:hlinkClick r:id="rId3"/>
              </a:rPr>
              <a:t>http://upload.wikimedia.org/wikipedia/Flag </a:t>
            </a:r>
            <a:r>
              <a:rPr lang="cs-CZ" sz="2000" u="sng" dirty="0" err="1">
                <a:hlinkClick r:id="rId3"/>
              </a:rPr>
              <a:t>of</a:t>
            </a:r>
            <a:r>
              <a:rPr lang="cs-CZ" sz="2000" u="sng" dirty="0">
                <a:hlinkClick r:id="rId3"/>
              </a:rPr>
              <a:t> </a:t>
            </a:r>
            <a:r>
              <a:rPr lang="cs-CZ" sz="2000" u="sng" dirty="0" err="1" smtClean="0">
                <a:hlinkClick r:id="rId3"/>
              </a:rPr>
              <a:t>Slovakia.svg</a:t>
            </a:r>
            <a:endParaRPr lang="cs-CZ" sz="2000" u="sng" dirty="0" smtClean="0"/>
          </a:p>
          <a:p>
            <a:pPr eaLnBrk="1" hangingPunct="1">
              <a:defRPr/>
            </a:pPr>
            <a:endParaRPr lang="cs-CZ" sz="2000" dirty="0"/>
          </a:p>
          <a:p>
            <a:pPr eaLnBrk="1" hangingPunct="1">
              <a:defRPr/>
            </a:pPr>
            <a:endParaRPr lang="cs-CZ" sz="20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319</TotalTime>
  <Words>775</Words>
  <Application>Microsoft Office PowerPoint</Application>
  <PresentationFormat>Předvádění na obrazovce (4:3)</PresentationFormat>
  <Paragraphs>102</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Prezentace aplikace PowerPoint</vt:lpstr>
      <vt:lpstr>S L O V E N S K O</vt:lpstr>
      <vt:lpstr>Historie</vt:lpstr>
      <vt:lpstr>Přírodní poměry</vt:lpstr>
      <vt:lpstr>Prezentace aplikace PowerPoint</vt:lpstr>
      <vt:lpstr>Prezentace aplikace PowerPoint</vt:lpstr>
      <vt:lpstr>Prezentace aplikace PowerPoint</vt:lpstr>
      <vt:lpstr>Hospodářství</vt:lpstr>
      <vt:lpstr>Prezentace aplikace PowerPoint</vt:lpstr>
      <vt:lpstr>Obyvatelstvo</vt:lpstr>
      <vt:lpstr>Gabčíkovo - Nagymaros</vt:lpstr>
      <vt:lpstr>Bratislava</vt:lpstr>
      <vt:lpstr>Prezentace aplikace PowerPoint</vt:lpstr>
      <vt:lpstr>Prezentace aplikace PowerPoint</vt:lpstr>
      <vt:lpstr>Prezentace aplikace PowerPoint</vt:lpstr>
      <vt:lpstr>Seznam použitých zdrojů:</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Antonín Zelený</dc:creator>
  <cp:lastModifiedBy>pc4</cp:lastModifiedBy>
  <cp:revision>50</cp:revision>
  <dcterms:created xsi:type="dcterms:W3CDTF">2012-12-23T08:55:19Z</dcterms:created>
  <dcterms:modified xsi:type="dcterms:W3CDTF">2013-12-19T08:42:20Z</dcterms:modified>
</cp:coreProperties>
</file>