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71" r:id="rId8"/>
    <p:sldId id="265" r:id="rId9"/>
    <p:sldId id="264" r:id="rId10"/>
    <p:sldId id="266" r:id="rId11"/>
    <p:sldId id="268" r:id="rId12"/>
    <p:sldId id="269" r:id="rId13"/>
    <p:sldId id="272" r:id="rId14"/>
    <p:sldId id="273" r:id="rId15"/>
    <p:sldId id="267" r:id="rId16"/>
    <p:sldId id="25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9" autoAdjust="0"/>
    <p:restoredTop sz="94660"/>
  </p:normalViewPr>
  <p:slideViewPr>
    <p:cSldViewPr>
      <p:cViewPr>
        <p:scale>
          <a:sx n="66" d="100"/>
          <a:sy n="66" d="100"/>
        </p:scale>
        <p:origin x="-4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0ADDE-D832-4316-88AA-6D2662ADCEA8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98A11-D540-4D7E-A8B6-687477D5CC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01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B77FA-C72F-4A4A-915D-43ED77A9A6BF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3EC76-534B-4DCD-A6E8-8FA44D3911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21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A2BD5-8458-4A51-A610-5E250A859A21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D88CB-05DD-46E9-B683-43D9515D60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748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7747F-D895-45B5-A84D-1294A91DB43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16297-A660-4E01-8D68-2E8A2D4018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84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461AD-A643-4060-8F6E-D9D269A83533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ABE49-601B-45FB-99BF-FDA62D26AE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896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42925-469C-4EEA-99D1-7DAD66CFFB97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4F0B-B7E1-4D42-9C5D-F76F0A40C0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241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B985D-03AE-4F72-9441-A47945FE0CCE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9BF8B-0BC7-4A0E-B258-E08347ACFD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082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E70CE-BCB2-477D-A84E-3AABD518631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9293C-65DA-4C88-A43D-0AA088FC7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288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B8CB5-B97B-4974-A1BD-12296B3FEFC1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E931A-3990-4B98-A1CC-7901BE464B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499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5CE7E-E9C5-4663-924D-A6548D555A1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D1A05-E9AB-400E-8572-695CF967FC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740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A3A31-E815-46A3-A25B-60D1C5E87CA9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47B94-3EDE-4EC1-937F-3CF0DC43B4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026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0EB536-877B-4EE2-A093-356BC81B1B95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2823DA-B5B1-4685-9153-FF82473DBF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Poland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lsko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lsko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Poland.svg" TargetMode="External"/><Relationship Id="rId2" Type="http://schemas.openxmlformats.org/officeDocument/2006/relationships/hyperlink" Target="http://cs.wikipedia.org/wiki/Polsk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3985146"/>
              </p:ext>
            </p:extLst>
          </p:nvPr>
        </p:nvGraphicFramePr>
        <p:xfrm>
          <a:off x="539750" y="1844675"/>
          <a:ext cx="8208963" cy="512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Renata Kohoutková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Polsko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2.6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6. 10. 2013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Střední a jihovýchodní 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</a:t>
                      </a:r>
                      <a:r>
                        <a:rPr lang="cs-CZ" sz="1400" baseline="0" dirty="0" smtClean="0">
                          <a:effectLst/>
                        </a:rPr>
                        <a:t> popíše zvláštnosti  přírodních a hospodářských poměrů Polska.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obsahuje zeměpisnou charakteristiku státu.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je určen k</a:t>
                      </a:r>
                      <a:r>
                        <a:rPr lang="cs-CZ" sz="1400" baseline="0" dirty="0" smtClean="0">
                          <a:effectLst/>
                        </a:rPr>
                        <a:t> doplnění výuky  o Polsku. Lze jej využít jako studijní materiál.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byl názornou pomůckou na dokreslení představy o Polsku.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/>
              <a:t>P O L S K O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20888"/>
            <a:ext cx="3048000" cy="1905000"/>
          </a:xfrm>
          <a:ln>
            <a:solidFill>
              <a:srgbClr val="FF0000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773016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Hlavní město: Varšava</a:t>
            </a:r>
          </a:p>
          <a:p>
            <a:r>
              <a:rPr lang="cs-CZ" dirty="0" smtClean="0"/>
              <a:t>Polština</a:t>
            </a:r>
          </a:p>
          <a:p>
            <a:r>
              <a:rPr lang="cs-CZ" dirty="0" smtClean="0"/>
              <a:t>Polský zlotý</a:t>
            </a:r>
          </a:p>
          <a:p>
            <a:r>
              <a:rPr lang="cs-CZ" dirty="0" smtClean="0"/>
              <a:t>Člen NATO, EU</a:t>
            </a:r>
          </a:p>
          <a:p>
            <a:r>
              <a:rPr lang="cs-CZ" dirty="0" smtClean="0"/>
              <a:t>Krakov, Vratislav, Štětín, Gdaňsk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68310" y="5908554"/>
            <a:ext cx="37898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u="sng" dirty="0">
                <a:hlinkClick r:id="rId3"/>
              </a:rPr>
              <a:t>http://upload.wikimedia.org/wikipedia/Flag </a:t>
            </a:r>
            <a:r>
              <a:rPr lang="cs-CZ" sz="1200" u="sng" dirty="0" err="1" smtClean="0">
                <a:hlinkClick r:id="rId3"/>
              </a:rPr>
              <a:t>of</a:t>
            </a:r>
            <a:r>
              <a:rPr lang="cs-CZ" sz="1200" u="sng" dirty="0">
                <a:hlinkClick r:id="rId3"/>
              </a:rPr>
              <a:t> </a:t>
            </a:r>
            <a:r>
              <a:rPr lang="cs-CZ" sz="1200" u="sng" dirty="0" err="1" smtClean="0">
                <a:hlinkClick r:id="rId3"/>
              </a:rPr>
              <a:t>Poland.svg</a:t>
            </a:r>
            <a:endParaRPr lang="cs-CZ" sz="1200" u="sng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Přírodní poměry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412776"/>
            <a:ext cx="8928992" cy="5184576"/>
          </a:xfrm>
        </p:spPr>
        <p:txBody>
          <a:bodyPr/>
          <a:lstStyle/>
          <a:p>
            <a:r>
              <a:rPr lang="cs-CZ" sz="2600" u="sng" dirty="0" smtClean="0"/>
              <a:t>Povrch:</a:t>
            </a:r>
            <a:r>
              <a:rPr lang="cs-CZ" sz="2600" dirty="0" smtClean="0"/>
              <a:t>  Severní polovinu území vyplňuje nížina s pozůstatky čtvrtohorního zalednění, </a:t>
            </a:r>
            <a:r>
              <a:rPr lang="cs-CZ" sz="2600" b="1" i="1" dirty="0" smtClean="0"/>
              <a:t>Pomořanská a Mazurská jezerní plošina</a:t>
            </a:r>
            <a:r>
              <a:rPr lang="cs-CZ" sz="2600" dirty="0" smtClean="0"/>
              <a:t> - jezera </a:t>
            </a:r>
            <a:r>
              <a:rPr lang="cs-CZ" sz="2600" dirty="0"/>
              <a:t>ledovcového </a:t>
            </a:r>
            <a:r>
              <a:rPr lang="cs-CZ" sz="2600" dirty="0" smtClean="0"/>
              <a:t>původu a morénové </a:t>
            </a:r>
            <a:r>
              <a:rPr lang="cs-CZ" sz="2600" dirty="0"/>
              <a:t>pahorky mezi nimi dosahují výšek 300 m. </a:t>
            </a:r>
            <a:endParaRPr lang="cs-CZ" sz="2600" dirty="0" smtClean="0"/>
          </a:p>
          <a:p>
            <a:r>
              <a:rPr lang="cs-CZ" sz="2600" dirty="0" smtClean="0"/>
              <a:t>Na jih se táhnou </a:t>
            </a:r>
            <a:r>
              <a:rPr lang="cs-CZ" sz="2600" b="1" i="1" dirty="0" smtClean="0"/>
              <a:t>Velkopolská, Slezská a Mazovská nížina.</a:t>
            </a:r>
          </a:p>
          <a:p>
            <a:r>
              <a:rPr lang="cs-CZ" sz="2600" dirty="0" smtClean="0"/>
              <a:t>Pouze jižní hranice s ČR a Slovenskem tvoří pohoří </a:t>
            </a:r>
            <a:r>
              <a:rPr lang="cs-CZ" sz="2600" b="1" i="1" dirty="0" smtClean="0"/>
              <a:t>Krkonoše</a:t>
            </a:r>
            <a:r>
              <a:rPr lang="cs-CZ" sz="2600" dirty="0" smtClean="0"/>
              <a:t> a </a:t>
            </a:r>
            <a:r>
              <a:rPr lang="cs-CZ" sz="2600" b="1" i="1" dirty="0" smtClean="0"/>
              <a:t>Tatry</a:t>
            </a:r>
            <a:r>
              <a:rPr lang="cs-CZ" sz="2600" dirty="0" smtClean="0"/>
              <a:t> (nejvyšší hora Rysy 2499 m n.m.).</a:t>
            </a:r>
          </a:p>
          <a:p>
            <a:endParaRPr lang="cs-CZ" sz="2600" dirty="0" smtClean="0"/>
          </a:p>
          <a:p>
            <a:r>
              <a:rPr lang="cs-CZ" sz="2600" u="sng" dirty="0" smtClean="0"/>
              <a:t>Podnebí</a:t>
            </a:r>
            <a:r>
              <a:rPr lang="cs-CZ" sz="2600" dirty="0" smtClean="0"/>
              <a:t>: přechodná oblast – na Z mírné </a:t>
            </a:r>
            <a:r>
              <a:rPr lang="cs-CZ" sz="2600" b="1" dirty="0" smtClean="0"/>
              <a:t>oceánské</a:t>
            </a:r>
            <a:r>
              <a:rPr lang="cs-CZ" sz="2600" dirty="0" smtClean="0"/>
              <a:t>,  </a:t>
            </a:r>
            <a:r>
              <a:rPr lang="cs-CZ" sz="2600" b="1" dirty="0" smtClean="0"/>
              <a:t>kontinentální</a:t>
            </a:r>
            <a:r>
              <a:rPr lang="cs-CZ" sz="2600" dirty="0" smtClean="0"/>
              <a:t> na V a JV země. Na SZ zmírňující vliv moře, což spolu se západními větry znamená, že léta jsou chladnější a zimy mírnější a deštivější.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49210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208912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600" u="sng" dirty="0" smtClean="0"/>
              <a:t>Řeky:</a:t>
            </a:r>
            <a:r>
              <a:rPr lang="cs-CZ" sz="2600" dirty="0" smtClean="0"/>
              <a:t> Odra (pramení v ČR) a Visla</a:t>
            </a:r>
          </a:p>
          <a:p>
            <a:endParaRPr lang="cs-CZ" sz="2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600" u="sng" dirty="0" smtClean="0"/>
              <a:t>Rostlinstvo a zvířena:</a:t>
            </a:r>
            <a:r>
              <a:rPr lang="cs-CZ" sz="2600" dirty="0" smtClean="0"/>
              <a:t> Většina území je dnes využívána zemědělsky, z dřívějšího souvislého zalesnění však zůstala ještě značná rozloha zachována. Převládají </a:t>
            </a:r>
            <a:r>
              <a:rPr lang="cs-CZ" sz="2600" b="1" dirty="0" smtClean="0"/>
              <a:t>smrkové a borové porosty</a:t>
            </a:r>
            <a:r>
              <a:rPr lang="cs-CZ" sz="2600" dirty="0" smtClean="0"/>
              <a:t>, které si zachovaly původní pralesní ráz na hranicích s Běloruskem, kde vznikl </a:t>
            </a:r>
            <a:r>
              <a:rPr lang="cs-CZ" sz="2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Bělověžský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národní park</a:t>
            </a:r>
            <a:r>
              <a:rPr lang="cs-CZ" sz="2600" dirty="0" smtClean="0"/>
              <a:t>.  Na tomto chráněném území  také žijí vedle </a:t>
            </a:r>
            <a:r>
              <a:rPr lang="cs-CZ" sz="2600" u="sng" dirty="0" smtClean="0"/>
              <a:t>losů a bobrů </a:t>
            </a:r>
            <a:r>
              <a:rPr lang="cs-CZ" sz="2600" dirty="0" smtClean="0"/>
              <a:t>poslední </a:t>
            </a:r>
            <a:r>
              <a:rPr lang="cs-CZ" sz="2600" b="1" u="sng" dirty="0" smtClean="0"/>
              <a:t>evropští zubři</a:t>
            </a:r>
            <a:r>
              <a:rPr lang="cs-CZ" sz="2600" dirty="0" smtClean="0"/>
              <a:t>, kteří byli dříve po celé Evropě. V Karpatech se vzácně vyskytuje </a:t>
            </a:r>
            <a:r>
              <a:rPr lang="cs-CZ" sz="2600" b="1" dirty="0" smtClean="0"/>
              <a:t>medvěd, rys a vlk.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600" b="1" u="sng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600" b="1" u="sng" dirty="0" smtClean="0"/>
              <a:t>Národní parky:</a:t>
            </a:r>
            <a:r>
              <a:rPr lang="cs-CZ" sz="2600" dirty="0" smtClean="0"/>
              <a:t> </a:t>
            </a:r>
            <a:r>
              <a:rPr lang="cs-CZ" sz="2600" dirty="0" err="1" smtClean="0"/>
              <a:t>Bialowieski</a:t>
            </a:r>
            <a:r>
              <a:rPr lang="cs-CZ" sz="2600" dirty="0" smtClean="0"/>
              <a:t>, </a:t>
            </a:r>
            <a:r>
              <a:rPr lang="cs-CZ" sz="2600" dirty="0" err="1" smtClean="0"/>
              <a:t>Babiogórski</a:t>
            </a:r>
            <a:r>
              <a:rPr lang="cs-CZ" sz="2600" dirty="0" smtClean="0"/>
              <a:t>, </a:t>
            </a:r>
            <a:r>
              <a:rPr lang="cs-CZ" sz="2600" dirty="0" err="1" smtClean="0"/>
              <a:t>Słowiński</a:t>
            </a:r>
            <a:r>
              <a:rPr lang="cs-CZ" sz="2600" dirty="0" smtClean="0"/>
              <a:t>.</a:t>
            </a:r>
            <a:endParaRPr lang="cs-CZ" sz="2600" b="1" u="sng" dirty="0"/>
          </a:p>
        </p:txBody>
      </p:sp>
    </p:spTree>
    <p:extLst>
      <p:ext uri="{BB962C8B-B14F-4D97-AF65-F5344CB8AC3E}">
        <p14:creationId xmlns:p14="http://schemas.microsoft.com/office/powerpoint/2010/main" val="20765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62074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Obyvatelstvo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</p:spPr>
        <p:txBody>
          <a:bodyPr/>
          <a:lstStyle/>
          <a:p>
            <a:r>
              <a:rPr lang="cs-CZ" sz="2600" dirty="0" smtClean="0"/>
              <a:t>Počtem obyvatel 38,6 mil. patří k nejlidnatějším </a:t>
            </a:r>
            <a:r>
              <a:rPr lang="cs-CZ" sz="2600" dirty="0" err="1" smtClean="0"/>
              <a:t>evrop</a:t>
            </a:r>
            <a:r>
              <a:rPr lang="cs-CZ" sz="2600" dirty="0" smtClean="0"/>
              <a:t>. zemím. </a:t>
            </a:r>
          </a:p>
          <a:p>
            <a:endParaRPr lang="cs-CZ" sz="800" dirty="0" smtClean="0"/>
          </a:p>
          <a:p>
            <a:r>
              <a:rPr lang="cs-CZ" sz="2600" dirty="0" smtClean="0"/>
              <a:t>Velký význam v životě lidí má </a:t>
            </a:r>
            <a:r>
              <a:rPr lang="cs-CZ" sz="2600" b="1" dirty="0" smtClean="0"/>
              <a:t>katolická církev </a:t>
            </a:r>
            <a:r>
              <a:rPr lang="cs-CZ" sz="2600" dirty="0" smtClean="0"/>
              <a:t>(96%). Největší podíl ze všech států střední Evropy.</a:t>
            </a:r>
            <a:r>
              <a:rPr lang="cs-CZ" sz="2600" dirty="0"/>
              <a:t> </a:t>
            </a:r>
            <a:endParaRPr lang="cs-CZ" sz="2600" dirty="0" smtClean="0"/>
          </a:p>
          <a:p>
            <a:pPr marL="400050" lvl="1" indent="0">
              <a:buNone/>
            </a:pPr>
            <a:r>
              <a:rPr lang="cs-CZ" sz="2600" dirty="0" smtClean="0"/>
              <a:t>V roce 1978 byl polský kardinál Karol </a:t>
            </a:r>
            <a:r>
              <a:rPr lang="cs-CZ" sz="2600" dirty="0" err="1" smtClean="0"/>
              <a:t>Wojtyla</a:t>
            </a:r>
            <a:r>
              <a:rPr lang="cs-CZ" sz="2600" dirty="0" smtClean="0"/>
              <a:t> (1920 – 2005) zvolen papežem a přijal jméno </a:t>
            </a:r>
            <a:r>
              <a:rPr lang="cs-CZ" sz="2600" b="1" dirty="0" smtClean="0"/>
              <a:t>Jan Pavel II</a:t>
            </a:r>
            <a:r>
              <a:rPr lang="cs-CZ" sz="2600" dirty="0" smtClean="0"/>
              <a:t>. </a:t>
            </a:r>
          </a:p>
          <a:p>
            <a:pPr marL="0" indent="0">
              <a:buNone/>
            </a:pPr>
            <a:endParaRPr lang="cs-CZ" sz="800" dirty="0" smtClean="0"/>
          </a:p>
          <a:p>
            <a:r>
              <a:rPr lang="cs-CZ" sz="2600" dirty="0" smtClean="0"/>
              <a:t>Národnosti: </a:t>
            </a:r>
            <a:r>
              <a:rPr lang="cs-CZ" sz="2600" b="1" dirty="0" smtClean="0"/>
              <a:t>99% Poláci.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457200" lvl="1" indent="0">
              <a:buNone/>
            </a:pPr>
            <a:r>
              <a:rPr lang="cs-CZ" sz="2600" i="1" dirty="0" smtClean="0"/>
              <a:t>Druhá světová válka drasticky omezila etnickou pestrost předválečného Polska (69% Poláci). Byl to výsledek deportací a vyhlazování Židů, které páchali za války nacisté, jakož i masového exodu Němců a rozsáhlých změn hranic</a:t>
            </a:r>
            <a:r>
              <a:rPr lang="cs-CZ" sz="2600" dirty="0" smtClean="0"/>
              <a:t>. </a:t>
            </a:r>
            <a:r>
              <a:rPr lang="cs-CZ" sz="2600" i="1" dirty="0" smtClean="0"/>
              <a:t>Západní hranice byly určeny na postupimské konferenci v r. 1945. Východní dohodou. Ve srovnání s předválečným stavem se území Polska zmenšilo o 20%.</a:t>
            </a:r>
          </a:p>
          <a:p>
            <a:pPr marL="457200" lvl="1" indent="0">
              <a:buNone/>
            </a:pPr>
            <a:endParaRPr lang="cs-CZ" sz="2600" i="1" dirty="0" smtClean="0"/>
          </a:p>
        </p:txBody>
      </p:sp>
    </p:spTree>
    <p:extLst>
      <p:ext uri="{BB962C8B-B14F-4D97-AF65-F5344CB8AC3E}">
        <p14:creationId xmlns:p14="http://schemas.microsoft.com/office/powerpoint/2010/main" val="299460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1540" y="1484784"/>
            <a:ext cx="8280920" cy="42534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i="1" dirty="0"/>
              <a:t>Za 2. světové války vybudovalo Německo na území Polska mnoho </a:t>
            </a:r>
            <a:r>
              <a:rPr lang="cs-CZ" sz="2600" b="1" i="1" dirty="0"/>
              <a:t>koncentračních</a:t>
            </a:r>
            <a:r>
              <a:rPr lang="cs-CZ" sz="2600" i="1" dirty="0"/>
              <a:t> táborů. Zahynulo zde miliony lidí, převážně Židů. Největším z těchto táborů byla </a:t>
            </a:r>
            <a:r>
              <a:rPr lang="cs-CZ" sz="2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Osvětim</a:t>
            </a:r>
            <a:r>
              <a:rPr lang="cs-CZ" sz="2600" i="1" dirty="0"/>
              <a:t> </a:t>
            </a:r>
            <a:r>
              <a:rPr lang="cs-CZ" sz="2600" i="1" dirty="0" smtClean="0"/>
              <a:t> (</a:t>
            </a:r>
            <a:r>
              <a:rPr lang="cs-CZ" sz="2600" i="1" dirty="0" err="1" smtClean="0"/>
              <a:t>Auschwitz</a:t>
            </a:r>
            <a:r>
              <a:rPr lang="cs-CZ" sz="2600" i="1" dirty="0" smtClean="0"/>
              <a:t>) ve Slezsku na </a:t>
            </a:r>
            <a:r>
              <a:rPr lang="cs-CZ" sz="2600" i="1" dirty="0"/>
              <a:t>jihu Polska. </a:t>
            </a:r>
            <a:endParaRPr lang="cs-CZ" sz="2600" i="1" dirty="0" smtClean="0"/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i="1" dirty="0" smtClean="0"/>
              <a:t>Smrt </a:t>
            </a:r>
            <a:r>
              <a:rPr lang="cs-CZ" sz="2600" i="1" dirty="0"/>
              <a:t>zde nalezlo </a:t>
            </a:r>
            <a:r>
              <a:rPr lang="cs-CZ" sz="2600" i="1" dirty="0" smtClean="0"/>
              <a:t>1,5 milionu lidí. </a:t>
            </a:r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i="1" dirty="0" smtClean="0"/>
              <a:t>Cynické heslo nad vchodem do tábora „</a:t>
            </a:r>
            <a:r>
              <a:rPr lang="cs-CZ" sz="2600" i="1" dirty="0" err="1" smtClean="0"/>
              <a:t>Arbeit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macht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frei</a:t>
            </a:r>
            <a:r>
              <a:rPr lang="cs-CZ" sz="2600" i="1" dirty="0" smtClean="0"/>
              <a:t>“ =„Práce osvobozuje“ .</a:t>
            </a:r>
          </a:p>
          <a:p>
            <a:pPr>
              <a:lnSpc>
                <a:spcPct val="130000"/>
              </a:lnSpc>
            </a:pPr>
            <a:endParaRPr lang="cs-CZ" sz="2600" dirty="0" smtClean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562074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3200" b="1" dirty="0" smtClean="0"/>
              <a:t>Osvětim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1241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955538" y="6488668"/>
            <a:ext cx="2156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Foto z archivu autora</a:t>
            </a:r>
          </a:p>
        </p:txBody>
      </p:sp>
    </p:spTree>
    <p:extLst>
      <p:ext uri="{BB962C8B-B14F-4D97-AF65-F5344CB8AC3E}">
        <p14:creationId xmlns:p14="http://schemas.microsoft.com/office/powerpoint/2010/main" val="2823437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8640960" cy="55738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u="sng" dirty="0"/>
              <a:t>Osobnosti: </a:t>
            </a:r>
          </a:p>
          <a:p>
            <a:pPr marL="800100" lvl="1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600" dirty="0"/>
              <a:t>astronom </a:t>
            </a:r>
            <a:r>
              <a:rPr lang="cs-CZ" sz="2600" b="1" i="1" dirty="0"/>
              <a:t>Mikuláš Koperník </a:t>
            </a:r>
            <a:r>
              <a:rPr lang="cs-CZ" sz="2600" dirty="0"/>
              <a:t>(1473-1543) jako první vyslovil názor, že středem vesmíru není Země, ale Slunce.</a:t>
            </a:r>
          </a:p>
          <a:p>
            <a:pPr marL="800100" lvl="1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600" dirty="0"/>
              <a:t>skladatel </a:t>
            </a:r>
            <a:r>
              <a:rPr lang="cs-CZ" sz="2600" b="1" i="1" dirty="0" err="1"/>
              <a:t>Fryderik</a:t>
            </a:r>
            <a:r>
              <a:rPr lang="cs-CZ" sz="2600" b="1" i="1" dirty="0"/>
              <a:t> Chopin </a:t>
            </a:r>
            <a:r>
              <a:rPr lang="cs-CZ" sz="2600" dirty="0"/>
              <a:t>(1810-1849), </a:t>
            </a:r>
          </a:p>
          <a:p>
            <a:pPr marL="800100" lvl="1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600" dirty="0"/>
              <a:t>romanopisec </a:t>
            </a:r>
            <a:r>
              <a:rPr lang="cs-CZ" sz="2600" b="1" i="1" dirty="0"/>
              <a:t>Henryk </a:t>
            </a:r>
            <a:r>
              <a:rPr lang="cs-CZ" sz="2600" b="1" i="1" dirty="0" err="1"/>
              <a:t>Sienkiewicz</a:t>
            </a:r>
            <a:r>
              <a:rPr lang="cs-CZ" sz="2600" b="1" i="1" dirty="0"/>
              <a:t> </a:t>
            </a:r>
            <a:r>
              <a:rPr lang="cs-CZ" sz="2600" dirty="0"/>
              <a:t>(1846-1916), </a:t>
            </a:r>
          </a:p>
          <a:p>
            <a:pPr marL="800100" lvl="1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600" dirty="0"/>
              <a:t>režisér </a:t>
            </a:r>
            <a:r>
              <a:rPr lang="cs-CZ" sz="2600" b="1" i="1" dirty="0"/>
              <a:t>Andrej </a:t>
            </a:r>
            <a:r>
              <a:rPr lang="cs-CZ" sz="2600" b="1" i="1" dirty="0" err="1"/>
              <a:t>Wajda</a:t>
            </a:r>
            <a:r>
              <a:rPr lang="cs-CZ" sz="2600" b="1" i="1" dirty="0"/>
              <a:t> </a:t>
            </a:r>
            <a:r>
              <a:rPr lang="cs-CZ" sz="2600" dirty="0"/>
              <a:t>(</a:t>
            </a:r>
            <a:r>
              <a:rPr lang="cs-CZ" sz="2600" dirty="0" smtClean="0"/>
              <a:t>1926-    ),</a:t>
            </a:r>
          </a:p>
          <a:p>
            <a:pPr lvl="1">
              <a:lnSpc>
                <a:spcPct val="130000"/>
              </a:lnSpc>
            </a:pPr>
            <a:endParaRPr lang="cs-CZ" sz="2400" dirty="0"/>
          </a:p>
          <a:p>
            <a:pPr marL="800100" lvl="1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600" dirty="0" smtClean="0"/>
              <a:t>Animované postavičky - Bolek </a:t>
            </a:r>
            <a:r>
              <a:rPr lang="cs-CZ" sz="2600" dirty="0"/>
              <a:t>a </a:t>
            </a:r>
            <a:r>
              <a:rPr lang="cs-CZ" sz="2600" dirty="0" smtClean="0"/>
              <a:t>Lolek</a:t>
            </a:r>
          </a:p>
          <a:p>
            <a:pPr lvl="1">
              <a:lnSpc>
                <a:spcPct val="130000"/>
              </a:lnSpc>
            </a:pPr>
            <a:endParaRPr lang="cs-CZ" sz="800" dirty="0" smtClean="0"/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Tradiční polské tance: mazurka  a polonéza</a:t>
            </a:r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endParaRPr lang="cs-CZ" sz="800" dirty="0" smtClean="0"/>
          </a:p>
          <a:p>
            <a:pPr marL="342900" indent="-342900"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Členění státu – na vojvodství.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792375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Zemědělství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50% orná půda, 13% pastviny, 28% lesy</a:t>
            </a:r>
          </a:p>
          <a:p>
            <a:r>
              <a:rPr lang="cs-CZ" sz="2800" dirty="0" smtClean="0"/>
              <a:t>Hlavní plodiny: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brambory </a:t>
            </a:r>
            <a:r>
              <a:rPr lang="cs-CZ" sz="2800" dirty="0" smtClean="0"/>
              <a:t>( nejvíce na světě), </a:t>
            </a:r>
            <a:r>
              <a:rPr lang="cs-CZ" sz="2800" b="1" dirty="0" smtClean="0"/>
              <a:t>obilniny</a:t>
            </a:r>
            <a:r>
              <a:rPr lang="cs-CZ" sz="2800" dirty="0" smtClean="0"/>
              <a:t> (pšenice, žito, ječmen) a cukrová řepa</a:t>
            </a:r>
            <a:endParaRPr lang="cs-CZ" sz="2800" dirty="0"/>
          </a:p>
          <a:p>
            <a:r>
              <a:rPr lang="cs-CZ" sz="2800" dirty="0" smtClean="0"/>
              <a:t>Zelenina, chmel, řepka a len</a:t>
            </a:r>
          </a:p>
          <a:p>
            <a:r>
              <a:rPr lang="cs-CZ" sz="2800" dirty="0" smtClean="0"/>
              <a:t>Chov prasat, skotu, drůbeže,  vysoké jsou stavy </a:t>
            </a:r>
            <a:r>
              <a:rPr lang="cs-CZ" sz="2800" b="1" dirty="0" smtClean="0"/>
              <a:t>koní</a:t>
            </a:r>
            <a:r>
              <a:rPr lang="cs-CZ" sz="2800" dirty="0" smtClean="0"/>
              <a:t>, </a:t>
            </a:r>
          </a:p>
          <a:p>
            <a:r>
              <a:rPr lang="cs-CZ" sz="2800" dirty="0" smtClean="0"/>
              <a:t>Rybolov</a:t>
            </a:r>
          </a:p>
          <a:p>
            <a:r>
              <a:rPr lang="cs-CZ" sz="2800" dirty="0" smtClean="0"/>
              <a:t>Produkce </a:t>
            </a:r>
            <a:r>
              <a:rPr lang="cs-CZ" sz="2800" b="1" dirty="0" smtClean="0"/>
              <a:t>medu</a:t>
            </a:r>
          </a:p>
          <a:p>
            <a:r>
              <a:rPr lang="cs-CZ" sz="2800" dirty="0" smtClean="0"/>
              <a:t>Dřevo na export</a:t>
            </a:r>
          </a:p>
        </p:txBody>
      </p:sp>
    </p:spTree>
    <p:extLst>
      <p:ext uri="{BB962C8B-B14F-4D97-AF65-F5344CB8AC3E}">
        <p14:creationId xmlns:p14="http://schemas.microsoft.com/office/powerpoint/2010/main" val="107812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1555"/>
            <a:ext cx="8229600" cy="778098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Průmysl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142" y="1196752"/>
            <a:ext cx="9144000" cy="5544616"/>
          </a:xfrm>
        </p:spPr>
        <p:txBody>
          <a:bodyPr/>
          <a:lstStyle/>
          <a:p>
            <a:r>
              <a:rPr lang="cs-CZ" sz="2800" dirty="0" smtClean="0"/>
              <a:t>Velké zásoby nerostných surovin: </a:t>
            </a:r>
            <a:r>
              <a:rPr lang="cs-CZ" sz="2800" b="1" dirty="0" smtClean="0"/>
              <a:t>černé a hnědé uhlí, železné rudy, rudy mědi, zinku, olova, stříbra a solí.</a:t>
            </a:r>
          </a:p>
          <a:p>
            <a:endParaRPr lang="cs-CZ" sz="400" b="1" dirty="0" smtClean="0"/>
          </a:p>
          <a:p>
            <a:r>
              <a:rPr lang="cs-CZ" sz="2800" dirty="0" smtClean="0"/>
              <a:t>Klesá význam hutního průmyslu a </a:t>
            </a:r>
            <a:r>
              <a:rPr lang="cs-CZ" sz="2800" b="1" dirty="0" smtClean="0"/>
              <a:t>rozvíjí se strojírenství, elektrotechnika, textilní průmysl a potravinářství.</a:t>
            </a:r>
          </a:p>
          <a:p>
            <a:endParaRPr lang="cs-CZ" sz="400" b="1" dirty="0"/>
          </a:p>
          <a:p>
            <a:r>
              <a:rPr lang="cs-CZ" sz="2800" dirty="0" smtClean="0"/>
              <a:t>Naprostou většinu elektřinu zajišťují </a:t>
            </a:r>
            <a:r>
              <a:rPr lang="cs-CZ" sz="2800" b="1" dirty="0" smtClean="0"/>
              <a:t>tepelné elektrárny    na uhlí. </a:t>
            </a:r>
            <a:r>
              <a:rPr lang="cs-CZ" sz="2800" dirty="0" smtClean="0"/>
              <a:t>Území bývalé NDR, ČR a Polska patří k tzv. </a:t>
            </a:r>
            <a:r>
              <a:rPr lang="cs-CZ" sz="2800" b="1" dirty="0" smtClean="0"/>
              <a:t>černému trojúhelníku, </a:t>
            </a:r>
            <a:r>
              <a:rPr lang="cs-CZ" sz="2800" dirty="0" smtClean="0"/>
              <a:t>území s nejvíce poničenou přírodou</a:t>
            </a:r>
            <a:r>
              <a:rPr lang="cs-CZ" sz="2800" b="1" dirty="0" smtClean="0"/>
              <a:t>.</a:t>
            </a:r>
          </a:p>
          <a:p>
            <a:endParaRPr lang="cs-CZ" sz="400" b="1" dirty="0" smtClean="0"/>
          </a:p>
          <a:p>
            <a:r>
              <a:rPr lang="cs-CZ" sz="2800" dirty="0" smtClean="0"/>
              <a:t>Nejdůležitější </a:t>
            </a:r>
            <a:r>
              <a:rPr lang="cs-CZ" sz="2800" b="1" dirty="0" smtClean="0"/>
              <a:t>průmyslovou základnu </a:t>
            </a:r>
            <a:r>
              <a:rPr lang="cs-CZ" sz="2800" dirty="0" smtClean="0"/>
              <a:t>představuje </a:t>
            </a:r>
            <a:r>
              <a:rPr lang="cs-CZ" sz="2800" b="1" dirty="0" err="1" smtClean="0"/>
              <a:t>Katowická</a:t>
            </a:r>
            <a:r>
              <a:rPr lang="cs-CZ" sz="2800" dirty="0" smtClean="0"/>
              <a:t> </a:t>
            </a:r>
            <a:r>
              <a:rPr lang="cs-CZ" sz="2800" b="1" dirty="0" smtClean="0"/>
              <a:t>konurbace </a:t>
            </a:r>
            <a:r>
              <a:rPr lang="cs-CZ" sz="2800" dirty="0" smtClean="0"/>
              <a:t>v Hornoslezské pánvi s 3 mil. obyv.</a:t>
            </a:r>
          </a:p>
          <a:p>
            <a:endParaRPr lang="cs-CZ" sz="400" dirty="0"/>
          </a:p>
          <a:p>
            <a:r>
              <a:rPr lang="cs-CZ" sz="2800" dirty="0" smtClean="0"/>
              <a:t>Námořní přístavy: Štětí, Gdaňsk, Gdyně.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634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Varšava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-252535" y="836712"/>
            <a:ext cx="9396536" cy="6021288"/>
          </a:xfrm>
        </p:spPr>
        <p:txBody>
          <a:bodyPr/>
          <a:lstStyle/>
          <a:p>
            <a:pPr marL="800100" lvl="1" indent="-34290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600" dirty="0" smtClean="0"/>
              <a:t>1</a:t>
            </a:r>
            <a:r>
              <a:rPr lang="cs-CZ" sz="2600" dirty="0"/>
              <a:t>. srpen – </a:t>
            </a:r>
            <a:r>
              <a:rPr lang="cs-CZ" sz="2600" b="1" dirty="0"/>
              <a:t>den Varšavského povstání </a:t>
            </a:r>
            <a:r>
              <a:rPr lang="cs-CZ" sz="2600" dirty="0"/>
              <a:t>v r. 1944 – povstání bylo potlačeno a 85% všech budov bylo zničeno speciálními komandy německého </a:t>
            </a:r>
            <a:r>
              <a:rPr lang="cs-CZ" sz="2600" dirty="0" smtClean="0"/>
              <a:t>Wehrmachtu</a:t>
            </a:r>
            <a:r>
              <a:rPr lang="cs-CZ" sz="2600" dirty="0"/>
              <a:t>. </a:t>
            </a:r>
          </a:p>
          <a:p>
            <a:pPr marL="800100" lvl="1" indent="-34290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600" dirty="0"/>
              <a:t>Varšava </a:t>
            </a:r>
            <a:r>
              <a:rPr lang="cs-CZ" sz="2600" b="1" dirty="0"/>
              <a:t>nově vznikla </a:t>
            </a:r>
            <a:r>
              <a:rPr lang="cs-CZ" sz="2600" dirty="0"/>
              <a:t>po 2. světové válce. Za to, že je její nová podoba tak věrná originálu, vděčí Varšava italskému malíři  </a:t>
            </a:r>
            <a:r>
              <a:rPr lang="cs-CZ" sz="2600" dirty="0" err="1"/>
              <a:t>Canalettovi</a:t>
            </a:r>
            <a:r>
              <a:rPr lang="cs-CZ" sz="2600" dirty="0"/>
              <a:t>. Ten byl sice v té době již po smrti, ovšem jeho 57 pohledů na město posloužilo jako jistý druh stavebních nákresů.  Historické centrum města bylo v r. 1980 prohlášeno </a:t>
            </a:r>
            <a:r>
              <a:rPr lang="cs-CZ" sz="2600" dirty="0" smtClean="0"/>
              <a:t> za </a:t>
            </a:r>
            <a:r>
              <a:rPr lang="cs-CZ" sz="2600" dirty="0"/>
              <a:t>světové kulturní dědictví </a:t>
            </a:r>
            <a:r>
              <a:rPr lang="cs-CZ" sz="2600" b="1" dirty="0"/>
              <a:t>UNESCO</a:t>
            </a:r>
            <a:r>
              <a:rPr lang="cs-CZ" sz="2600" dirty="0"/>
              <a:t>.</a:t>
            </a:r>
          </a:p>
          <a:p>
            <a:pPr marL="800100" lvl="1" indent="-34290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600" b="1" dirty="0"/>
              <a:t>Královský zámek </a:t>
            </a:r>
            <a:r>
              <a:rPr lang="cs-CZ" sz="2600" dirty="0"/>
              <a:t>– v r. 1791 v něm byla stvrzena polská </a:t>
            </a:r>
            <a:r>
              <a:rPr lang="cs-CZ" sz="2600" b="1" dirty="0"/>
              <a:t>ústava</a:t>
            </a:r>
            <a:r>
              <a:rPr lang="cs-CZ" sz="2600" dirty="0"/>
              <a:t>, druhá demokratická ústava na světě – hned po ústavě americké.</a:t>
            </a:r>
          </a:p>
          <a:p>
            <a:pPr marL="0" indent="0">
              <a:lnSpc>
                <a:spcPct val="120000"/>
              </a:lnSpc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44117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4249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1" indent="-285750">
              <a:buFont typeface="Arial" pitchFamily="34" charset="0"/>
              <a:buChar char="•"/>
            </a:pPr>
            <a:r>
              <a:rPr lang="cs-CZ" sz="2800" dirty="0"/>
              <a:t>Palác </a:t>
            </a:r>
            <a:r>
              <a:rPr lang="cs-CZ" sz="2800" dirty="0" err="1"/>
              <a:t>Ostrogského</a:t>
            </a:r>
            <a:r>
              <a:rPr lang="cs-CZ" sz="2800" dirty="0"/>
              <a:t>, v němž bylo zřízeno Chopinovo muzeum. Srdce skladatele, který zemřel v Paříži, bylo r. 1850 převezeno  a  odpočívá zazděné v jednom sloupu v kostele sv. Kříže</a:t>
            </a:r>
            <a:r>
              <a:rPr lang="cs-CZ" sz="2800" dirty="0" smtClean="0"/>
              <a:t>.</a:t>
            </a:r>
          </a:p>
          <a:p>
            <a:pPr marL="285750" lvl="1" indent="-285750">
              <a:buFont typeface="Arial" pitchFamily="34" charset="0"/>
              <a:buChar char="•"/>
            </a:pPr>
            <a:r>
              <a:rPr lang="cs-CZ" sz="2800" dirty="0" smtClean="0"/>
              <a:t>Na Zámeckém náměstí připomíná 30 m vysoký sloup krále Zikmunda III., který Varšavu prohlásil r. 1596 za polské hlavní město.</a:t>
            </a:r>
            <a:endParaRPr lang="cs-CZ" sz="2800" dirty="0"/>
          </a:p>
          <a:p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/>
              <a:t>Tržnice Stadion </a:t>
            </a:r>
            <a:r>
              <a:rPr lang="cs-CZ" sz="2800" dirty="0" smtClean="0"/>
              <a:t>v městské části Praga, kde obchodníci z celé Evropy nabízejí veteš i lepší zboží.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/>
              <a:t>Nedělní trh Kolo </a:t>
            </a:r>
            <a:r>
              <a:rPr lang="cs-CZ" sz="2800" dirty="0" smtClean="0"/>
              <a:t>v městské části </a:t>
            </a:r>
            <a:r>
              <a:rPr lang="cs-CZ" sz="2800" dirty="0" err="1" smtClean="0"/>
              <a:t>Wola</a:t>
            </a:r>
            <a:r>
              <a:rPr lang="cs-CZ" sz="2800" dirty="0" smtClean="0"/>
              <a:t> se starožitnostmi a harampádím</a:t>
            </a:r>
          </a:p>
        </p:txBody>
      </p:sp>
    </p:spTree>
    <p:extLst>
      <p:ext uri="{BB962C8B-B14F-4D97-AF65-F5344CB8AC3E}">
        <p14:creationId xmlns:p14="http://schemas.microsoft.com/office/powerpoint/2010/main" val="208405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8347"/>
            <a:ext cx="9144000" cy="633045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840" y="57090"/>
            <a:ext cx="364978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Zničené centrum Varšavy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5610268" y="67614"/>
            <a:ext cx="3475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FF00"/>
                </a:solidFill>
                <a:hlinkClick r:id="rId3"/>
              </a:rPr>
              <a:t>http://cs.wikipedia.org/wiki/Polsko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008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" t="2978" r="-644" b="-123"/>
          <a:stretch/>
        </p:blipFill>
        <p:spPr>
          <a:xfrm>
            <a:off x="33568" y="609074"/>
            <a:ext cx="9139167" cy="624892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800" y="116632"/>
            <a:ext cx="32714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Centrum Varšavy dnes</a:t>
            </a:r>
            <a:endParaRPr lang="cs-CZ" sz="2600" dirty="0"/>
          </a:p>
        </p:txBody>
      </p:sp>
      <p:sp>
        <p:nvSpPr>
          <p:cNvPr id="4" name="Obdélník 3"/>
          <p:cNvSpPr/>
          <p:nvPr/>
        </p:nvSpPr>
        <p:spPr>
          <a:xfrm>
            <a:off x="5508104" y="116632"/>
            <a:ext cx="3475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http://cs.wikipedia.org/wiki/Polsko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063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Krakov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4853135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800" dirty="0"/>
              <a:t>1978 jako první evropské město na Seznamu světových kulturních a přírodních památek UNESCO.</a:t>
            </a:r>
          </a:p>
          <a:p>
            <a:pPr>
              <a:buFont typeface="Arial" pitchFamily="34" charset="0"/>
              <a:buChar char="•"/>
            </a:pPr>
            <a:endParaRPr lang="cs-CZ" sz="1200" dirty="0"/>
          </a:p>
          <a:p>
            <a:pPr>
              <a:buFont typeface="Arial" pitchFamily="34" charset="0"/>
              <a:buChar char="•"/>
            </a:pPr>
            <a:r>
              <a:rPr lang="cs-CZ" sz="2800" dirty="0"/>
              <a:t>„Město mluvících kamenů“</a:t>
            </a:r>
          </a:p>
          <a:p>
            <a:pPr>
              <a:buFont typeface="Arial" pitchFamily="34" charset="0"/>
              <a:buChar char="•"/>
            </a:pPr>
            <a:endParaRPr lang="cs-CZ" sz="1200" dirty="0"/>
          </a:p>
          <a:p>
            <a:pPr>
              <a:buFont typeface="Arial" pitchFamily="34" charset="0"/>
              <a:buChar char="•"/>
            </a:pPr>
            <a:r>
              <a:rPr lang="cs-CZ" sz="2800" dirty="0"/>
              <a:t>Středověké jádro zůstalo za 2. světové války nedotčeno a dodnes se pyšní nádhernými patricijskými domy, šlechtickými paláci, více než 100 kostely a kláštery, jednou z nejstarších univerzit  v Evropě a v neposlední řadě rezidencí polských knížat.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163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18401" cy="5805264"/>
          </a:xfrm>
        </p:spPr>
        <p:txBody>
          <a:bodyPr/>
          <a:lstStyle/>
          <a:p>
            <a:pPr eaLnBrk="1" hangingPunct="1">
              <a:defRPr/>
            </a:pPr>
            <a:r>
              <a:rPr lang="cs-CZ" sz="2200" dirty="0"/>
              <a:t>HÜBELOVÁ, Dana a Petr CHALUPA. </a:t>
            </a:r>
            <a:r>
              <a:rPr lang="cs-CZ" sz="2200" i="1" dirty="0"/>
              <a:t>Zeměpis: učebnice</a:t>
            </a:r>
            <a:r>
              <a:rPr lang="cs-CZ" sz="2200" dirty="0"/>
              <a:t>. 1. vyd. [i.e. 2. vyd.]. Brno: Nová škola, 2010, 95 s. Duhová řada. ISBN 978-80-7289-148-1</a:t>
            </a:r>
            <a:r>
              <a:rPr lang="cs-CZ" sz="2200" dirty="0" smtClean="0"/>
              <a:t>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800" dirty="0"/>
          </a:p>
          <a:p>
            <a:pPr eaLnBrk="1" hangingPunct="1">
              <a:defRPr/>
            </a:pPr>
            <a:r>
              <a:rPr lang="cs-CZ" sz="2200" dirty="0" smtClean="0"/>
              <a:t>KASTNER, Jiří, Milan HOLEČEK a Libor KRAJÍČEK. </a:t>
            </a:r>
            <a:r>
              <a:rPr lang="cs-CZ" sz="2200" i="1" dirty="0" smtClean="0"/>
              <a:t>Zeměpis naší vlasti: učebnice zeměpisu pro základní školy a víceletá gymnázia</a:t>
            </a:r>
            <a:r>
              <a:rPr lang="cs-CZ" sz="2200" dirty="0" smtClean="0"/>
              <a:t>. 1. vyd. Praha: Nakladatelství České geografické společnosti, 1997, 95 s. ISBN 80-860-3409-7. </a:t>
            </a:r>
          </a:p>
          <a:p>
            <a:pPr marL="0" indent="0">
              <a:buNone/>
            </a:pPr>
            <a:endParaRPr lang="cs-CZ" sz="800" dirty="0"/>
          </a:p>
          <a:p>
            <a:r>
              <a:rPr lang="cs-CZ" sz="2200" i="1" dirty="0"/>
              <a:t>Encyklopedie Zeměpis světa</a:t>
            </a:r>
            <a:r>
              <a:rPr lang="cs-CZ" sz="2200" dirty="0"/>
              <a:t>. V Praze: </a:t>
            </a:r>
            <a:r>
              <a:rPr lang="cs-CZ" sz="2200" dirty="0" err="1"/>
              <a:t>Columbus</a:t>
            </a:r>
            <a:r>
              <a:rPr lang="cs-CZ" sz="2200" dirty="0"/>
              <a:t>, 2002, 512 s. ISBN 80-901-7276-8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endParaRPr lang="cs-CZ" sz="800" dirty="0" smtClean="0"/>
          </a:p>
          <a:p>
            <a:r>
              <a:rPr lang="cs-CZ" sz="2200" dirty="0"/>
              <a:t>MAASS, Winfried. </a:t>
            </a:r>
            <a:r>
              <a:rPr lang="cs-CZ" sz="2200" i="1" dirty="0"/>
              <a:t>100 nejkrásnějších měst světa: největší poklady lidstva na pěti kontinentech</a:t>
            </a:r>
            <a:r>
              <a:rPr lang="cs-CZ" sz="2200" dirty="0"/>
              <a:t>. 1. vyd. Čestlice: </a:t>
            </a:r>
            <a:r>
              <a:rPr lang="cs-CZ" sz="2200" dirty="0" err="1"/>
              <a:t>Rebo</a:t>
            </a:r>
            <a:r>
              <a:rPr lang="cs-CZ" sz="2200" dirty="0"/>
              <a:t> </a:t>
            </a:r>
            <a:r>
              <a:rPr lang="cs-CZ" sz="2200" dirty="0" err="1"/>
              <a:t>Productions</a:t>
            </a:r>
            <a:r>
              <a:rPr lang="cs-CZ" sz="2200" dirty="0"/>
              <a:t> CZ, 2002, 208 s. ISBN 80-723-4266-5</a:t>
            </a:r>
            <a:r>
              <a:rPr lang="cs-CZ" sz="2200" dirty="0" smtClean="0"/>
              <a:t>.</a:t>
            </a:r>
          </a:p>
          <a:p>
            <a:endParaRPr lang="cs-CZ" sz="800" dirty="0"/>
          </a:p>
          <a:p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cs.wikipedia.org/wiki/Polsko</a:t>
            </a:r>
            <a:endParaRPr lang="cs-CZ" sz="2200" dirty="0" smtClean="0"/>
          </a:p>
          <a:p>
            <a:r>
              <a:rPr lang="cs-CZ" sz="2400" u="sng" dirty="0">
                <a:hlinkClick r:id="rId3"/>
              </a:rPr>
              <a:t>http://upload.wikimedia.org/wikipedia/Flag </a:t>
            </a:r>
            <a:r>
              <a:rPr lang="cs-CZ" sz="2400" u="sng" dirty="0" err="1" smtClean="0">
                <a:hlinkClick r:id="rId3"/>
              </a:rPr>
              <a:t>of</a:t>
            </a:r>
            <a:r>
              <a:rPr lang="cs-CZ" sz="2400" u="sng" dirty="0" smtClean="0">
                <a:hlinkClick r:id="rId3"/>
              </a:rPr>
              <a:t> </a:t>
            </a:r>
            <a:r>
              <a:rPr lang="cs-CZ" sz="2400" u="sng" dirty="0" err="1" smtClean="0">
                <a:hlinkClick r:id="rId3"/>
              </a:rPr>
              <a:t>Poland.svg</a:t>
            </a:r>
            <a:endParaRPr lang="cs-CZ" sz="2400" u="sng" dirty="0" smtClean="0"/>
          </a:p>
          <a:p>
            <a:endParaRPr lang="cs-CZ" sz="2400" dirty="0"/>
          </a:p>
          <a:p>
            <a:endParaRPr lang="cs-CZ" sz="2200" dirty="0" smtClean="0"/>
          </a:p>
          <a:p>
            <a:endParaRPr lang="cs-CZ" sz="2200" dirty="0"/>
          </a:p>
          <a:p>
            <a:pPr eaLnBrk="1" hangingPunct="1">
              <a:defRPr/>
            </a:pPr>
            <a:endParaRPr lang="cs-CZ" sz="2200" dirty="0" smtClean="0"/>
          </a:p>
          <a:p>
            <a:pPr marL="0" indent="0" eaLnBrk="1" hangingPunct="1">
              <a:buNone/>
              <a:defRPr/>
            </a:pPr>
            <a:endParaRPr lang="cs-CZ" sz="2200" dirty="0"/>
          </a:p>
          <a:p>
            <a:pPr eaLnBrk="1" hangingPunct="1"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292</TotalTime>
  <Words>1039</Words>
  <Application>Microsoft Office PowerPoint</Application>
  <PresentationFormat>Předvádění na obrazovce (4:3)</PresentationFormat>
  <Paragraphs>125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 O L S K O</vt:lpstr>
      <vt:lpstr>Přírodní poměry</vt:lpstr>
      <vt:lpstr>Prezentace aplikace PowerPoint</vt:lpstr>
      <vt:lpstr>Obyvatelstvo</vt:lpstr>
      <vt:lpstr>Prezentace aplikace PowerPoint</vt:lpstr>
      <vt:lpstr>Prezentace aplikace PowerPoint</vt:lpstr>
      <vt:lpstr>Prezentace aplikace PowerPoint</vt:lpstr>
      <vt:lpstr>Zemědělství</vt:lpstr>
      <vt:lpstr>Průmysl</vt:lpstr>
      <vt:lpstr>Varšava</vt:lpstr>
      <vt:lpstr>Prezentace aplikace PowerPoint</vt:lpstr>
      <vt:lpstr>Prezentace aplikace PowerPoint</vt:lpstr>
      <vt:lpstr>Prezentace aplikace PowerPoint</vt:lpstr>
      <vt:lpstr>Krakov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52</cp:revision>
  <dcterms:created xsi:type="dcterms:W3CDTF">2012-12-23T08:55:19Z</dcterms:created>
  <dcterms:modified xsi:type="dcterms:W3CDTF">2013-12-19T08:40:54Z</dcterms:modified>
</cp:coreProperties>
</file>