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2" r:id="rId5"/>
    <p:sldId id="261" r:id="rId6"/>
    <p:sldId id="263" r:id="rId7"/>
    <p:sldId id="264" r:id="rId8"/>
    <p:sldId id="270" r:id="rId9"/>
    <p:sldId id="265" r:id="rId10"/>
    <p:sldId id="268" r:id="rId11"/>
    <p:sldId id="271" r:id="rId12"/>
    <p:sldId id="266" r:id="rId13"/>
    <p:sldId id="269" r:id="rId14"/>
    <p:sldId id="272" r:id="rId15"/>
    <p:sldId id="273" r:id="rId16"/>
    <p:sldId id="274" r:id="rId17"/>
    <p:sldId id="25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79" autoAdjust="0"/>
    <p:restoredTop sz="94660"/>
  </p:normalViewPr>
  <p:slideViewPr>
    <p:cSldViewPr>
      <p:cViewPr>
        <p:scale>
          <a:sx n="66" d="100"/>
          <a:sy n="66" d="100"/>
        </p:scale>
        <p:origin x="-4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0ADDE-D832-4316-88AA-6D2662ADCEA8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98A11-D540-4D7E-A8B6-687477D5CC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901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B77FA-C72F-4A4A-915D-43ED77A9A6BF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3EC76-534B-4DCD-A6E8-8FA44D3911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217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A2BD5-8458-4A51-A610-5E250A859A21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D88CB-05DD-46E9-B683-43D9515D60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748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7747F-D895-45B5-A84D-1294A91DB43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16297-A660-4E01-8D68-2E8A2D4018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84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461AD-A643-4060-8F6E-D9D269A83533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ABE49-601B-45FB-99BF-FDA62D26AE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896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42925-469C-4EEA-99D1-7DAD66CFFB97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24F0B-B7E1-4D42-9C5D-F76F0A40C0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241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B985D-03AE-4F72-9441-A47945FE0CCE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9BF8B-0BC7-4A0E-B258-E08347ACFD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082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E70CE-BCB2-477D-A84E-3AABD518631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9293C-65DA-4C88-A43D-0AA088FC7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288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B8CB5-B97B-4974-A1BD-12296B3FEFC1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E931A-3990-4B98-A1CC-7901BE464B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499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5CE7E-E9C5-4663-924D-A6548D555A1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D1A05-E9AB-400E-8572-695CF967FC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740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A3A31-E815-46A3-A25B-60D1C5E87CA9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47B94-3EDE-4EC1-937F-3CF0DC43B4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026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0EB536-877B-4EE2-A093-356BC81B1B95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2823DA-B5B1-4685-9153-FF82473DBF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_of%20Austria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Austria.svg" TargetMode="External"/><Relationship Id="rId2" Type="http://schemas.openxmlformats.org/officeDocument/2006/relationships/hyperlink" Target="http://cs.wikipedia.org/wiki/Rakousk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278071"/>
              </p:ext>
            </p:extLst>
          </p:nvPr>
        </p:nvGraphicFramePr>
        <p:xfrm>
          <a:off x="539750" y="1844675"/>
          <a:ext cx="8208963" cy="512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Renata Kohoutková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Rakousko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VY_32_INOVACE_6.2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.1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6. 10. 2013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Střední a jihovýchodní 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</a:t>
                      </a:r>
                      <a:r>
                        <a:rPr lang="cs-CZ" sz="1400" baseline="0" dirty="0" smtClean="0">
                          <a:effectLst/>
                        </a:rPr>
                        <a:t> popíše zvláštnosti  přírody a hospodářství Rakouska.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obsahuje zeměpisnou charakteristiku Rakouska.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 slouží</a:t>
                      </a:r>
                      <a:r>
                        <a:rPr lang="cs-CZ" sz="1400" baseline="0" dirty="0" smtClean="0">
                          <a:effectLst/>
                        </a:rPr>
                        <a:t> k názornému Lze jej využít jako studijní materiál.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byl názornou pomůckou na dokreslení představy o přírodních krajinách.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/>
              <a:t>R A K O U S K O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04864"/>
            <a:ext cx="4038600" cy="3921299"/>
          </a:xfrm>
        </p:spPr>
        <p:txBody>
          <a:bodyPr/>
          <a:lstStyle/>
          <a:p>
            <a:r>
              <a:rPr lang="cs-CZ" dirty="0" smtClean="0"/>
              <a:t>Hlavní město: Vídeň</a:t>
            </a:r>
          </a:p>
          <a:p>
            <a:r>
              <a:rPr lang="cs-CZ" dirty="0" smtClean="0"/>
              <a:t>Němčina</a:t>
            </a:r>
          </a:p>
          <a:p>
            <a:r>
              <a:rPr lang="cs-CZ" dirty="0" smtClean="0"/>
              <a:t>Euro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err="1" smtClean="0"/>
              <a:t>Linz</a:t>
            </a:r>
            <a:r>
              <a:rPr lang="cs-CZ" dirty="0" smtClean="0"/>
              <a:t>, Salzburg, Innsbruck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13059"/>
            <a:ext cx="3898776" cy="2601214"/>
          </a:xfrm>
          <a:ln>
            <a:solidFill>
              <a:srgbClr val="FF0000"/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467544" y="5877272"/>
            <a:ext cx="38456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200" u="sng" dirty="0">
                <a:hlinkClick r:id="rId3"/>
              </a:rPr>
              <a:t>http://</a:t>
            </a:r>
            <a:r>
              <a:rPr lang="cs-CZ" sz="1200" u="sng" dirty="0" smtClean="0">
                <a:hlinkClick r:id="rId3"/>
              </a:rPr>
              <a:t>upload.wikimedia.org/wikipedia/Flag_of </a:t>
            </a:r>
            <a:r>
              <a:rPr lang="cs-CZ" sz="1200" u="sng" dirty="0" err="1" smtClean="0">
                <a:hlinkClick r:id="rId3"/>
              </a:rPr>
              <a:t>Austria.svg</a:t>
            </a:r>
            <a:endParaRPr lang="cs-CZ" sz="1200" u="sng" dirty="0" smtClean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62074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Povrch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37976" y="980728"/>
            <a:ext cx="8229600" cy="1944216"/>
          </a:xfrm>
        </p:spPr>
        <p:txBody>
          <a:bodyPr/>
          <a:lstStyle/>
          <a:p>
            <a:r>
              <a:rPr lang="cs-CZ" sz="2800" dirty="0" smtClean="0"/>
              <a:t>2/3 povrchu vyplňují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Alpy</a:t>
            </a:r>
            <a:r>
              <a:rPr lang="cs-CZ" sz="2800" dirty="0" smtClean="0"/>
              <a:t> (např. Vysoké a Nízké Taury, masív Dachstein), </a:t>
            </a:r>
          </a:p>
          <a:p>
            <a:r>
              <a:rPr lang="cs-CZ" sz="2800" dirty="0" smtClean="0"/>
              <a:t>Nejvyšší hora – Grossglockner (3797 m),</a:t>
            </a:r>
          </a:p>
          <a:p>
            <a:r>
              <a:rPr lang="cs-CZ" sz="2800" dirty="0" smtClean="0"/>
              <a:t>SV část země – úrodná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Vídeňská pánev</a:t>
            </a:r>
            <a:r>
              <a:rPr lang="cs-CZ" sz="2800" dirty="0"/>
              <a:t>.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0" y="3128954"/>
            <a:ext cx="8136904" cy="58477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Vodstvo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0" y="4005064"/>
            <a:ext cx="8496945" cy="2330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</a:t>
            </a:r>
            <a:r>
              <a:rPr lang="cs-CZ" sz="2800" dirty="0" smtClean="0"/>
              <a:t> (2. největší řeka Evropy) – využíván lodní dopravou,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800" dirty="0" smtClean="0"/>
              <a:t>jeho velké přítoky a zdrojnice Inn, </a:t>
            </a:r>
            <a:r>
              <a:rPr lang="cs-CZ" sz="2800" dirty="0" err="1" smtClean="0"/>
              <a:t>Salzach</a:t>
            </a:r>
            <a:r>
              <a:rPr lang="cs-CZ" sz="2800" dirty="0" smtClean="0"/>
              <a:t>, </a:t>
            </a:r>
            <a:r>
              <a:rPr lang="cs-CZ" sz="2800" dirty="0" err="1" smtClean="0"/>
              <a:t>Enns</a:t>
            </a:r>
            <a:r>
              <a:rPr lang="cs-CZ" sz="2800" dirty="0" smtClean="0"/>
              <a:t>, Mura, Dráva</a:t>
            </a:r>
          </a:p>
          <a:p>
            <a:pPr marL="285750" indent="-28575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800" dirty="0" smtClean="0"/>
              <a:t>Na prudkých horských řekách –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elektrárny.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818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Zemědělství a lesnictví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35515"/>
            <a:ext cx="8496944" cy="5305853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800" dirty="0" smtClean="0"/>
              <a:t>Orná půda – na východě v nížinách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– </a:t>
            </a:r>
            <a:r>
              <a:rPr lang="cs-CZ" sz="2800" b="1" dirty="0" smtClean="0"/>
              <a:t>cukrová řepa, kukuřice, pšenice, ječmen a zelenina.</a:t>
            </a:r>
          </a:p>
          <a:p>
            <a:pPr lvl="1">
              <a:lnSpc>
                <a:spcPct val="130000"/>
              </a:lnSpc>
              <a:buFont typeface="Arial" pitchFamily="34" charset="0"/>
              <a:buChar char="•"/>
            </a:pPr>
            <a:r>
              <a:rPr lang="cs-CZ" b="1" dirty="0" smtClean="0"/>
              <a:t>Vinice</a:t>
            </a:r>
            <a:r>
              <a:rPr lang="cs-CZ" dirty="0" smtClean="0"/>
              <a:t> – Dolní Rakousy, Burgenland.</a:t>
            </a:r>
          </a:p>
          <a:p>
            <a:pPr lvl="1">
              <a:lnSpc>
                <a:spcPct val="130000"/>
              </a:lnSpc>
              <a:buFont typeface="Arial" pitchFamily="34" charset="0"/>
              <a:buChar char="•"/>
            </a:pPr>
            <a:endParaRPr lang="cs-CZ" sz="800" dirty="0" smtClean="0"/>
          </a:p>
          <a:p>
            <a:pPr>
              <a:lnSpc>
                <a:spcPct val="130000"/>
              </a:lnSpc>
              <a:buFont typeface="Arial" pitchFamily="34" charset="0"/>
              <a:buChar char="•"/>
            </a:pPr>
            <a:r>
              <a:rPr lang="cs-CZ" sz="2800" dirty="0" smtClean="0"/>
              <a:t>Podhorské oblasti (25% území pokryto loukami) – </a:t>
            </a:r>
            <a:r>
              <a:rPr lang="cs-CZ" sz="2800" b="1" dirty="0" smtClean="0"/>
              <a:t>chov skotu </a:t>
            </a:r>
            <a:r>
              <a:rPr lang="cs-CZ" sz="2800" dirty="0" smtClean="0"/>
              <a:t>na pastvinách na </a:t>
            </a:r>
            <a:r>
              <a:rPr lang="cs-CZ" sz="2800" b="1" dirty="0" smtClean="0"/>
              <a:t>maso</a:t>
            </a:r>
            <a:r>
              <a:rPr lang="cs-CZ" sz="2800" dirty="0" smtClean="0"/>
              <a:t> a </a:t>
            </a:r>
            <a:r>
              <a:rPr lang="cs-CZ" sz="2800" b="1" dirty="0" smtClean="0"/>
              <a:t>mléko.</a:t>
            </a:r>
          </a:p>
          <a:p>
            <a:pPr marL="0" indent="0">
              <a:lnSpc>
                <a:spcPct val="130000"/>
              </a:lnSpc>
              <a:buNone/>
            </a:pPr>
            <a:endParaRPr lang="cs-CZ" sz="1200" b="1" dirty="0" smtClean="0"/>
          </a:p>
          <a:p>
            <a:pPr>
              <a:lnSpc>
                <a:spcPct val="130000"/>
              </a:lnSpc>
              <a:buFont typeface="Arial" pitchFamily="34" charset="0"/>
              <a:buChar char="•"/>
            </a:pPr>
            <a:r>
              <a:rPr lang="cs-CZ" sz="2800" dirty="0" smtClean="0"/>
              <a:t>Podílem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lesů </a:t>
            </a:r>
            <a:r>
              <a:rPr lang="cs-CZ" sz="2800" dirty="0" smtClean="0"/>
              <a:t>na rozloze země zaujímá Rakousko </a:t>
            </a:r>
            <a:endParaRPr lang="cs-CZ" sz="2800" dirty="0"/>
          </a:p>
          <a:p>
            <a:pPr marL="400050" lvl="1" indent="0">
              <a:lnSpc>
                <a:spcPct val="130000"/>
              </a:lnSpc>
              <a:buNone/>
            </a:pPr>
            <a:r>
              <a:rPr lang="cs-CZ" dirty="0" smtClean="0"/>
              <a:t>4. místo v Evropě za Finskem, Švédskem a Slovenskem.</a:t>
            </a:r>
          </a:p>
          <a:p>
            <a:pPr marL="0" indent="0">
              <a:lnSpc>
                <a:spcPct val="130000"/>
              </a:lnSpc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9923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Nerostné suroviny, průmysl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587" y="1412776"/>
            <a:ext cx="8604901" cy="5256584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Ropa a zemní plyn </a:t>
            </a:r>
            <a:r>
              <a:rPr lang="cs-CZ" sz="2400" dirty="0" smtClean="0"/>
              <a:t>– Vídeňská pánev, většinu ale musí dovážet.</a:t>
            </a:r>
          </a:p>
          <a:p>
            <a:pPr>
              <a:lnSpc>
                <a:spcPct val="130000"/>
              </a:lnSpc>
            </a:pPr>
            <a:r>
              <a:rPr lang="cs-CZ" sz="2400" dirty="0" smtClean="0"/>
              <a:t>Světový producent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magnezitu</a:t>
            </a:r>
            <a:r>
              <a:rPr lang="cs-CZ" sz="2400" dirty="0" smtClean="0"/>
              <a:t>.</a:t>
            </a:r>
          </a:p>
          <a:p>
            <a:pPr>
              <a:lnSpc>
                <a:spcPct val="130000"/>
              </a:lnSpc>
            </a:pPr>
            <a:r>
              <a:rPr lang="cs-CZ" sz="2400" dirty="0" smtClean="0"/>
              <a:t>40% Rakouska je pokryto lesy </a:t>
            </a:r>
            <a:r>
              <a:rPr lang="cs-CZ" sz="2400" dirty="0" smtClean="0">
                <a:sym typeface="Wingdings" pitchFamily="2" charset="2"/>
              </a:rPr>
              <a:t> </a:t>
            </a:r>
            <a:r>
              <a:rPr lang="cs-CZ" sz="2400" dirty="0">
                <a:sym typeface="Wingdings" pitchFamily="2" charset="2"/>
              </a:rPr>
              <a:t>t</a:t>
            </a:r>
            <a:r>
              <a:rPr lang="cs-CZ" sz="2400" dirty="0" smtClean="0"/>
              <a:t>ěžba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dřeva </a:t>
            </a:r>
            <a:r>
              <a:rPr lang="cs-CZ" sz="2400" dirty="0" smtClean="0">
                <a:sym typeface="Wingdings" pitchFamily="2" charset="2"/>
              </a:rPr>
              <a:t></a:t>
            </a:r>
            <a:r>
              <a:rPr lang="cs-CZ" sz="2400" u="sng" dirty="0" smtClean="0">
                <a:sym typeface="Wingdings" pitchFamily="2" charset="2"/>
              </a:rPr>
              <a:t> dřevozpracující </a:t>
            </a:r>
            <a:r>
              <a:rPr lang="cs-CZ" sz="2400" dirty="0" smtClean="0">
                <a:sym typeface="Wingdings" pitchFamily="2" charset="2"/>
              </a:rPr>
              <a:t>(hudební nástroje) a </a:t>
            </a:r>
            <a:r>
              <a:rPr lang="cs-CZ" sz="2400" u="sng" dirty="0" smtClean="0">
                <a:sym typeface="Wingdings" pitchFamily="2" charset="2"/>
              </a:rPr>
              <a:t>papírenský </a:t>
            </a:r>
            <a:r>
              <a:rPr lang="cs-CZ" sz="2400" u="sng" dirty="0" err="1" smtClean="0">
                <a:sym typeface="Wingdings" pitchFamily="2" charset="2"/>
              </a:rPr>
              <a:t>prům</a:t>
            </a:r>
            <a:r>
              <a:rPr lang="cs-CZ" sz="2400" dirty="0" smtClean="0">
                <a:sym typeface="Wingdings" pitchFamily="2" charset="2"/>
              </a:rPr>
              <a:t>.</a:t>
            </a:r>
            <a:endParaRPr lang="cs-CZ" sz="2400" dirty="0" smtClean="0"/>
          </a:p>
          <a:p>
            <a:pPr>
              <a:lnSpc>
                <a:spcPct val="130000"/>
              </a:lnSpc>
            </a:pPr>
            <a:r>
              <a:rPr lang="cs-CZ" sz="2400" dirty="0" smtClean="0"/>
              <a:t>Levná elektrická energie </a:t>
            </a:r>
            <a:r>
              <a:rPr lang="cs-CZ" sz="2400" dirty="0" smtClean="0">
                <a:sym typeface="Wingdings" pitchFamily="2" charset="2"/>
              </a:rPr>
              <a:t> </a:t>
            </a:r>
            <a:r>
              <a:rPr lang="cs-CZ" sz="2400" u="sng" dirty="0" smtClean="0">
                <a:sym typeface="Wingdings" pitchFamily="2" charset="2"/>
              </a:rPr>
              <a:t>hutnický </a:t>
            </a:r>
            <a:r>
              <a:rPr lang="cs-CZ" sz="2400" u="sng" dirty="0" err="1" smtClean="0">
                <a:sym typeface="Wingdings" pitchFamily="2" charset="2"/>
              </a:rPr>
              <a:t>prům</a:t>
            </a:r>
            <a:r>
              <a:rPr lang="cs-CZ" sz="2400" dirty="0" smtClean="0">
                <a:sym typeface="Wingdings" pitchFamily="2" charset="2"/>
              </a:rPr>
              <a:t>. – výroba hliníku, železa a oceli  </a:t>
            </a:r>
            <a:r>
              <a:rPr lang="cs-CZ" sz="2400" u="sng" dirty="0" smtClean="0">
                <a:sym typeface="Wingdings" pitchFamily="2" charset="2"/>
              </a:rPr>
              <a:t>strojírenský </a:t>
            </a:r>
            <a:r>
              <a:rPr lang="cs-CZ" sz="2400" dirty="0" err="1" smtClean="0">
                <a:sym typeface="Wingdings" pitchFamily="2" charset="2"/>
              </a:rPr>
              <a:t>prům</a:t>
            </a:r>
            <a:r>
              <a:rPr lang="cs-CZ" sz="2400" dirty="0" smtClean="0">
                <a:sym typeface="Wingdings" pitchFamily="2" charset="2"/>
              </a:rPr>
              <a:t>.</a:t>
            </a:r>
          </a:p>
          <a:p>
            <a:pPr>
              <a:lnSpc>
                <a:spcPct val="130000"/>
              </a:lnSpc>
            </a:pPr>
            <a:r>
              <a:rPr lang="cs-CZ" sz="2400" u="sng" dirty="0" smtClean="0"/>
              <a:t>Chemický </a:t>
            </a:r>
            <a:r>
              <a:rPr lang="cs-CZ" sz="2400" u="sng" dirty="0" err="1" smtClean="0"/>
              <a:t>prům</a:t>
            </a:r>
            <a:r>
              <a:rPr lang="cs-CZ" sz="2400" dirty="0" smtClean="0"/>
              <a:t>. – hnojiva, plasty, umělá vlákna,</a:t>
            </a:r>
          </a:p>
          <a:p>
            <a:pPr>
              <a:lnSpc>
                <a:spcPct val="130000"/>
              </a:lnSpc>
            </a:pPr>
            <a:r>
              <a:rPr lang="cs-CZ" sz="2400" u="sng" dirty="0" smtClean="0"/>
              <a:t>Potravinářský </a:t>
            </a:r>
            <a:r>
              <a:rPr lang="cs-CZ" sz="2400" u="sng" dirty="0" err="1" smtClean="0"/>
              <a:t>prům</a:t>
            </a:r>
            <a:r>
              <a:rPr lang="cs-CZ" sz="2400" u="sng" dirty="0" smtClean="0"/>
              <a:t>.</a:t>
            </a:r>
          </a:p>
          <a:p>
            <a:pPr>
              <a:lnSpc>
                <a:spcPct val="130000"/>
              </a:lnSpc>
            </a:pPr>
            <a:r>
              <a:rPr lang="cs-CZ" sz="2400" dirty="0" smtClean="0"/>
              <a:t>Hospodářsky velmi vyspělá země.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95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70609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Doprava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cs-CZ" sz="2600" dirty="0" smtClean="0"/>
              <a:t>I když má výhodnou polohu v centru Evropy, horský terén brání efektivnímu vedení dálkových tras.</a:t>
            </a:r>
          </a:p>
          <a:p>
            <a:pPr>
              <a:lnSpc>
                <a:spcPct val="110000"/>
              </a:lnSpc>
            </a:pPr>
            <a:r>
              <a:rPr lang="cs-CZ" sz="2600" u="sng" dirty="0" smtClean="0"/>
              <a:t>Silnice a železnice </a:t>
            </a:r>
            <a:r>
              <a:rPr lang="cs-CZ" sz="2600" dirty="0" smtClean="0"/>
              <a:t>– směr Z</a:t>
            </a:r>
            <a:r>
              <a:rPr lang="cs-CZ" sz="2600" dirty="0" smtClean="0">
                <a:sym typeface="Wingdings" pitchFamily="2" charset="2"/>
              </a:rPr>
              <a:t>V</a:t>
            </a:r>
          </a:p>
          <a:p>
            <a:pPr>
              <a:lnSpc>
                <a:spcPct val="110000"/>
              </a:lnSpc>
            </a:pPr>
            <a:r>
              <a:rPr lang="cs-CZ" sz="2600" dirty="0" smtClean="0">
                <a:sym typeface="Wingdings" pitchFamily="2" charset="2"/>
              </a:rPr>
              <a:t>Pro spojení s Německem a jižní Evropy bylo v Alpách vybudováno velké množství </a:t>
            </a:r>
            <a:r>
              <a:rPr lang="cs-CZ" sz="2600" b="1" dirty="0" smtClean="0">
                <a:sym typeface="Wingdings" pitchFamily="2" charset="2"/>
              </a:rPr>
              <a:t>tunelů, mostů a dalších staveb</a:t>
            </a:r>
            <a:r>
              <a:rPr lang="cs-CZ" sz="2600" dirty="0" smtClean="0">
                <a:sym typeface="Wingdings" pitchFamily="2" charset="2"/>
              </a:rPr>
              <a:t>.</a:t>
            </a:r>
          </a:p>
          <a:p>
            <a:pPr lvl="1">
              <a:lnSpc>
                <a:spcPct val="110000"/>
              </a:lnSpc>
            </a:pPr>
            <a:r>
              <a:rPr lang="cs-CZ" sz="2600" dirty="0" err="1" smtClean="0">
                <a:sym typeface="Wingdings" pitchFamily="2" charset="2"/>
              </a:rPr>
              <a:t>Brennerský</a:t>
            </a:r>
            <a:r>
              <a:rPr lang="cs-CZ" sz="2600" dirty="0" smtClean="0">
                <a:sym typeface="Wingdings" pitchFamily="2" charset="2"/>
              </a:rPr>
              <a:t> průsmyk</a:t>
            </a:r>
          </a:p>
          <a:p>
            <a:pPr lvl="1">
              <a:lnSpc>
                <a:spcPct val="110000"/>
              </a:lnSpc>
            </a:pPr>
            <a:r>
              <a:rPr lang="cs-CZ" sz="2600" dirty="0" smtClean="0">
                <a:sym typeface="Wingdings" pitchFamily="2" charset="2"/>
              </a:rPr>
              <a:t>Některé silnice jsou </a:t>
            </a:r>
            <a:r>
              <a:rPr lang="cs-CZ" sz="2600" b="1" u="sng" dirty="0" smtClean="0">
                <a:sym typeface="Wingdings" pitchFamily="2" charset="2"/>
              </a:rPr>
              <a:t>sezonně</a:t>
            </a:r>
            <a:r>
              <a:rPr lang="cs-CZ" sz="2600" dirty="0" smtClean="0">
                <a:sym typeface="Wingdings" pitchFamily="2" charset="2"/>
              </a:rPr>
              <a:t> provozované.</a:t>
            </a:r>
          </a:p>
          <a:p>
            <a:pPr>
              <a:lnSpc>
                <a:spcPct val="110000"/>
              </a:lnSpc>
            </a:pPr>
            <a:r>
              <a:rPr lang="cs-CZ" sz="2600" dirty="0" smtClean="0">
                <a:sym typeface="Wingdings" pitchFamily="2" charset="2"/>
              </a:rPr>
              <a:t>Elektrifikované železnice</a:t>
            </a:r>
          </a:p>
          <a:p>
            <a:pPr>
              <a:lnSpc>
                <a:spcPct val="110000"/>
              </a:lnSpc>
            </a:pPr>
            <a:r>
              <a:rPr lang="cs-CZ" sz="2600" dirty="0" smtClean="0">
                <a:sym typeface="Wingdings" pitchFamily="2" charset="2"/>
              </a:rPr>
              <a:t>Kombinovaná přeprava (přeprava kamionů po železnici)</a:t>
            </a:r>
          </a:p>
          <a:p>
            <a:pPr>
              <a:lnSpc>
                <a:spcPct val="110000"/>
              </a:lnSpc>
            </a:pPr>
            <a:r>
              <a:rPr lang="cs-CZ" sz="2600" dirty="0" smtClean="0">
                <a:sym typeface="Wingdings" pitchFamily="2" charset="2"/>
              </a:rPr>
              <a:t>Mezinárodní </a:t>
            </a:r>
            <a:r>
              <a:rPr lang="cs-CZ" sz="2600" u="sng" dirty="0" smtClean="0">
                <a:sym typeface="Wingdings" pitchFamily="2" charset="2"/>
              </a:rPr>
              <a:t>letiště</a:t>
            </a:r>
            <a:r>
              <a:rPr lang="cs-CZ" sz="2600" dirty="0" smtClean="0">
                <a:sym typeface="Wingdings" pitchFamily="2" charset="2"/>
              </a:rPr>
              <a:t> - Vídeň</a:t>
            </a:r>
          </a:p>
          <a:p>
            <a:pPr>
              <a:lnSpc>
                <a:spcPct val="110000"/>
              </a:lnSpc>
            </a:pPr>
            <a:r>
              <a:rPr lang="cs-CZ" sz="2600" b="1" dirty="0" smtClean="0">
                <a:sym typeface="Wingdings" pitchFamily="2" charset="2"/>
              </a:rPr>
              <a:t>Dunaj</a:t>
            </a:r>
            <a:r>
              <a:rPr lang="cs-CZ" sz="2600" dirty="0" smtClean="0">
                <a:sym typeface="Wingdings" pitchFamily="2" charset="2"/>
              </a:rPr>
              <a:t> – 358 km spojení s Německem a Černým mořem.</a:t>
            </a:r>
          </a:p>
          <a:p>
            <a:pPr lvl="1">
              <a:lnSpc>
                <a:spcPct val="110000"/>
              </a:lnSpc>
            </a:pPr>
            <a:r>
              <a:rPr lang="cs-CZ" sz="2600" u="sng" dirty="0" smtClean="0">
                <a:sym typeface="Wingdings" pitchFamily="2" charset="2"/>
              </a:rPr>
              <a:t>Přístavy</a:t>
            </a:r>
            <a:r>
              <a:rPr lang="cs-CZ" sz="2600" dirty="0" smtClean="0">
                <a:sym typeface="Wingdings" pitchFamily="2" charset="2"/>
              </a:rPr>
              <a:t> ve Vídni a Linci.</a:t>
            </a:r>
          </a:p>
          <a:p>
            <a:pPr>
              <a:lnSpc>
                <a:spcPct val="110000"/>
              </a:lnSpc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62347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Státní zřízení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89654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/>
              <a:t>Federativní republika – 9 spolkových zemí (Tyrolsko, Horní a Dolní Rakousy, Korutany, </a:t>
            </a:r>
            <a:r>
              <a:rPr lang="cs-CZ" sz="2800" dirty="0" err="1" smtClean="0"/>
              <a:t>Voralbersko</a:t>
            </a:r>
            <a:r>
              <a:rPr lang="cs-CZ" sz="2800" dirty="0" smtClean="0"/>
              <a:t>, Vídeň, Burgenland…)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Dříve základ Rakousko-</a:t>
            </a:r>
            <a:r>
              <a:rPr lang="cs-CZ" sz="2800" dirty="0"/>
              <a:t>U</a:t>
            </a:r>
            <a:r>
              <a:rPr lang="cs-CZ" sz="2800" dirty="0" smtClean="0"/>
              <a:t>herské monarchie,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1918 vzniklo Rakousko (podobně jako ČSR).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Neutrální stát, není člen NATO.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Člen EU.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4523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Osobnosti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892480" cy="5256584"/>
          </a:xfrm>
        </p:spPr>
        <p:txBody>
          <a:bodyPr/>
          <a:lstStyle/>
          <a:p>
            <a:r>
              <a:rPr lang="cs-CZ" sz="2400" dirty="0" smtClean="0"/>
              <a:t>Hudební skladatelé: </a:t>
            </a:r>
          </a:p>
          <a:p>
            <a:pPr lvl="1"/>
            <a:r>
              <a:rPr lang="cs-CZ" sz="2400" b="1" dirty="0" smtClean="0"/>
              <a:t>Joseph </a:t>
            </a:r>
            <a:r>
              <a:rPr lang="cs-CZ" sz="2400" b="1" dirty="0" err="1" smtClean="0"/>
              <a:t>Hayden</a:t>
            </a:r>
            <a:r>
              <a:rPr lang="cs-CZ" sz="2400" b="1" dirty="0" smtClean="0"/>
              <a:t> </a:t>
            </a:r>
            <a:r>
              <a:rPr lang="cs-CZ" sz="2400" dirty="0" smtClean="0"/>
              <a:t>(1732-1809), </a:t>
            </a:r>
            <a:r>
              <a:rPr lang="cs-CZ" sz="2400" b="1" dirty="0" smtClean="0"/>
              <a:t>W. A. Mozart </a:t>
            </a:r>
            <a:r>
              <a:rPr lang="cs-CZ" sz="2400" dirty="0" smtClean="0"/>
              <a:t>(1756-1791),      </a:t>
            </a:r>
            <a:r>
              <a:rPr lang="cs-CZ" sz="2400" b="1" dirty="0" smtClean="0"/>
              <a:t>Franz Schubert </a:t>
            </a:r>
            <a:r>
              <a:rPr lang="cs-CZ" sz="2400" dirty="0" smtClean="0"/>
              <a:t>(1797-1828), </a:t>
            </a:r>
            <a:r>
              <a:rPr lang="cs-CZ" sz="2400" b="1" dirty="0" smtClean="0"/>
              <a:t>Johann </a:t>
            </a:r>
            <a:r>
              <a:rPr lang="cs-CZ" sz="2400" b="1" dirty="0" err="1" smtClean="0"/>
              <a:t>Strauss</a:t>
            </a:r>
            <a:r>
              <a:rPr lang="cs-CZ" sz="2400" b="1" dirty="0" smtClean="0"/>
              <a:t> starší </a:t>
            </a:r>
            <a:r>
              <a:rPr lang="cs-CZ" sz="2400" dirty="0" smtClean="0"/>
              <a:t>(1804-1849) a </a:t>
            </a:r>
            <a:r>
              <a:rPr lang="cs-CZ" sz="2400" b="1" dirty="0"/>
              <a:t>Johann </a:t>
            </a:r>
            <a:r>
              <a:rPr lang="cs-CZ" sz="2400" b="1" dirty="0" err="1"/>
              <a:t>Strauss</a:t>
            </a:r>
            <a:r>
              <a:rPr lang="cs-CZ" sz="2400" dirty="0" smtClean="0"/>
              <a:t> mladší (1825-1899), </a:t>
            </a:r>
          </a:p>
          <a:p>
            <a:pPr lvl="1"/>
            <a:r>
              <a:rPr lang="cs-CZ" sz="2400" b="1" dirty="0" smtClean="0"/>
              <a:t>Arnold </a:t>
            </a:r>
            <a:r>
              <a:rPr lang="cs-CZ" sz="2400" b="1" dirty="0" err="1" smtClean="0"/>
              <a:t>Schoenberg</a:t>
            </a:r>
            <a:r>
              <a:rPr lang="cs-CZ" sz="2400" b="1" dirty="0" smtClean="0"/>
              <a:t> </a:t>
            </a:r>
            <a:r>
              <a:rPr lang="cs-CZ" sz="2400" dirty="0" smtClean="0"/>
              <a:t>(1874-1951) zakladatel moderní vídeňské skladatelské školy a směru zvaného </a:t>
            </a:r>
            <a:r>
              <a:rPr lang="cs-CZ" sz="2400" dirty="0" err="1" smtClean="0"/>
              <a:t>dodekafónie</a:t>
            </a:r>
            <a:r>
              <a:rPr lang="cs-CZ" sz="2400" dirty="0" smtClean="0"/>
              <a:t>,</a:t>
            </a:r>
          </a:p>
          <a:p>
            <a:pPr lvl="1"/>
            <a:endParaRPr lang="cs-CZ" sz="800" dirty="0" smtClean="0"/>
          </a:p>
          <a:p>
            <a:r>
              <a:rPr lang="cs-CZ" sz="2400" dirty="0" smtClean="0"/>
              <a:t>Vídeňský filharmonický sbor a Vídeňská státní opera s řediteli, jako byl </a:t>
            </a:r>
            <a:r>
              <a:rPr lang="cs-CZ" sz="2400" b="1" dirty="0" smtClean="0"/>
              <a:t>Gustav Mahler </a:t>
            </a:r>
            <a:r>
              <a:rPr lang="cs-CZ" sz="2400" dirty="0" smtClean="0"/>
              <a:t>(1860-1911) a </a:t>
            </a:r>
            <a:r>
              <a:rPr lang="cs-CZ" sz="2400" b="1" dirty="0" smtClean="0"/>
              <a:t>Herbert von </a:t>
            </a:r>
            <a:r>
              <a:rPr lang="cs-CZ" sz="2400" b="1" dirty="0" err="1" smtClean="0"/>
              <a:t>Karajan</a:t>
            </a:r>
            <a:r>
              <a:rPr lang="cs-CZ" sz="2400" b="1" dirty="0" smtClean="0"/>
              <a:t> </a:t>
            </a:r>
            <a:r>
              <a:rPr lang="cs-CZ" sz="2400" dirty="0" smtClean="0"/>
              <a:t>(1908-1992) získala mimořádnou mezinárodní reputaci.</a:t>
            </a:r>
          </a:p>
          <a:p>
            <a:endParaRPr lang="cs-CZ" sz="800" dirty="0" smtClean="0"/>
          </a:p>
          <a:p>
            <a:r>
              <a:rPr lang="cs-CZ" sz="2400" dirty="0" smtClean="0"/>
              <a:t>Malíři: </a:t>
            </a:r>
            <a:r>
              <a:rPr lang="cs-CZ" sz="2400" b="1" dirty="0" smtClean="0"/>
              <a:t>Gustav Klimt </a:t>
            </a:r>
            <a:r>
              <a:rPr lang="cs-CZ" sz="2400" dirty="0" smtClean="0"/>
              <a:t>(1862-1918), </a:t>
            </a:r>
            <a:r>
              <a:rPr lang="cs-CZ" sz="2400" b="1" dirty="0" smtClean="0"/>
              <a:t>Egon </a:t>
            </a:r>
            <a:r>
              <a:rPr lang="cs-CZ" sz="2400" b="1" dirty="0" err="1" smtClean="0"/>
              <a:t>Schiele</a:t>
            </a:r>
            <a:r>
              <a:rPr lang="cs-CZ" sz="2400" b="1" dirty="0" smtClean="0"/>
              <a:t> </a:t>
            </a:r>
            <a:r>
              <a:rPr lang="cs-CZ" sz="2400" dirty="0" smtClean="0"/>
              <a:t>(1890-1918), </a:t>
            </a:r>
            <a:r>
              <a:rPr lang="cs-CZ" sz="2400" b="1" dirty="0" smtClean="0"/>
              <a:t>Oscar </a:t>
            </a:r>
            <a:r>
              <a:rPr lang="cs-CZ" sz="2400" b="1" dirty="0" err="1" smtClean="0"/>
              <a:t>Kokoschka</a:t>
            </a:r>
            <a:r>
              <a:rPr lang="cs-CZ" sz="2400" b="1" dirty="0" smtClean="0"/>
              <a:t> </a:t>
            </a:r>
            <a:r>
              <a:rPr lang="cs-CZ" sz="2400" dirty="0" smtClean="0"/>
              <a:t>(1886-1980)</a:t>
            </a:r>
          </a:p>
          <a:p>
            <a:endParaRPr lang="cs-CZ" sz="800" dirty="0" smtClean="0"/>
          </a:p>
          <a:p>
            <a:r>
              <a:rPr lang="cs-CZ" sz="2400" b="1" dirty="0" smtClean="0"/>
              <a:t>Psychiatr </a:t>
            </a:r>
            <a:r>
              <a:rPr lang="cs-CZ" sz="2400" b="1" dirty="0" err="1" smtClean="0"/>
              <a:t>Sikmund</a:t>
            </a:r>
            <a:r>
              <a:rPr lang="cs-CZ" sz="2400" b="1" dirty="0" smtClean="0"/>
              <a:t> Freud </a:t>
            </a:r>
            <a:r>
              <a:rPr lang="cs-CZ" sz="2400" dirty="0" smtClean="0"/>
              <a:t>(1856-1939)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9307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Cestovní ruch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840" y="908720"/>
            <a:ext cx="9133160" cy="5949280"/>
          </a:xfrm>
        </p:spPr>
        <p:txBody>
          <a:bodyPr/>
          <a:lstStyle/>
          <a:p>
            <a:r>
              <a:rPr lang="cs-CZ" sz="2600" dirty="0" smtClean="0"/>
              <a:t>Turisté přijíždějí do Alp (střediska zimního lyžování – Innsbruck, </a:t>
            </a:r>
            <a:r>
              <a:rPr lang="cs-CZ" sz="2600" dirty="0" err="1" smtClean="0"/>
              <a:t>Kitzbühl</a:t>
            </a:r>
            <a:r>
              <a:rPr lang="cs-CZ" sz="2600" dirty="0" smtClean="0"/>
              <a:t>, </a:t>
            </a:r>
            <a:r>
              <a:rPr lang="cs-CZ" sz="2600" dirty="0" err="1" smtClean="0"/>
              <a:t>Zell</a:t>
            </a:r>
            <a:r>
              <a:rPr lang="cs-CZ" sz="2600" dirty="0" smtClean="0"/>
              <a:t> </a:t>
            </a:r>
            <a:r>
              <a:rPr lang="cs-CZ" sz="2600" dirty="0" err="1" smtClean="0"/>
              <a:t>am</a:t>
            </a:r>
            <a:r>
              <a:rPr lang="cs-CZ" sz="2600" dirty="0" smtClean="0"/>
              <a:t> </a:t>
            </a:r>
            <a:r>
              <a:rPr lang="cs-CZ" sz="2600" dirty="0" err="1" smtClean="0"/>
              <a:t>See</a:t>
            </a:r>
            <a:r>
              <a:rPr lang="cs-CZ" sz="2600" dirty="0" smtClean="0"/>
              <a:t>, </a:t>
            </a:r>
            <a:r>
              <a:rPr lang="cs-CZ" sz="2600" dirty="0" err="1" smtClean="0"/>
              <a:t>Kaprun</a:t>
            </a:r>
            <a:r>
              <a:rPr lang="cs-CZ" sz="2600" dirty="0" smtClean="0"/>
              <a:t>), ale i za kulturou a historickými památkami.</a:t>
            </a:r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SALZBURG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/>
              <a:t> Město, kde se narodil Wolfgang Amadeus Mozart </a:t>
            </a:r>
          </a:p>
          <a:p>
            <a:pPr marL="857250" lvl="2" indent="0">
              <a:buNone/>
            </a:pPr>
            <a:r>
              <a:rPr lang="cs-CZ" sz="2600" dirty="0" smtClean="0"/>
              <a:t>(1756-1790) </a:t>
            </a:r>
          </a:p>
          <a:p>
            <a:pPr marL="857250" lvl="1" indent="-457200">
              <a:buFont typeface="Arial" pitchFamily="34" charset="0"/>
              <a:buChar char="•"/>
            </a:pPr>
            <a:r>
              <a:rPr lang="cs-CZ" sz="2600" dirty="0" smtClean="0"/>
              <a:t>Pevnost </a:t>
            </a:r>
            <a:r>
              <a:rPr lang="cs-CZ" sz="2600" dirty="0" err="1" smtClean="0"/>
              <a:t>Hohensalzburg</a:t>
            </a:r>
            <a:r>
              <a:rPr lang="cs-CZ" sz="2600" dirty="0" smtClean="0"/>
              <a:t>,</a:t>
            </a:r>
          </a:p>
          <a:p>
            <a:pPr marL="857250" lvl="1" indent="-457200">
              <a:buFont typeface="Arial" pitchFamily="34" charset="0"/>
              <a:buChar char="•"/>
            </a:pPr>
            <a:r>
              <a:rPr lang="cs-CZ" sz="2600" dirty="0" err="1" smtClean="0"/>
              <a:t>Mirrabellgarten</a:t>
            </a:r>
            <a:r>
              <a:rPr lang="cs-CZ" sz="2600" dirty="0" smtClean="0"/>
              <a:t> patří k nejhezčím parkům,</a:t>
            </a:r>
          </a:p>
          <a:p>
            <a:pPr marL="857250" lvl="1" indent="-457200">
              <a:buFont typeface="Arial" pitchFamily="34" charset="0"/>
              <a:buChar char="•"/>
            </a:pPr>
            <a:r>
              <a:rPr lang="cs-CZ" sz="2600" dirty="0"/>
              <a:t>Hudební </a:t>
            </a:r>
            <a:r>
              <a:rPr lang="cs-CZ" sz="2600" dirty="0" smtClean="0"/>
              <a:t>festivaly, </a:t>
            </a:r>
          </a:p>
          <a:p>
            <a:pPr marL="857250" lvl="1" indent="-457200">
              <a:buFont typeface="Arial" pitchFamily="34" charset="0"/>
              <a:buChar char="•"/>
            </a:pPr>
            <a:r>
              <a:rPr lang="cs-CZ" sz="2600" dirty="0"/>
              <a:t>b</a:t>
            </a:r>
            <a:r>
              <a:rPr lang="cs-CZ" sz="2600" dirty="0" smtClean="0"/>
              <a:t>onbony Mozartovy koule,</a:t>
            </a:r>
          </a:p>
          <a:p>
            <a:pPr marL="857250" lvl="1" indent="-457200">
              <a:buFont typeface="Arial" pitchFamily="34" charset="0"/>
              <a:buChar char="•"/>
            </a:pPr>
            <a:r>
              <a:rPr lang="cs-CZ" sz="2600" dirty="0" smtClean="0"/>
              <a:t>kulinářské speciality – nočky z cukrového sněhu, meruňkové knedlíky, zelné závitky s klobásou a knedlíky. 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35643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844824"/>
            <a:ext cx="10841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Salzburg</a:t>
            </a:r>
            <a:endParaRPr lang="cs-CZ" sz="20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0"/>
            <a:ext cx="9500369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6240511"/>
            <a:ext cx="135415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Salzburg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47308" y="6443432"/>
            <a:ext cx="14966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Foto z archivu autora</a:t>
            </a:r>
            <a:endParaRPr lang="cs-CZ" sz="1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95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786"/>
            <a:ext cx="9156395" cy="686729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39149"/>
            <a:ext cx="228415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Zámek </a:t>
            </a:r>
            <a:r>
              <a:rPr lang="cs-CZ" sz="2600" dirty="0" err="1" smtClean="0"/>
              <a:t>Mirabell</a:t>
            </a:r>
            <a:endParaRPr lang="cs-CZ" sz="2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52320" y="6519827"/>
            <a:ext cx="14966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Foto z archivu autora</a:t>
            </a:r>
            <a:endParaRPr lang="cs-CZ" sz="1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90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Vídeň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733256"/>
          </a:xfrm>
        </p:spPr>
        <p:txBody>
          <a:bodyPr/>
          <a:lstStyle/>
          <a:p>
            <a:pPr marL="40005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památky </a:t>
            </a:r>
            <a:r>
              <a:rPr lang="cs-CZ" sz="2600" dirty="0"/>
              <a:t>UNESCO: císařská rezidence Hofburg, palác Belveder,</a:t>
            </a:r>
          </a:p>
          <a:p>
            <a:pPr marL="40005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Od 13. stol vznikal Hofburg, rezidence Habsburků. Rozkládá se na ploše 240 tis. m</a:t>
            </a:r>
            <a:r>
              <a:rPr lang="cs-CZ" sz="2600" baseline="30000" dirty="0" smtClean="0"/>
              <a:t>2</a:t>
            </a:r>
            <a:r>
              <a:rPr lang="cs-CZ" sz="2600" dirty="0" smtClean="0"/>
              <a:t>, má 18 traktů, 19 nádvoří a 2600 místností. Nový Hofburg na Náměstí Hrdinů byl dokončen v r. 1913.</a:t>
            </a:r>
          </a:p>
          <a:p>
            <a:pPr marL="40005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Dóm </a:t>
            </a:r>
            <a:r>
              <a:rPr lang="cs-CZ" sz="2600" dirty="0"/>
              <a:t>sv. Štěpána – </a:t>
            </a:r>
            <a:r>
              <a:rPr lang="cs-CZ" sz="2600" dirty="0" smtClean="0"/>
              <a:t>nejvýznamnější rakouskou </a:t>
            </a:r>
            <a:r>
              <a:rPr lang="cs-CZ" sz="2600" dirty="0"/>
              <a:t>stavbou </a:t>
            </a:r>
            <a:r>
              <a:rPr lang="cs-CZ" sz="2600" dirty="0" smtClean="0"/>
              <a:t>gotiky,</a:t>
            </a:r>
            <a:endParaRPr lang="cs-CZ" sz="2600" dirty="0"/>
          </a:p>
          <a:p>
            <a:pPr marL="400050">
              <a:buFont typeface="Arial" pitchFamily="34" charset="0"/>
              <a:buChar char="•"/>
            </a:pPr>
            <a:r>
              <a:rPr lang="cs-CZ" sz="2600" dirty="0"/>
              <a:t>Španělská jezdecká škola – koně lipicáni,</a:t>
            </a:r>
          </a:p>
          <a:p>
            <a:pPr marL="400050">
              <a:buFont typeface="Arial" pitchFamily="34" charset="0"/>
              <a:buChar char="•"/>
            </a:pPr>
            <a:r>
              <a:rPr lang="cs-CZ" sz="2600" dirty="0"/>
              <a:t>Zábavní park </a:t>
            </a:r>
            <a:r>
              <a:rPr lang="cs-CZ" sz="2600" dirty="0" err="1"/>
              <a:t>Prater</a:t>
            </a:r>
            <a:r>
              <a:rPr lang="cs-CZ" sz="2600" dirty="0"/>
              <a:t>,</a:t>
            </a:r>
          </a:p>
          <a:p>
            <a:pPr marL="400050">
              <a:buFont typeface="Arial" pitchFamily="34" charset="0"/>
              <a:buChar char="•"/>
            </a:pPr>
            <a:r>
              <a:rPr lang="cs-CZ" sz="2600" dirty="0"/>
              <a:t>Je metropolí hudby – Haydn, Mozart, Beethoven, Schubert, Brahms, Mahler,</a:t>
            </a:r>
          </a:p>
          <a:p>
            <a:pPr marL="400050">
              <a:buFont typeface="Arial" pitchFamily="34" charset="0"/>
              <a:buChar char="•"/>
            </a:pPr>
            <a:r>
              <a:rPr lang="cs-CZ" sz="2600" dirty="0"/>
              <a:t>Vídeňský ples v Opeře,</a:t>
            </a:r>
          </a:p>
          <a:p>
            <a:pPr marL="400050">
              <a:buFont typeface="Arial" pitchFamily="34" charset="0"/>
              <a:buChar char="•"/>
            </a:pPr>
            <a:r>
              <a:rPr lang="cs-CZ" sz="2600" dirty="0"/>
              <a:t>Vánoční </a:t>
            </a:r>
            <a:r>
              <a:rPr lang="cs-CZ" sz="2600" dirty="0" smtClean="0"/>
              <a:t>trhy</a:t>
            </a:r>
            <a:r>
              <a:rPr lang="cs-CZ" sz="2600" dirty="0"/>
              <a:t>.</a:t>
            </a:r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45546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0"/>
            <a:ext cx="9252521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7504" y="203764"/>
            <a:ext cx="240816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Zámek Belveder</a:t>
            </a:r>
            <a:endParaRPr lang="cs-CZ" sz="2600" dirty="0"/>
          </a:p>
        </p:txBody>
      </p:sp>
      <p:sp>
        <p:nvSpPr>
          <p:cNvPr id="2" name="Obdélník 1"/>
          <p:cNvSpPr/>
          <p:nvPr/>
        </p:nvSpPr>
        <p:spPr>
          <a:xfrm>
            <a:off x="6804248" y="6381328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256826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0"/>
            <a:ext cx="9433048" cy="693939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276617"/>
            <a:ext cx="10349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Opera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6987384" y="6481802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48843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6" r="3629"/>
          <a:stretch/>
        </p:blipFill>
        <p:spPr>
          <a:xfrm>
            <a:off x="0" y="593304"/>
            <a:ext cx="9144000" cy="626469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32601"/>
            <a:ext cx="15786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P</a:t>
            </a:r>
            <a:r>
              <a:rPr lang="cs-CZ" sz="2600" dirty="0" smtClean="0"/>
              <a:t>arlament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251520" y="6381328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405338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-165161"/>
            <a:ext cx="9252520" cy="739755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918997" y="0"/>
            <a:ext cx="21105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Vídeňské kolo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6918997" y="6673334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196145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99322" y="764704"/>
            <a:ext cx="9036496" cy="6093296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/>
              <a:t>HÜBELOVÁ, Dana a Petr CHALUPA. </a:t>
            </a:r>
            <a:r>
              <a:rPr lang="cs-CZ" sz="2000" i="1" dirty="0"/>
              <a:t>Zeměpis: učebnice</a:t>
            </a:r>
            <a:r>
              <a:rPr lang="cs-CZ" sz="2000" dirty="0"/>
              <a:t>. 1. vyd. [i.e. 2. vyd.]. Brno: Nová škola, 2010, 95 s. Duhová řada. ISBN 978-80-7289-148-1</a:t>
            </a:r>
            <a:r>
              <a:rPr lang="cs-CZ" sz="2000" dirty="0" smtClean="0"/>
              <a:t>.</a:t>
            </a:r>
          </a:p>
          <a:p>
            <a:pPr eaLnBrk="1" hangingPunct="1">
              <a:defRPr/>
            </a:pPr>
            <a:endParaRPr lang="cs-CZ" sz="1200" dirty="0"/>
          </a:p>
          <a:p>
            <a:pPr eaLnBrk="1" hangingPunct="1">
              <a:defRPr/>
            </a:pPr>
            <a:r>
              <a:rPr lang="cs-CZ" sz="2000" dirty="0" smtClean="0"/>
              <a:t>KASTNER, Jiří, Milan HOLEČEK a Libor KRAJÍČEK. </a:t>
            </a:r>
            <a:r>
              <a:rPr lang="cs-CZ" sz="2000" i="1" dirty="0" smtClean="0"/>
              <a:t>Zeměpis naší vlasti: učebnice zeměpisu pro základní školy a víceletá gymnázia</a:t>
            </a:r>
            <a:r>
              <a:rPr lang="cs-CZ" sz="2000" dirty="0" smtClean="0"/>
              <a:t>. 1. vyd. Praha: Nakladatelství České geografické společnosti, 1997, 95 s. ISBN 80-860-3409-7. </a:t>
            </a:r>
          </a:p>
          <a:p>
            <a:pPr eaLnBrk="1" hangingPunct="1">
              <a:defRPr/>
            </a:pPr>
            <a:endParaRPr lang="cs-CZ" sz="1200" dirty="0"/>
          </a:p>
          <a:p>
            <a:pPr eaLnBrk="1" hangingPunct="1">
              <a:defRPr/>
            </a:pPr>
            <a:r>
              <a:rPr lang="cs-CZ" sz="2000" i="1" dirty="0"/>
              <a:t>Encyklopedie Zeměpis světa</a:t>
            </a:r>
            <a:r>
              <a:rPr lang="cs-CZ" sz="2000" dirty="0"/>
              <a:t>. V Praze: </a:t>
            </a:r>
            <a:r>
              <a:rPr lang="cs-CZ" sz="2000" dirty="0" err="1"/>
              <a:t>Columbus</a:t>
            </a:r>
            <a:r>
              <a:rPr lang="cs-CZ" sz="2000" dirty="0"/>
              <a:t>, 2002, 512 s. ISBN 80-901-7276-8</a:t>
            </a:r>
            <a:r>
              <a:rPr lang="cs-CZ" sz="2000" dirty="0" smtClean="0"/>
              <a:t>.</a:t>
            </a:r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r>
              <a:rPr lang="cs-CZ" sz="2000" dirty="0"/>
              <a:t>MAASS, Winfried. </a:t>
            </a:r>
            <a:r>
              <a:rPr lang="cs-CZ" sz="2000" i="1" dirty="0"/>
              <a:t>100 nejkrásnějších měst světa: největší poklady lidstva na pěti kontinentech</a:t>
            </a:r>
            <a:r>
              <a:rPr lang="cs-CZ" sz="2000" dirty="0"/>
              <a:t>. 1. vyd. Čestlice: </a:t>
            </a:r>
            <a:r>
              <a:rPr lang="cs-CZ" sz="2000" dirty="0" err="1"/>
              <a:t>Rebo</a:t>
            </a:r>
            <a:r>
              <a:rPr lang="cs-CZ" sz="2000" dirty="0"/>
              <a:t> </a:t>
            </a:r>
            <a:r>
              <a:rPr lang="cs-CZ" sz="2000" dirty="0" err="1"/>
              <a:t>Productions</a:t>
            </a:r>
            <a:r>
              <a:rPr lang="cs-CZ" sz="2000" dirty="0"/>
              <a:t> CZ, 2002, 208 s. ISBN 80-723-4266-5</a:t>
            </a:r>
            <a:r>
              <a:rPr lang="cs-CZ" sz="2000" dirty="0" smtClean="0"/>
              <a:t>.</a:t>
            </a:r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r>
              <a:rPr lang="cs-CZ" sz="2000" i="1" dirty="0"/>
              <a:t>Lexikon zemí 2000</a:t>
            </a:r>
            <a:r>
              <a:rPr lang="cs-CZ" sz="2000" dirty="0"/>
              <a:t>. Praha: Fortuna </a:t>
            </a:r>
            <a:r>
              <a:rPr lang="cs-CZ" sz="2000" dirty="0" err="1"/>
              <a:t>Print</a:t>
            </a:r>
            <a:r>
              <a:rPr lang="cs-CZ" sz="2000" dirty="0"/>
              <a:t>, 1999, 503 s. ISBN </a:t>
            </a:r>
            <a:r>
              <a:rPr lang="cs-CZ" sz="2000" dirty="0" smtClean="0"/>
              <a:t>80-861-4435-6.</a:t>
            </a:r>
            <a:r>
              <a:rPr lang="cs-CZ" sz="2000" dirty="0"/>
              <a:t> </a:t>
            </a:r>
            <a:endParaRPr lang="cs-CZ" sz="2000" dirty="0" smtClean="0"/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cs.wikipedia.org/wiki/Rakousko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u="sng" dirty="0">
                <a:hlinkClick r:id="rId3"/>
              </a:rPr>
              <a:t>http://upload.wikimedia.org/wikipedia/Flag </a:t>
            </a:r>
            <a:r>
              <a:rPr lang="cs-CZ" sz="2000" u="sng" dirty="0" err="1">
                <a:hlinkClick r:id="rId3"/>
              </a:rPr>
              <a:t>of</a:t>
            </a:r>
            <a:r>
              <a:rPr lang="cs-CZ" sz="2000" u="sng" dirty="0">
                <a:hlinkClick r:id="rId3"/>
              </a:rPr>
              <a:t> </a:t>
            </a:r>
            <a:r>
              <a:rPr lang="cs-CZ" sz="2000" u="sng" dirty="0" err="1" smtClean="0">
                <a:hlinkClick r:id="rId3"/>
              </a:rPr>
              <a:t>Austria.svg</a:t>
            </a:r>
            <a:endParaRPr lang="cs-CZ" sz="2000" u="sng" dirty="0" smtClean="0"/>
          </a:p>
          <a:p>
            <a:pPr eaLnBrk="1" hangingPunct="1">
              <a:defRPr/>
            </a:pPr>
            <a:endParaRPr lang="cs-CZ" sz="2000" dirty="0"/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endParaRPr lang="cs-CZ" sz="2000" dirty="0"/>
          </a:p>
          <a:p>
            <a:pPr eaLnBrk="1" hangingPunct="1"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304</TotalTime>
  <Words>803</Words>
  <Application>Microsoft Office PowerPoint</Application>
  <PresentationFormat>Předvádění na obrazovce (4:3)</PresentationFormat>
  <Paragraphs>135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R A K O U S K O</vt:lpstr>
      <vt:lpstr>Povrch</vt:lpstr>
      <vt:lpstr>Zemědělství a lesnictví</vt:lpstr>
      <vt:lpstr>Nerostné suroviny, průmysl</vt:lpstr>
      <vt:lpstr>Doprava</vt:lpstr>
      <vt:lpstr>Státní zřízení</vt:lpstr>
      <vt:lpstr>Osobnosti </vt:lpstr>
      <vt:lpstr>Cestovní ruch</vt:lpstr>
      <vt:lpstr>Prezentace aplikace PowerPoint</vt:lpstr>
      <vt:lpstr>Prezentace aplikace PowerPoint</vt:lpstr>
      <vt:lpstr>Vídeň</vt:lpstr>
      <vt:lpstr>Prezentace aplikace PowerPoint</vt:lpstr>
      <vt:lpstr>Prezentace aplikace PowerPoint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50</cp:revision>
  <dcterms:created xsi:type="dcterms:W3CDTF">2012-12-23T08:55:19Z</dcterms:created>
  <dcterms:modified xsi:type="dcterms:W3CDTF">2013-12-19T08:38:59Z</dcterms:modified>
</cp:coreProperties>
</file>