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61" r:id="rId5"/>
    <p:sldId id="269" r:id="rId6"/>
    <p:sldId id="262" r:id="rId7"/>
    <p:sldId id="270" r:id="rId8"/>
    <p:sldId id="273" r:id="rId9"/>
    <p:sldId id="256" r:id="rId10"/>
    <p:sldId id="272" r:id="rId11"/>
    <p:sldId id="274" r:id="rId12"/>
    <p:sldId id="265" r:id="rId13"/>
    <p:sldId id="266" r:id="rId14"/>
    <p:sldId id="267" r:id="rId15"/>
    <p:sldId id="268" r:id="rId16"/>
    <p:sldId id="271" r:id="rId17"/>
    <p:sldId id="276" r:id="rId18"/>
    <p:sldId id="277" r:id="rId19"/>
    <p:sldId id="278" r:id="rId20"/>
    <p:sldId id="258" r:id="rId21"/>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CCFF"/>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35" autoAdjust="0"/>
    <p:restoredTop sz="94660"/>
  </p:normalViewPr>
  <p:slideViewPr>
    <p:cSldViewPr>
      <p:cViewPr varScale="1">
        <p:scale>
          <a:sx n="66" d="100"/>
          <a:sy n="66" d="100"/>
        </p:scale>
        <p:origin x="-4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530A8E42-FDD0-4BE6-8245-9A0947E4CCC9}"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0C7597B6-5191-4C9D-94D3-7B3B7894614B}" type="slidenum">
              <a:rPr lang="cs-CZ"/>
              <a:pPr>
                <a:defRPr/>
              </a:pPr>
              <a:t>‹#›</a:t>
            </a:fld>
            <a:endParaRPr lang="cs-CZ" dirty="0"/>
          </a:p>
        </p:txBody>
      </p:sp>
    </p:spTree>
    <p:extLst>
      <p:ext uri="{BB962C8B-B14F-4D97-AF65-F5344CB8AC3E}">
        <p14:creationId xmlns:p14="http://schemas.microsoft.com/office/powerpoint/2010/main" val="4192253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4046B5F-DB2F-47F5-8F78-3E0E9DB2F5DD}"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E226046D-DFC2-4672-A5CF-38A27C8A0068}" type="slidenum">
              <a:rPr lang="cs-CZ"/>
              <a:pPr>
                <a:defRPr/>
              </a:pPr>
              <a:t>‹#›</a:t>
            </a:fld>
            <a:endParaRPr lang="cs-CZ" dirty="0"/>
          </a:p>
        </p:txBody>
      </p:sp>
    </p:spTree>
    <p:extLst>
      <p:ext uri="{BB962C8B-B14F-4D97-AF65-F5344CB8AC3E}">
        <p14:creationId xmlns:p14="http://schemas.microsoft.com/office/powerpoint/2010/main" val="1849371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5F8D0DBB-3CAB-42C1-BBFD-3563EE7B02DA}"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97D31D55-9FC3-43AF-87D9-252D41B24D4D}" type="slidenum">
              <a:rPr lang="cs-CZ"/>
              <a:pPr>
                <a:defRPr/>
              </a:pPr>
              <a:t>‹#›</a:t>
            </a:fld>
            <a:endParaRPr lang="cs-CZ" dirty="0"/>
          </a:p>
        </p:txBody>
      </p:sp>
    </p:spTree>
    <p:extLst>
      <p:ext uri="{BB962C8B-B14F-4D97-AF65-F5344CB8AC3E}">
        <p14:creationId xmlns:p14="http://schemas.microsoft.com/office/powerpoint/2010/main" val="1223137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B2D3BDF5-2B70-4386-AE19-F92C29777E29}" type="datetimeFigureOut">
              <a:rPr lang="cs-CZ"/>
              <a:pPr>
                <a:defRPr/>
              </a:pPr>
              <a:t>19.12.2013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86626BE9-F7E1-4BF4-A2C1-956DE2EAEE2D}" type="slidenum">
              <a:rPr lang="cs-CZ"/>
              <a:pPr>
                <a:defRPr/>
              </a:pPr>
              <a:t>‹#›</a:t>
            </a:fld>
            <a:endParaRPr lang="cs-CZ" dirty="0"/>
          </a:p>
        </p:txBody>
      </p:sp>
    </p:spTree>
    <p:extLst>
      <p:ext uri="{BB962C8B-B14F-4D97-AF65-F5344CB8AC3E}">
        <p14:creationId xmlns:p14="http://schemas.microsoft.com/office/powerpoint/2010/main" val="3612241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42C36A06-5C05-4581-95EB-548DD9001C4F}" type="datetimeFigureOut">
              <a:rPr lang="cs-CZ"/>
              <a:pPr>
                <a:defRPr/>
              </a:pPr>
              <a:t>19.12.2013</a:t>
            </a:fld>
            <a:endParaRPr lang="cs-CZ" dirty="0"/>
          </a:p>
        </p:txBody>
      </p:sp>
      <p:sp>
        <p:nvSpPr>
          <p:cNvPr id="8" name="Zástupný symbol pro zápatí 4"/>
          <p:cNvSpPr>
            <a:spLocks noGrp="1"/>
          </p:cNvSpPr>
          <p:nvPr>
            <p:ph type="ftr" sz="quarter" idx="11"/>
          </p:nvPr>
        </p:nvSpPr>
        <p:spPr/>
        <p:txBody>
          <a:bodyPr/>
          <a:lstStyle>
            <a:lvl1pPr>
              <a:defRPr/>
            </a:lvl1pPr>
          </a:lstStyle>
          <a:p>
            <a:pPr>
              <a:defRPr/>
            </a:pPr>
            <a:endParaRPr lang="cs-CZ" dirty="0"/>
          </a:p>
        </p:txBody>
      </p:sp>
      <p:sp>
        <p:nvSpPr>
          <p:cNvPr id="9" name="Zástupný symbol pro číslo snímku 5"/>
          <p:cNvSpPr>
            <a:spLocks noGrp="1"/>
          </p:cNvSpPr>
          <p:nvPr>
            <p:ph type="sldNum" sz="quarter" idx="12"/>
          </p:nvPr>
        </p:nvSpPr>
        <p:spPr/>
        <p:txBody>
          <a:bodyPr/>
          <a:lstStyle>
            <a:lvl1pPr>
              <a:defRPr/>
            </a:lvl1pPr>
          </a:lstStyle>
          <a:p>
            <a:pPr>
              <a:defRPr/>
            </a:pPr>
            <a:fld id="{D8C9D172-3E13-4061-A04F-B61BCFFEBC7B}" type="slidenum">
              <a:rPr lang="cs-CZ"/>
              <a:pPr>
                <a:defRPr/>
              </a:pPr>
              <a:t>‹#›</a:t>
            </a:fld>
            <a:endParaRPr lang="cs-CZ" dirty="0"/>
          </a:p>
        </p:txBody>
      </p:sp>
    </p:spTree>
    <p:extLst>
      <p:ext uri="{BB962C8B-B14F-4D97-AF65-F5344CB8AC3E}">
        <p14:creationId xmlns:p14="http://schemas.microsoft.com/office/powerpoint/2010/main" val="868817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4C386E1C-C0CA-46E6-864E-98003B691B3A}" type="datetimeFigureOut">
              <a:rPr lang="cs-CZ"/>
              <a:pPr>
                <a:defRPr/>
              </a:pPr>
              <a:t>19.12.2013</a:t>
            </a:fld>
            <a:endParaRPr lang="cs-CZ" dirty="0"/>
          </a:p>
        </p:txBody>
      </p:sp>
      <p:sp>
        <p:nvSpPr>
          <p:cNvPr id="4" name="Zástupný symbol pro zápatí 4"/>
          <p:cNvSpPr>
            <a:spLocks noGrp="1"/>
          </p:cNvSpPr>
          <p:nvPr>
            <p:ph type="ftr" sz="quarter" idx="11"/>
          </p:nvPr>
        </p:nvSpPr>
        <p:spPr/>
        <p:txBody>
          <a:bodyPr/>
          <a:lstStyle>
            <a:lvl1pPr>
              <a:defRPr/>
            </a:lvl1pPr>
          </a:lstStyle>
          <a:p>
            <a:pPr>
              <a:defRPr/>
            </a:pPr>
            <a:endParaRPr lang="cs-CZ" dirty="0"/>
          </a:p>
        </p:txBody>
      </p:sp>
      <p:sp>
        <p:nvSpPr>
          <p:cNvPr id="5" name="Zástupný symbol pro číslo snímku 5"/>
          <p:cNvSpPr>
            <a:spLocks noGrp="1"/>
          </p:cNvSpPr>
          <p:nvPr>
            <p:ph type="sldNum" sz="quarter" idx="12"/>
          </p:nvPr>
        </p:nvSpPr>
        <p:spPr/>
        <p:txBody>
          <a:bodyPr/>
          <a:lstStyle>
            <a:lvl1pPr>
              <a:defRPr/>
            </a:lvl1pPr>
          </a:lstStyle>
          <a:p>
            <a:pPr>
              <a:defRPr/>
            </a:pPr>
            <a:fld id="{56AF14C1-D301-4DDC-A6A0-158ED528E596}" type="slidenum">
              <a:rPr lang="cs-CZ"/>
              <a:pPr>
                <a:defRPr/>
              </a:pPr>
              <a:t>‹#›</a:t>
            </a:fld>
            <a:endParaRPr lang="cs-CZ" dirty="0"/>
          </a:p>
        </p:txBody>
      </p:sp>
    </p:spTree>
    <p:extLst>
      <p:ext uri="{BB962C8B-B14F-4D97-AF65-F5344CB8AC3E}">
        <p14:creationId xmlns:p14="http://schemas.microsoft.com/office/powerpoint/2010/main" val="2353027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B995F46C-C4D6-4A8E-9D93-62089730F9DF}" type="datetimeFigureOut">
              <a:rPr lang="cs-CZ"/>
              <a:pPr>
                <a:defRPr/>
              </a:pPr>
              <a:t>19.12.2013</a:t>
            </a:fld>
            <a:endParaRPr lang="cs-CZ" dirty="0"/>
          </a:p>
        </p:txBody>
      </p:sp>
      <p:sp>
        <p:nvSpPr>
          <p:cNvPr id="3" name="Zástupný symbol pro zápatí 4"/>
          <p:cNvSpPr>
            <a:spLocks noGrp="1"/>
          </p:cNvSpPr>
          <p:nvPr>
            <p:ph type="ftr" sz="quarter" idx="11"/>
          </p:nvPr>
        </p:nvSpPr>
        <p:spPr/>
        <p:txBody>
          <a:bodyPr/>
          <a:lstStyle>
            <a:lvl1pPr>
              <a:defRPr/>
            </a:lvl1pPr>
          </a:lstStyle>
          <a:p>
            <a:pPr>
              <a:defRPr/>
            </a:pPr>
            <a:endParaRPr lang="cs-CZ" dirty="0"/>
          </a:p>
        </p:txBody>
      </p:sp>
      <p:sp>
        <p:nvSpPr>
          <p:cNvPr id="4" name="Zástupný symbol pro číslo snímku 5"/>
          <p:cNvSpPr>
            <a:spLocks noGrp="1"/>
          </p:cNvSpPr>
          <p:nvPr>
            <p:ph type="sldNum" sz="quarter" idx="12"/>
          </p:nvPr>
        </p:nvSpPr>
        <p:spPr/>
        <p:txBody>
          <a:bodyPr/>
          <a:lstStyle>
            <a:lvl1pPr>
              <a:defRPr/>
            </a:lvl1pPr>
          </a:lstStyle>
          <a:p>
            <a:pPr>
              <a:defRPr/>
            </a:pPr>
            <a:fld id="{590F3203-016E-4ECA-ADF9-470621DEAE90}" type="slidenum">
              <a:rPr lang="cs-CZ"/>
              <a:pPr>
                <a:defRPr/>
              </a:pPr>
              <a:t>‹#›</a:t>
            </a:fld>
            <a:endParaRPr lang="cs-CZ" dirty="0"/>
          </a:p>
        </p:txBody>
      </p:sp>
    </p:spTree>
    <p:extLst>
      <p:ext uri="{BB962C8B-B14F-4D97-AF65-F5344CB8AC3E}">
        <p14:creationId xmlns:p14="http://schemas.microsoft.com/office/powerpoint/2010/main" val="2554961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EEF5E129-ABA8-41AA-A493-D22FB65DEBAA}" type="datetimeFigureOut">
              <a:rPr lang="cs-CZ"/>
              <a:pPr>
                <a:defRPr/>
              </a:pPr>
              <a:t>19.12.2013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F26FDC3F-53DA-4F6E-A3BC-54767E48A6E4}" type="slidenum">
              <a:rPr lang="cs-CZ"/>
              <a:pPr>
                <a:defRPr/>
              </a:pPr>
              <a:t>‹#›</a:t>
            </a:fld>
            <a:endParaRPr lang="cs-CZ" dirty="0"/>
          </a:p>
        </p:txBody>
      </p:sp>
    </p:spTree>
    <p:extLst>
      <p:ext uri="{BB962C8B-B14F-4D97-AF65-F5344CB8AC3E}">
        <p14:creationId xmlns:p14="http://schemas.microsoft.com/office/powerpoint/2010/main" val="1103481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6A4F151D-9C87-40C9-99CD-D214FE4C34BB}" type="datetimeFigureOut">
              <a:rPr lang="cs-CZ"/>
              <a:pPr>
                <a:defRPr/>
              </a:pPr>
              <a:t>19.12.2013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7AA115F3-6740-41C6-A2D9-FEA7377B8368}" type="slidenum">
              <a:rPr lang="cs-CZ"/>
              <a:pPr>
                <a:defRPr/>
              </a:pPr>
              <a:t>‹#›</a:t>
            </a:fld>
            <a:endParaRPr lang="cs-CZ" dirty="0"/>
          </a:p>
        </p:txBody>
      </p:sp>
    </p:spTree>
    <p:extLst>
      <p:ext uri="{BB962C8B-B14F-4D97-AF65-F5344CB8AC3E}">
        <p14:creationId xmlns:p14="http://schemas.microsoft.com/office/powerpoint/2010/main" val="337331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9BFF252-9852-45D0-90BD-FF6945D98AE6}"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A449FE2C-AEC2-43E9-8954-C7DF995EAD8B}" type="slidenum">
              <a:rPr lang="cs-CZ"/>
              <a:pPr>
                <a:defRPr/>
              </a:pPr>
              <a:t>‹#›</a:t>
            </a:fld>
            <a:endParaRPr lang="cs-CZ" dirty="0"/>
          </a:p>
        </p:txBody>
      </p:sp>
    </p:spTree>
    <p:extLst>
      <p:ext uri="{BB962C8B-B14F-4D97-AF65-F5344CB8AC3E}">
        <p14:creationId xmlns:p14="http://schemas.microsoft.com/office/powerpoint/2010/main" val="2495666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B3B48DA5-8BBA-49C2-8DE4-FD8F3C24F008}"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3A9E683E-85B7-402C-AC2B-D690DB037BE5}" type="slidenum">
              <a:rPr lang="cs-CZ"/>
              <a:pPr>
                <a:defRPr/>
              </a:pPr>
              <a:t>‹#›</a:t>
            </a:fld>
            <a:endParaRPr lang="cs-CZ" dirty="0"/>
          </a:p>
        </p:txBody>
      </p:sp>
    </p:spTree>
    <p:extLst>
      <p:ext uri="{BB962C8B-B14F-4D97-AF65-F5344CB8AC3E}">
        <p14:creationId xmlns:p14="http://schemas.microsoft.com/office/powerpoint/2010/main" val="3572675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39F98A0B-EAC6-4CF5-BE01-2CDE11D9A0A0}" type="datetimeFigureOut">
              <a:rPr lang="cs-CZ"/>
              <a:pPr>
                <a:defRPr/>
              </a:pPr>
              <a:t>19.12.2013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3275A1F9-F7FE-4C7D-852B-32F2E7E1A6C5}" type="slidenum">
              <a:rPr lang="cs-CZ"/>
              <a:pPr>
                <a:defRPr/>
              </a:pPr>
              <a:t>‹#›</a:t>
            </a:fld>
            <a:endParaRPr lang="cs-CZ"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upload.wikimedia.org/wikipedia/commons/thumb/0/03/Flag_of_Italy.svg/110px-Flag_of_Italy.svg.pn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cs.wikipedia.org/wiki/%C5%98%C3%ADm" TargetMode="External"/><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hyperlink" Target="http://upload.wikimedia.org/wikipedia/commons/thumb/7/75/Collage_Rome.jpg"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upload.wikimedia.org/wikipedia/commons/thumb/5/5c/Flag_of_Greece.svg" TargetMode="External"/><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upload.wikimedia.org/wikipedia/commons/thumb/4/42/Laurus_nobilis_-_K%C3%B6hler%E2%80%93s_Medizinal-Pflanzen-086.jpg"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cs.wikipedia.org/wiki/Soubor:Parthenon.JPG" TargetMode="External"/><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upload.wikimedia.org/wikipedia/commons/thumb/7/75/Collage_Rome.jpg" TargetMode="External"/><Relationship Id="rId7" Type="http://schemas.openxmlformats.org/officeDocument/2006/relationships/hyperlink" Target="http://upload.wikimedia.org/wikipedia/commons/thumb/4/42/Laurus_nobilis_-_K%C3%B6hler%E2%80%93s_Medizinal-Pflanzen-086.jpg" TargetMode="External"/><Relationship Id="rId2" Type="http://schemas.openxmlformats.org/officeDocument/2006/relationships/hyperlink" Target="http://upload.wikimedia.org/wikipedia/commons/thumb/0/03/Flag_of_Italy.svg" TargetMode="External"/><Relationship Id="rId1" Type="http://schemas.openxmlformats.org/officeDocument/2006/relationships/slideLayout" Target="../slideLayouts/slideLayout2.xml"/><Relationship Id="rId6" Type="http://schemas.openxmlformats.org/officeDocument/2006/relationships/hyperlink" Target="http://cs.wikipedia.org/wiki/Soubor:Parthenon.JPG" TargetMode="External"/><Relationship Id="rId5" Type="http://schemas.openxmlformats.org/officeDocument/2006/relationships/hyperlink" Target="http://upload.wikimedia.org/wikipedia/commons/thumb/5/5c/Flag_of_Greece.svg" TargetMode="External"/><Relationship Id="rId4" Type="http://schemas.openxmlformats.org/officeDocument/2006/relationships/hyperlink" Target="http://cs.wikipedia.org/wiki/&#344;&#237;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Zástupný symbol pro obsah 4"/>
          <p:cNvGraphicFramePr>
            <a:graphicFrameLocks noGrp="1"/>
          </p:cNvGraphicFramePr>
          <p:nvPr>
            <p:ph idx="1"/>
            <p:extLst>
              <p:ext uri="{D42A27DB-BD31-4B8C-83A1-F6EECF244321}">
                <p14:modId xmlns:p14="http://schemas.microsoft.com/office/powerpoint/2010/main" val="4107173070"/>
              </p:ext>
            </p:extLst>
          </p:nvPr>
        </p:nvGraphicFramePr>
        <p:xfrm>
          <a:off x="179512" y="1736721"/>
          <a:ext cx="8785027" cy="5120640"/>
        </p:xfrm>
        <a:graphic>
          <a:graphicData uri="http://schemas.openxmlformats.org/drawingml/2006/table">
            <a:tbl>
              <a:tblPr firstRow="1" firstCol="1" bandRow="1">
                <a:tableStyleId>{5C22544A-7EE6-4342-B048-85BDC9FD1C3A}</a:tableStyleId>
              </a:tblPr>
              <a:tblGrid>
                <a:gridCol w="2401291"/>
                <a:gridCol w="6383736"/>
              </a:tblGrid>
              <a:tr h="303789">
                <a:tc>
                  <a:txBody>
                    <a:bodyPr/>
                    <a:lstStyle/>
                    <a:p>
                      <a:pPr algn="l">
                        <a:lnSpc>
                          <a:spcPct val="150000"/>
                        </a:lnSpc>
                        <a:spcAft>
                          <a:spcPts val="0"/>
                        </a:spcAft>
                      </a:pPr>
                      <a:r>
                        <a:rPr lang="cs-CZ" sz="1400" dirty="0">
                          <a:effectLst/>
                        </a:rPr>
                        <a:t>Škola</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Katolické gymnázium Třebíč, Otmarova 22, Třebíč 674 01</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Název </a:t>
                      </a:r>
                      <a:r>
                        <a:rPr lang="cs-CZ" sz="1400" dirty="0" smtClean="0">
                          <a:effectLst/>
                        </a:rPr>
                        <a:t>projektu</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Moderní škola</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Číslo projektu</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CZ.1.07/1.5.00/34.0464</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Šablona</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III/2 Inovace a zkvalitnění výuky prostřednictvím ICT</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Autor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tabLst>
                          <a:tab pos="2056765" algn="ctr"/>
                        </a:tabLst>
                      </a:pPr>
                      <a:r>
                        <a:rPr lang="cs-CZ" sz="1400" dirty="0" smtClean="0">
                          <a:effectLst/>
                        </a:rPr>
                        <a:t>Mgr.</a:t>
                      </a:r>
                      <a:r>
                        <a:rPr lang="cs-CZ" sz="1400" baseline="0" dirty="0" smtClean="0">
                          <a:effectLst/>
                        </a:rPr>
                        <a:t> Hana Polanecká</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Název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Itálie, Řecko</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marL="0" algn="l" defTabSz="914400" rtl="0" eaLnBrk="1" latinLnBrk="0" hangingPunct="1">
                        <a:lnSpc>
                          <a:spcPct val="150000"/>
                        </a:lnSpc>
                        <a:spcAft>
                          <a:spcPts val="0"/>
                        </a:spcAft>
                      </a:pPr>
                      <a:r>
                        <a:rPr lang="cs-CZ" sz="1400" b="1" kern="1200" dirty="0" smtClean="0">
                          <a:solidFill>
                            <a:schemeClr val="lt1"/>
                          </a:solidFill>
                          <a:effectLst/>
                          <a:latin typeface="+mn-lt"/>
                          <a:ea typeface="+mn-ea"/>
                          <a:cs typeface="+mn-cs"/>
                        </a:rPr>
                        <a:t>Kód DUM</a:t>
                      </a:r>
                      <a:endParaRPr lang="cs-CZ" sz="1400" b="1" kern="1200" dirty="0">
                        <a:solidFill>
                          <a:schemeClr val="lt1"/>
                        </a:solidFill>
                        <a:effectLst/>
                        <a:latin typeface="+mn-lt"/>
                        <a:ea typeface="+mn-ea"/>
                        <a:cs typeface="+mn-cs"/>
                      </a:endParaRPr>
                    </a:p>
                  </a:txBody>
                  <a:tcPr marL="68580" marR="68580" marT="0" marB="0"/>
                </a:tc>
                <a:tc>
                  <a:txBody>
                    <a:bodyPr/>
                    <a:lstStyle/>
                    <a:p>
                      <a:pPr algn="l">
                        <a:lnSpc>
                          <a:spcPct val="150000"/>
                        </a:lnSpc>
                        <a:spcAft>
                          <a:spcPts val="0"/>
                        </a:spcAft>
                      </a:pPr>
                      <a:r>
                        <a:rPr lang="cs-CZ" sz="1400" kern="1200" dirty="0" smtClean="0">
                          <a:solidFill>
                            <a:schemeClr val="dk1"/>
                          </a:solidFill>
                          <a:effectLst/>
                          <a:latin typeface="+mn-lt"/>
                          <a:ea typeface="+mn-ea"/>
                          <a:cs typeface="+mn-cs"/>
                        </a:rPr>
                        <a:t>VY_32_INOVACE_6.1.15</a:t>
                      </a:r>
                      <a:r>
                        <a:rPr lang="cs-CZ" sz="1400" kern="1200" baseline="0" dirty="0" smtClean="0">
                          <a:solidFill>
                            <a:schemeClr val="dk1"/>
                          </a:solidFill>
                          <a:effectLst/>
                          <a:latin typeface="+mn-lt"/>
                          <a:ea typeface="+mn-ea"/>
                          <a:cs typeface="+mn-cs"/>
                        </a:rPr>
                        <a:t> </a:t>
                      </a:r>
                      <a:endParaRPr lang="cs-CZ" sz="1400" kern="1200" dirty="0">
                        <a:solidFill>
                          <a:schemeClr val="dk1"/>
                        </a:solidFill>
                        <a:effectLst/>
                        <a:latin typeface="+mn-lt"/>
                        <a:ea typeface="+mn-ea"/>
                        <a:cs typeface="+mn-cs"/>
                      </a:endParaRPr>
                    </a:p>
                  </a:txBody>
                  <a:tcPr marL="68580" marR="68580" marT="0" marB="0"/>
                </a:tc>
              </a:tr>
              <a:tr h="303789">
                <a:tc>
                  <a:txBody>
                    <a:bodyPr/>
                    <a:lstStyle/>
                    <a:p>
                      <a:pPr marL="0" algn="l" defTabSz="914400" rtl="0" eaLnBrk="1" latinLnBrk="0" hangingPunct="1">
                        <a:lnSpc>
                          <a:spcPct val="150000"/>
                        </a:lnSpc>
                        <a:spcAft>
                          <a:spcPts val="0"/>
                        </a:spcAft>
                      </a:pPr>
                      <a:r>
                        <a:rPr lang="cs-CZ" sz="1400" b="1" kern="1200" dirty="0">
                          <a:solidFill>
                            <a:schemeClr val="lt1"/>
                          </a:solidFill>
                          <a:effectLst/>
                          <a:latin typeface="+mn-lt"/>
                          <a:ea typeface="+mn-ea"/>
                          <a:cs typeface="+mn-cs"/>
                        </a:rPr>
                        <a:t>Datum vytvoření </a:t>
                      </a:r>
                    </a:p>
                  </a:txBody>
                  <a:tcPr marL="68580" marR="68580" marT="0" marB="0"/>
                </a:tc>
                <a:tc>
                  <a:txBody>
                    <a:bodyPr/>
                    <a:lstStyle/>
                    <a:p>
                      <a:pPr algn="l">
                        <a:lnSpc>
                          <a:spcPct val="150000"/>
                        </a:lnSpc>
                        <a:spcAft>
                          <a:spcPts val="0"/>
                        </a:spcAft>
                      </a:pPr>
                      <a:r>
                        <a:rPr lang="cs-CZ" sz="1400" dirty="0" smtClean="0">
                          <a:effectLst/>
                        </a:rPr>
                        <a:t>10. 9. 2013</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Předmět</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Zeměpis</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Tematická oblast</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Evropa</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Výstup ŠVP</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solidFill>
                            <a:schemeClr val="dk1"/>
                          </a:solidFill>
                          <a:effectLst/>
                          <a:latin typeface="+mn-lt"/>
                          <a:ea typeface="+mn-ea"/>
                          <a:cs typeface="+mn-cs"/>
                        </a:rPr>
                        <a:t>Žák</a:t>
                      </a:r>
                      <a:r>
                        <a:rPr lang="cs-CZ" sz="1400" baseline="0" dirty="0" smtClean="0">
                          <a:solidFill>
                            <a:schemeClr val="dk1"/>
                          </a:solidFill>
                          <a:effectLst/>
                          <a:latin typeface="+mn-lt"/>
                          <a:ea typeface="+mn-ea"/>
                          <a:cs typeface="+mn-cs"/>
                        </a:rPr>
                        <a:t> uvede příklady v čem dané státy vynikají, uvede turisticky atraktivní místa.</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Anotace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Charakteristika</a:t>
                      </a:r>
                      <a:r>
                        <a:rPr lang="cs-CZ" sz="1400" baseline="0" dirty="0" smtClean="0">
                          <a:effectLst/>
                        </a:rPr>
                        <a:t> hospodářských poměrů a cestovního ruchu Itálie a Řecka.</a:t>
                      </a:r>
                      <a:endParaRPr lang="cs-CZ" sz="1400" dirty="0">
                        <a:solidFill>
                          <a:srgbClr val="365F91"/>
                        </a:solidFill>
                        <a:effectLst/>
                        <a:latin typeface="Calibri"/>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Metodický popis</a:t>
                      </a:r>
                      <a:endParaRPr lang="cs-CZ" sz="1400" dirty="0">
                        <a:solidFill>
                          <a:srgbClr val="365F91"/>
                        </a:solidFill>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cs-CZ" sz="1400" dirty="0" smtClean="0">
                          <a:effectLst/>
                        </a:rPr>
                        <a:t>Stručný</a:t>
                      </a:r>
                      <a:r>
                        <a:rPr lang="cs-CZ" sz="1400" baseline="0" dirty="0" smtClean="0">
                          <a:effectLst/>
                        </a:rPr>
                        <a:t> popis zemí doplněný  o zajímavosti a fotografie.</a:t>
                      </a:r>
                      <a:endParaRPr lang="cs-CZ" sz="1400" dirty="0" smtClean="0">
                        <a:solidFill>
                          <a:srgbClr val="365F91"/>
                        </a:solidFill>
                        <a:effectLst/>
                        <a:latin typeface="+mn-lt"/>
                        <a:ea typeface="Calibri"/>
                        <a:cs typeface="Times New Roman"/>
                      </a:endParaRPr>
                    </a:p>
                  </a:txBody>
                  <a:tcPr marL="68580" marR="68580" marT="0" marB="0"/>
                </a:tc>
              </a:tr>
              <a:tr h="303789">
                <a:tc>
                  <a:txBody>
                    <a:bodyPr/>
                    <a:lstStyle/>
                    <a:p>
                      <a:pPr algn="l">
                        <a:lnSpc>
                          <a:spcPct val="150000"/>
                        </a:lnSpc>
                        <a:spcAft>
                          <a:spcPts val="0"/>
                        </a:spcAft>
                      </a:pPr>
                      <a:r>
                        <a:rPr lang="cs-CZ" sz="1400" dirty="0">
                          <a:effectLst/>
                        </a:rPr>
                        <a:t>Hodnocení</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Materiál</a:t>
                      </a:r>
                      <a:r>
                        <a:rPr lang="cs-CZ" sz="1400" baseline="0" dirty="0" smtClean="0">
                          <a:effectLst/>
                        </a:rPr>
                        <a:t> přiblížil žákům uvedené země.</a:t>
                      </a:r>
                      <a:endParaRPr lang="cs-CZ" sz="1400" dirty="0">
                        <a:solidFill>
                          <a:srgbClr val="365F91"/>
                        </a:solidFill>
                        <a:effectLst/>
                        <a:latin typeface="Calibri"/>
                        <a:ea typeface="Calibri"/>
                        <a:cs typeface="Times New Roman"/>
                      </a:endParaRPr>
                    </a:p>
                  </a:txBody>
                  <a:tcPr marL="68580" marR="68580" marT="0" marB="0"/>
                </a:tc>
              </a:tr>
              <a:tr h="607578">
                <a:tc gridSpan="2">
                  <a:txBody>
                    <a:bodyPr/>
                    <a:lstStyle/>
                    <a:p>
                      <a:pPr algn="ctr">
                        <a:lnSpc>
                          <a:spcPct val="150000"/>
                        </a:lnSpc>
                        <a:spcAft>
                          <a:spcPts val="0"/>
                        </a:spcAft>
                      </a:pPr>
                      <a:r>
                        <a:rPr lang="cs-CZ" sz="1400" dirty="0">
                          <a:effectLst/>
                        </a:rPr>
                        <a:t>Autor prohlašuje, že řádně uvedl všechny použité zdroje. Pokud není uvedeno jinak, použitý materiál je z vlastních zdrojů autora.</a:t>
                      </a:r>
                      <a:endParaRPr lang="cs-CZ" sz="1400" dirty="0">
                        <a:solidFill>
                          <a:srgbClr val="365F91"/>
                        </a:solidFill>
                        <a:effectLst/>
                        <a:latin typeface="Calibri"/>
                        <a:ea typeface="Calibri"/>
                        <a:cs typeface="Times New Roman"/>
                      </a:endParaRPr>
                    </a:p>
                  </a:txBody>
                  <a:tcPr marL="68580" marR="68580" marT="0" marB="0"/>
                </a:tc>
                <a:tc hMerge="1">
                  <a:txBody>
                    <a:bodyPr/>
                    <a:lstStyle/>
                    <a:p>
                      <a:endParaRPr lang="cs-CZ"/>
                    </a:p>
                  </a:txBody>
                  <a:tcPr/>
                </a:tc>
              </a:tr>
            </a:tbl>
          </a:graphicData>
        </a:graphic>
      </p:graphicFrame>
      <p:sp>
        <p:nvSpPr>
          <p:cNvPr id="2099"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cs-CZ" dirty="0"/>
          </a:p>
        </p:txBody>
      </p:sp>
      <p:pic>
        <p:nvPicPr>
          <p:cNvPr id="2100" name="Obrázek 1" descr="http://hilase.cz/wp-content/uploads/2012/12/OPVK_hor_zakladni_logolink_RGB_c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5713" y="228600"/>
            <a:ext cx="66325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ctrTitle"/>
          </p:nvPr>
        </p:nvSpPr>
        <p:spPr>
          <a:xfrm>
            <a:off x="1403648" y="1988840"/>
            <a:ext cx="7036296" cy="1836000"/>
          </a:xfrm>
          <a:solidFill>
            <a:schemeClr val="accent5">
              <a:lumMod val="20000"/>
              <a:lumOff val="80000"/>
            </a:schemeClr>
          </a:solidFill>
          <a:ln w="63500" cmpd="dbl">
            <a:solidFill>
              <a:schemeClr val="tx2"/>
            </a:solidFill>
          </a:ln>
        </p:spPr>
        <p:txBody>
          <a:bodyPr anchor="ctr"/>
          <a:lstStyle/>
          <a:p>
            <a:pPr algn="ctr"/>
            <a:r>
              <a:rPr lang="cs-CZ" dirty="0" smtClean="0"/>
              <a:t>I T Á L I E,</a:t>
            </a:r>
            <a:r>
              <a:rPr lang="cs-CZ" dirty="0"/>
              <a:t> </a:t>
            </a:r>
            <a:r>
              <a:rPr lang="cs-CZ" dirty="0" smtClean="0"/>
              <a:t>Ř E C K O</a:t>
            </a:r>
            <a:endParaRPr lang="cs-CZ" dirty="0"/>
          </a:p>
        </p:txBody>
      </p:sp>
    </p:spTree>
    <p:extLst>
      <p:ext uri="{BB962C8B-B14F-4D97-AF65-F5344CB8AC3E}">
        <p14:creationId xmlns:p14="http://schemas.microsoft.com/office/powerpoint/2010/main" val="29398193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827584" y="404664"/>
            <a:ext cx="7467600" cy="850106"/>
          </a:xfrm>
          <a:solidFill>
            <a:schemeClr val="accent5">
              <a:lumMod val="20000"/>
              <a:lumOff val="80000"/>
            </a:schemeClr>
          </a:solidFill>
          <a:ln w="28575">
            <a:solidFill>
              <a:schemeClr val="tx2"/>
            </a:solidFill>
          </a:ln>
        </p:spPr>
        <p:txBody>
          <a:bodyPr anchor="ctr"/>
          <a:lstStyle/>
          <a:p>
            <a:pPr algn="ctr"/>
            <a:r>
              <a:rPr lang="cs-CZ" b="1" dirty="0" smtClean="0"/>
              <a:t>I T Á L I E</a:t>
            </a:r>
            <a:endParaRPr lang="cs-CZ" b="1" dirty="0"/>
          </a:p>
        </p:txBody>
      </p:sp>
      <p:pic>
        <p:nvPicPr>
          <p:cNvPr id="2" name="Zástupný symbol pro obsah 1"/>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547664" y="2852936"/>
            <a:ext cx="1967260" cy="1305545"/>
          </a:xfrm>
          <a:ln>
            <a:solidFill>
              <a:schemeClr val="tx1"/>
            </a:solidFill>
          </a:ln>
        </p:spPr>
      </p:pic>
      <p:sp>
        <p:nvSpPr>
          <p:cNvPr id="6" name="Zástupný symbol pro obsah 5"/>
          <p:cNvSpPr>
            <a:spLocks noGrp="1"/>
          </p:cNvSpPr>
          <p:nvPr>
            <p:ph sz="quarter" idx="2"/>
          </p:nvPr>
        </p:nvSpPr>
        <p:spPr>
          <a:xfrm>
            <a:off x="4648200" y="1916833"/>
            <a:ext cx="4038600" cy="3384375"/>
          </a:xfrm>
        </p:spPr>
        <p:txBody>
          <a:bodyPr/>
          <a:lstStyle/>
          <a:p>
            <a:r>
              <a:rPr lang="cs-CZ" dirty="0" smtClean="0"/>
              <a:t>Hlavní město: ŘÍM</a:t>
            </a:r>
          </a:p>
          <a:p>
            <a:r>
              <a:rPr lang="cs-CZ" dirty="0" smtClean="0"/>
              <a:t>Italština</a:t>
            </a:r>
          </a:p>
          <a:p>
            <a:r>
              <a:rPr lang="cs-CZ" dirty="0" smtClean="0"/>
              <a:t>Euro</a:t>
            </a:r>
          </a:p>
          <a:p>
            <a:r>
              <a:rPr lang="cs-CZ" dirty="0" smtClean="0"/>
              <a:t>Republika</a:t>
            </a:r>
          </a:p>
          <a:p>
            <a:r>
              <a:rPr lang="cs-CZ" dirty="0" smtClean="0"/>
              <a:t>Turín, Milano, Benátky, Janov, Terst</a:t>
            </a:r>
          </a:p>
          <a:p>
            <a:endParaRPr lang="cs-CZ" dirty="0"/>
          </a:p>
        </p:txBody>
      </p:sp>
      <p:sp>
        <p:nvSpPr>
          <p:cNvPr id="3" name="Obdélník 2"/>
          <p:cNvSpPr/>
          <p:nvPr/>
        </p:nvSpPr>
        <p:spPr>
          <a:xfrm>
            <a:off x="683568" y="5661248"/>
            <a:ext cx="7272808" cy="276999"/>
          </a:xfrm>
          <a:prstGeom prst="rect">
            <a:avLst/>
          </a:prstGeom>
        </p:spPr>
        <p:txBody>
          <a:bodyPr wrap="square">
            <a:spAutoFit/>
          </a:bodyPr>
          <a:lstStyle/>
          <a:p>
            <a:r>
              <a:rPr lang="cs-CZ" sz="1200" u="sng" dirty="0">
                <a:hlinkClick r:id="rId3"/>
              </a:rPr>
              <a:t>http://upload.wikimedia.org/wikipedia/commons/thumb/0/03/Flag_of_Italy.svg/110px-Flag_of_Italy.svg.png</a:t>
            </a:r>
            <a:endParaRPr lang="cs-CZ" sz="1200" dirty="0"/>
          </a:p>
        </p:txBody>
      </p:sp>
    </p:spTree>
    <p:extLst>
      <p:ext uri="{BB962C8B-B14F-4D97-AF65-F5344CB8AC3E}">
        <p14:creationId xmlns:p14="http://schemas.microsoft.com/office/powerpoint/2010/main" val="15814185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323528" y="548680"/>
            <a:ext cx="8640959" cy="3194721"/>
          </a:xfrm>
          <a:prstGeom prst="rect">
            <a:avLst/>
          </a:prstGeom>
          <a:noFill/>
        </p:spPr>
        <p:txBody>
          <a:bodyPr wrap="square" rtlCol="0">
            <a:spAutoFit/>
          </a:bodyPr>
          <a:lstStyle/>
          <a:p>
            <a:pPr>
              <a:lnSpc>
                <a:spcPct val="120000"/>
              </a:lnSpc>
            </a:pPr>
            <a:r>
              <a:rPr lang="cs-CZ" sz="2800" dirty="0"/>
              <a:t>	</a:t>
            </a:r>
            <a:r>
              <a:rPr lang="cs-CZ" sz="2800" dirty="0" smtClean="0"/>
              <a:t>Itálie je zemí, která má po </a:t>
            </a:r>
            <a:r>
              <a:rPr lang="cs-CZ" sz="2800" dirty="0"/>
              <a:t>Ř</a:t>
            </a:r>
            <a:r>
              <a:rPr lang="cs-CZ" sz="2800" dirty="0" smtClean="0"/>
              <a:t>ecku nejdelší evropskou historii. Dlouhé a bohaté dějiny zanechaly po celé zemi nevídané množství památek od římských zřícenin a soch, přes středověké hrady, po velkolepé renesanční stavby a mistrovská díla světových malířů a sochařů.</a:t>
            </a:r>
          </a:p>
          <a:p>
            <a:pPr>
              <a:lnSpc>
                <a:spcPct val="120000"/>
              </a:lnSpc>
            </a:pPr>
            <a:r>
              <a:rPr lang="cs-CZ" sz="2800" dirty="0"/>
              <a:t>	</a:t>
            </a:r>
          </a:p>
        </p:txBody>
      </p:sp>
      <p:sp>
        <p:nvSpPr>
          <p:cNvPr id="2" name="Obdélník 1"/>
          <p:cNvSpPr/>
          <p:nvPr/>
        </p:nvSpPr>
        <p:spPr>
          <a:xfrm>
            <a:off x="251520" y="4005064"/>
            <a:ext cx="8280920" cy="1318181"/>
          </a:xfrm>
          <a:prstGeom prst="rect">
            <a:avLst/>
          </a:prstGeom>
        </p:spPr>
        <p:txBody>
          <a:bodyPr wrap="square">
            <a:spAutoFit/>
          </a:bodyPr>
          <a:lstStyle/>
          <a:p>
            <a:pPr marL="285750" indent="-285750">
              <a:lnSpc>
                <a:spcPct val="150000"/>
              </a:lnSpc>
              <a:buFont typeface="Wingdings" pitchFamily="2" charset="2"/>
              <a:buChar char="v"/>
            </a:pPr>
            <a:r>
              <a:rPr lang="cs-CZ" sz="2800" dirty="0" smtClean="0"/>
              <a:t> Povrch</a:t>
            </a:r>
            <a:r>
              <a:rPr lang="cs-CZ" sz="2800" dirty="0"/>
              <a:t>: S – </a:t>
            </a:r>
            <a:r>
              <a:rPr lang="cs-CZ" sz="2800" b="1" dirty="0"/>
              <a:t>Alpy</a:t>
            </a:r>
            <a:r>
              <a:rPr lang="cs-CZ" sz="2800" dirty="0"/>
              <a:t>, klesají do </a:t>
            </a:r>
            <a:r>
              <a:rPr lang="cs-CZ" sz="2800" b="1" dirty="0"/>
              <a:t>Pádské nížiny</a:t>
            </a:r>
            <a:r>
              <a:rPr lang="cs-CZ" sz="2800" dirty="0"/>
              <a:t>, osu poloostrova tvoří </a:t>
            </a:r>
            <a:r>
              <a:rPr lang="cs-CZ" sz="2800" b="1" dirty="0"/>
              <a:t>Apeninské </a:t>
            </a:r>
            <a:r>
              <a:rPr lang="cs-CZ" sz="2800" b="1" dirty="0" smtClean="0"/>
              <a:t>pohoří</a:t>
            </a:r>
          </a:p>
        </p:txBody>
      </p:sp>
      <p:sp>
        <p:nvSpPr>
          <p:cNvPr id="4" name="Obdélník 3"/>
          <p:cNvSpPr/>
          <p:nvPr/>
        </p:nvSpPr>
        <p:spPr>
          <a:xfrm>
            <a:off x="455593" y="5890674"/>
            <a:ext cx="4064029" cy="523220"/>
          </a:xfrm>
          <a:prstGeom prst="rect">
            <a:avLst/>
          </a:prstGeom>
        </p:spPr>
        <p:txBody>
          <a:bodyPr wrap="square">
            <a:spAutoFit/>
          </a:bodyPr>
          <a:lstStyle/>
          <a:p>
            <a:r>
              <a:rPr lang="cs-CZ" sz="2800" b="1" dirty="0">
                <a:solidFill>
                  <a:schemeClr val="tx2"/>
                </a:solidFill>
              </a:rPr>
              <a:t>Vyhledejte italské sopky: </a:t>
            </a:r>
          </a:p>
        </p:txBody>
      </p:sp>
      <p:sp>
        <p:nvSpPr>
          <p:cNvPr id="5" name="Obdélník 4"/>
          <p:cNvSpPr/>
          <p:nvPr/>
        </p:nvSpPr>
        <p:spPr>
          <a:xfrm>
            <a:off x="4788024" y="5893940"/>
            <a:ext cx="3816424" cy="523220"/>
          </a:xfrm>
          <a:prstGeom prst="rect">
            <a:avLst/>
          </a:prstGeom>
        </p:spPr>
        <p:txBody>
          <a:bodyPr wrap="square">
            <a:spAutoFit/>
          </a:bodyPr>
          <a:lstStyle/>
          <a:p>
            <a:r>
              <a:rPr lang="cs-CZ" sz="2800" b="1" dirty="0">
                <a:solidFill>
                  <a:srgbClr val="C00000"/>
                </a:solidFill>
              </a:rPr>
              <a:t>Etna, Vesuv, </a:t>
            </a:r>
            <a:r>
              <a:rPr lang="cs-CZ" sz="2800" b="1" dirty="0" err="1" smtClean="0">
                <a:solidFill>
                  <a:srgbClr val="C00000"/>
                </a:solidFill>
              </a:rPr>
              <a:t>Stromboli</a:t>
            </a:r>
            <a:endParaRPr lang="cs-CZ" sz="2800" b="1" dirty="0">
              <a:solidFill>
                <a:srgbClr val="C00000"/>
              </a:solidFill>
            </a:endParaRPr>
          </a:p>
        </p:txBody>
      </p:sp>
    </p:spTree>
    <p:extLst>
      <p:ext uri="{BB962C8B-B14F-4D97-AF65-F5344CB8AC3E}">
        <p14:creationId xmlns:p14="http://schemas.microsoft.com/office/powerpoint/2010/main" val="68417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827584" y="980728"/>
            <a:ext cx="184731" cy="369332"/>
          </a:xfrm>
          <a:prstGeom prst="rect">
            <a:avLst/>
          </a:prstGeom>
          <a:noFill/>
        </p:spPr>
        <p:txBody>
          <a:bodyPr wrap="none" rtlCol="0">
            <a:spAutoFit/>
          </a:bodyPr>
          <a:lstStyle/>
          <a:p>
            <a:endParaRPr lang="cs-CZ" dirty="0"/>
          </a:p>
        </p:txBody>
      </p:sp>
      <p:sp>
        <p:nvSpPr>
          <p:cNvPr id="7" name="Obdélník 6"/>
          <p:cNvSpPr/>
          <p:nvPr/>
        </p:nvSpPr>
        <p:spPr>
          <a:xfrm>
            <a:off x="174583" y="37603"/>
            <a:ext cx="8964488" cy="6998839"/>
          </a:xfrm>
          <a:prstGeom prst="rect">
            <a:avLst/>
          </a:prstGeom>
        </p:spPr>
        <p:txBody>
          <a:bodyPr wrap="square">
            <a:spAutoFit/>
          </a:bodyPr>
          <a:lstStyle/>
          <a:p>
            <a:pPr marL="285750" indent="-285750">
              <a:lnSpc>
                <a:spcPct val="120000"/>
              </a:lnSpc>
              <a:buFont typeface="Wingdings" pitchFamily="2" charset="2"/>
              <a:buChar char="v"/>
            </a:pPr>
            <a:r>
              <a:rPr lang="cs-CZ" sz="2600" dirty="0" smtClean="0"/>
              <a:t> Patří </a:t>
            </a:r>
            <a:r>
              <a:rPr lang="cs-CZ" sz="2600" dirty="0"/>
              <a:t>mezi </a:t>
            </a:r>
            <a:r>
              <a:rPr lang="cs-CZ" sz="2600" b="1" dirty="0"/>
              <a:t>hospodářsky nejvyspělejší státy světa. </a:t>
            </a:r>
            <a:r>
              <a:rPr lang="cs-CZ" sz="2600" dirty="0"/>
              <a:t>Existují velké rozdíly mezi </a:t>
            </a:r>
            <a:r>
              <a:rPr lang="cs-CZ" sz="2600" b="1" dirty="0"/>
              <a:t>vyspělým průmyslovým severem </a:t>
            </a:r>
            <a:r>
              <a:rPr lang="cs-CZ" sz="2600" dirty="0"/>
              <a:t>a </a:t>
            </a:r>
            <a:r>
              <a:rPr lang="cs-CZ" sz="2600" b="1" dirty="0"/>
              <a:t>zaostalým zemědělským </a:t>
            </a:r>
            <a:r>
              <a:rPr lang="cs-CZ" sz="2600" b="1" dirty="0" smtClean="0"/>
              <a:t>jihem.</a:t>
            </a:r>
          </a:p>
          <a:p>
            <a:pPr>
              <a:lnSpc>
                <a:spcPct val="120000"/>
              </a:lnSpc>
            </a:pPr>
            <a:endParaRPr lang="cs-CZ" sz="1200" b="1" dirty="0"/>
          </a:p>
          <a:p>
            <a:pPr marL="285750" indent="-285750">
              <a:lnSpc>
                <a:spcPct val="120000"/>
              </a:lnSpc>
              <a:buFont typeface="Wingdings" pitchFamily="2" charset="2"/>
              <a:buChar char="v"/>
            </a:pPr>
            <a:r>
              <a:rPr lang="cs-CZ" sz="2600" b="1" dirty="0" smtClean="0"/>
              <a:t> Strojírenství</a:t>
            </a:r>
            <a:r>
              <a:rPr lang="cs-CZ" sz="2600" dirty="0" smtClean="0"/>
              <a:t> </a:t>
            </a:r>
            <a:r>
              <a:rPr lang="cs-CZ" sz="2600" dirty="0"/>
              <a:t>zaměřené na výrobu dopravních prostředků: auta (</a:t>
            </a:r>
            <a:r>
              <a:rPr lang="cs-CZ" sz="2600" b="1" dirty="0">
                <a:solidFill>
                  <a:schemeClr val="accent2">
                    <a:lumMod val="75000"/>
                  </a:schemeClr>
                </a:solidFill>
              </a:rPr>
              <a:t>Fiat</a:t>
            </a:r>
            <a:r>
              <a:rPr lang="cs-CZ" sz="2600" dirty="0"/>
              <a:t>, </a:t>
            </a:r>
            <a:r>
              <a:rPr lang="cs-CZ" sz="2600" b="1" dirty="0">
                <a:solidFill>
                  <a:schemeClr val="accent2">
                    <a:lumMod val="75000"/>
                  </a:schemeClr>
                </a:solidFill>
              </a:rPr>
              <a:t>Lancia, Alfa Romeo, Ferrari</a:t>
            </a:r>
            <a:r>
              <a:rPr lang="cs-CZ" sz="2600" dirty="0"/>
              <a:t>), motocykly (</a:t>
            </a:r>
            <a:r>
              <a:rPr lang="cs-CZ" sz="2600" dirty="0" smtClean="0">
                <a:solidFill>
                  <a:schemeClr val="accent2">
                    <a:lumMod val="75000"/>
                  </a:schemeClr>
                </a:solidFill>
              </a:rPr>
              <a:t>Cagiva</a:t>
            </a:r>
            <a:r>
              <a:rPr lang="cs-CZ" sz="2600" dirty="0"/>
              <a:t>), lodě, letadla</a:t>
            </a:r>
            <a:r>
              <a:rPr lang="cs-CZ" sz="2600" dirty="0" smtClean="0"/>
              <a:t>.</a:t>
            </a:r>
          </a:p>
          <a:p>
            <a:pPr>
              <a:lnSpc>
                <a:spcPct val="120000"/>
              </a:lnSpc>
            </a:pPr>
            <a:endParaRPr lang="cs-CZ" sz="1200" dirty="0"/>
          </a:p>
          <a:p>
            <a:pPr marL="285750" indent="-285750">
              <a:lnSpc>
                <a:spcPct val="120000"/>
              </a:lnSpc>
              <a:buFont typeface="Wingdings" pitchFamily="2" charset="2"/>
              <a:buChar char="v"/>
            </a:pPr>
            <a:r>
              <a:rPr lang="cs-CZ" sz="2600" b="1" dirty="0" smtClean="0"/>
              <a:t> Elektrotechnický </a:t>
            </a:r>
            <a:r>
              <a:rPr lang="cs-CZ" sz="2600" b="1" dirty="0"/>
              <a:t>průmysl </a:t>
            </a:r>
            <a:r>
              <a:rPr lang="cs-CZ" sz="2600" dirty="0"/>
              <a:t>(Pračky, ledničky – </a:t>
            </a:r>
            <a:r>
              <a:rPr lang="cs-CZ" sz="2600" b="1" dirty="0">
                <a:solidFill>
                  <a:schemeClr val="accent2">
                    <a:lumMod val="75000"/>
                  </a:schemeClr>
                </a:solidFill>
              </a:rPr>
              <a:t>Zanussi</a:t>
            </a:r>
            <a:r>
              <a:rPr lang="cs-CZ" sz="2600" dirty="0"/>
              <a:t>, kancelářské stroje, výpočetní technika - </a:t>
            </a:r>
            <a:r>
              <a:rPr lang="cs-CZ" sz="2600" b="1" dirty="0">
                <a:solidFill>
                  <a:schemeClr val="accent2">
                    <a:lumMod val="75000"/>
                  </a:schemeClr>
                </a:solidFill>
              </a:rPr>
              <a:t>Olivett</a:t>
            </a:r>
            <a:r>
              <a:rPr lang="cs-CZ" sz="2600" dirty="0"/>
              <a:t>i), </a:t>
            </a:r>
            <a:endParaRPr lang="cs-CZ" sz="2600" dirty="0" smtClean="0"/>
          </a:p>
          <a:p>
            <a:pPr>
              <a:lnSpc>
                <a:spcPct val="120000"/>
              </a:lnSpc>
            </a:pPr>
            <a:endParaRPr lang="cs-CZ" sz="1200" dirty="0"/>
          </a:p>
          <a:p>
            <a:pPr marL="285750" indent="-285750">
              <a:lnSpc>
                <a:spcPct val="120000"/>
              </a:lnSpc>
              <a:buFont typeface="Wingdings" pitchFamily="2" charset="2"/>
              <a:buChar char="v"/>
            </a:pPr>
            <a:r>
              <a:rPr lang="cs-CZ" sz="2600" b="1" dirty="0" smtClean="0"/>
              <a:t> Hudební </a:t>
            </a:r>
            <a:r>
              <a:rPr lang="cs-CZ" sz="2600" b="1" dirty="0"/>
              <a:t>nástroje </a:t>
            </a:r>
            <a:r>
              <a:rPr lang="cs-CZ" sz="2600" dirty="0"/>
              <a:t>(</a:t>
            </a:r>
            <a:r>
              <a:rPr lang="cs-CZ" sz="2600" b="1" dirty="0">
                <a:solidFill>
                  <a:schemeClr val="accent2">
                    <a:lumMod val="75000"/>
                  </a:schemeClr>
                </a:solidFill>
              </a:rPr>
              <a:t>Stradivari</a:t>
            </a:r>
            <a:r>
              <a:rPr lang="cs-CZ" sz="2600" dirty="0"/>
              <a:t>),</a:t>
            </a:r>
          </a:p>
          <a:p>
            <a:pPr marL="285750" indent="-285750">
              <a:lnSpc>
                <a:spcPct val="120000"/>
              </a:lnSpc>
              <a:buFont typeface="Wingdings" pitchFamily="2" charset="2"/>
              <a:buChar char="v"/>
            </a:pPr>
            <a:r>
              <a:rPr lang="cs-CZ" sz="2600" b="1" dirty="0" smtClean="0"/>
              <a:t> Chemický </a:t>
            </a:r>
            <a:r>
              <a:rPr lang="cs-CZ" sz="2600" b="1" dirty="0"/>
              <a:t>průmysl – </a:t>
            </a:r>
            <a:r>
              <a:rPr lang="cs-CZ" sz="2600" dirty="0"/>
              <a:t>z domácích surovin využívá síru a </a:t>
            </a:r>
            <a:r>
              <a:rPr lang="cs-CZ" sz="2600" dirty="0" smtClean="0"/>
              <a:t>soli,</a:t>
            </a:r>
          </a:p>
          <a:p>
            <a:pPr marL="285750" indent="-285750">
              <a:lnSpc>
                <a:spcPct val="120000"/>
              </a:lnSpc>
              <a:buFont typeface="Wingdings" pitchFamily="2" charset="2"/>
              <a:buChar char="v"/>
            </a:pPr>
            <a:r>
              <a:rPr lang="cs-CZ" sz="2600" b="1" dirty="0" smtClean="0"/>
              <a:t> Textilní </a:t>
            </a:r>
            <a:r>
              <a:rPr lang="cs-CZ" sz="2600" b="1" dirty="0"/>
              <a:t>průmysl </a:t>
            </a:r>
            <a:r>
              <a:rPr lang="cs-CZ" sz="2600" dirty="0"/>
              <a:t>– centrum světové módy, </a:t>
            </a:r>
          </a:p>
          <a:p>
            <a:pPr marL="285750" indent="-285750">
              <a:lnSpc>
                <a:spcPct val="120000"/>
              </a:lnSpc>
              <a:buFont typeface="Wingdings" pitchFamily="2" charset="2"/>
              <a:buChar char="v"/>
            </a:pPr>
            <a:r>
              <a:rPr lang="cs-CZ" sz="2600" b="1" dirty="0" smtClean="0"/>
              <a:t> Výroba </a:t>
            </a:r>
            <a:r>
              <a:rPr lang="cs-CZ" sz="2600" b="1" dirty="0"/>
              <a:t>obuvi, </a:t>
            </a:r>
          </a:p>
          <a:p>
            <a:pPr marL="285750" indent="-285750">
              <a:lnSpc>
                <a:spcPct val="120000"/>
              </a:lnSpc>
              <a:buFont typeface="Wingdings" pitchFamily="2" charset="2"/>
              <a:buChar char="v"/>
            </a:pPr>
            <a:r>
              <a:rPr lang="cs-CZ" sz="2600" b="1" dirty="0" smtClean="0"/>
              <a:t> Výroba nábytku.</a:t>
            </a:r>
            <a:endParaRPr lang="cs-CZ" sz="2600" b="1" dirty="0"/>
          </a:p>
        </p:txBody>
      </p:sp>
    </p:spTree>
    <p:extLst>
      <p:ext uri="{BB962C8B-B14F-4D97-AF65-F5344CB8AC3E}">
        <p14:creationId xmlns:p14="http://schemas.microsoft.com/office/powerpoint/2010/main" val="2748694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0"/>
            <a:ext cx="8928992" cy="2850011"/>
          </a:xfrm>
          <a:prstGeom prst="rect">
            <a:avLst/>
          </a:prstGeom>
          <a:noFill/>
        </p:spPr>
        <p:txBody>
          <a:bodyPr wrap="square" rtlCol="0">
            <a:spAutoFit/>
          </a:bodyPr>
          <a:lstStyle/>
          <a:p>
            <a:pPr marL="285750" indent="-285750">
              <a:lnSpc>
                <a:spcPct val="120000"/>
              </a:lnSpc>
              <a:buFont typeface="Wingdings" pitchFamily="2" charset="2"/>
              <a:buChar char="v"/>
            </a:pPr>
            <a:r>
              <a:rPr lang="cs-CZ" sz="2800" b="1" dirty="0" smtClean="0"/>
              <a:t> Potravinářský průmysl </a:t>
            </a:r>
            <a:r>
              <a:rPr lang="cs-CZ" sz="2800" dirty="0" smtClean="0"/>
              <a:t>(výroba vín, těstovin, sýrů, cukrovinky)</a:t>
            </a:r>
            <a:endParaRPr lang="cs-CZ" sz="2800" b="1" dirty="0"/>
          </a:p>
          <a:p>
            <a:pPr marL="285750" indent="-285750">
              <a:buFont typeface="Wingdings" pitchFamily="2" charset="2"/>
              <a:buChar char="v"/>
            </a:pPr>
            <a:r>
              <a:rPr lang="cs-CZ" sz="2800" b="1" dirty="0" smtClean="0"/>
              <a:t> Zemědělství: obiloviny, ovoce </a:t>
            </a:r>
            <a:r>
              <a:rPr lang="cs-CZ" sz="2800" dirty="0" smtClean="0"/>
              <a:t>(např. vinná réva), </a:t>
            </a:r>
            <a:r>
              <a:rPr lang="cs-CZ" sz="2800" b="1" dirty="0" smtClean="0"/>
              <a:t>olivy,    rýže, tabák.</a:t>
            </a:r>
            <a:endParaRPr lang="cs-CZ" sz="2800" b="1" dirty="0"/>
          </a:p>
          <a:p>
            <a:pPr marL="285750" indent="-285750">
              <a:buFont typeface="Wingdings" pitchFamily="2" charset="2"/>
              <a:buChar char="v"/>
            </a:pPr>
            <a:r>
              <a:rPr lang="cs-CZ" sz="2800" b="1" dirty="0" smtClean="0"/>
              <a:t> Cestovní ruch – Itálie patří mezi nejnavštěvovanější země světa.</a:t>
            </a:r>
            <a:endParaRPr lang="cs-CZ" sz="2800" dirty="0" smtClean="0"/>
          </a:p>
        </p:txBody>
      </p:sp>
      <p:sp>
        <p:nvSpPr>
          <p:cNvPr id="3" name="TextovéPole 2"/>
          <p:cNvSpPr txBox="1"/>
          <p:nvPr/>
        </p:nvSpPr>
        <p:spPr>
          <a:xfrm>
            <a:off x="107503" y="2850011"/>
            <a:ext cx="8714397" cy="1421928"/>
          </a:xfrm>
          <a:prstGeom prst="rect">
            <a:avLst/>
          </a:prstGeom>
          <a:noFill/>
        </p:spPr>
        <p:txBody>
          <a:bodyPr wrap="square" rtlCol="0">
            <a:spAutoFit/>
          </a:bodyPr>
          <a:lstStyle/>
          <a:p>
            <a:pPr marL="285750" indent="-285750">
              <a:lnSpc>
                <a:spcPct val="120000"/>
              </a:lnSpc>
              <a:buFont typeface="Wingdings" pitchFamily="2" charset="2"/>
              <a:buChar char="Ø"/>
            </a:pPr>
            <a:r>
              <a:rPr lang="cs-CZ" sz="2400" b="1" dirty="0" smtClean="0">
                <a:solidFill>
                  <a:schemeClr val="tx2">
                    <a:lumMod val="60000"/>
                    <a:lumOff val="40000"/>
                  </a:schemeClr>
                </a:solidFill>
              </a:rPr>
              <a:t>Itálie je státem s největším počtem památek (celkem 41) zapsaných na seznamu světového kulturního dědictví UNESCO. </a:t>
            </a:r>
          </a:p>
          <a:p>
            <a:pPr>
              <a:lnSpc>
                <a:spcPct val="120000"/>
              </a:lnSpc>
            </a:pPr>
            <a:r>
              <a:rPr lang="cs-CZ" sz="2400" b="1" dirty="0" smtClean="0">
                <a:solidFill>
                  <a:schemeClr val="accent1"/>
                </a:solidFill>
              </a:rPr>
              <a:t>     Znáte některé?</a:t>
            </a:r>
            <a:endParaRPr lang="cs-CZ" sz="2400" b="1" dirty="0">
              <a:solidFill>
                <a:schemeClr val="accent1"/>
              </a:solidFill>
            </a:endParaRPr>
          </a:p>
        </p:txBody>
      </p:sp>
      <p:sp>
        <p:nvSpPr>
          <p:cNvPr id="5" name="TextovéPole 4"/>
          <p:cNvSpPr txBox="1"/>
          <p:nvPr/>
        </p:nvSpPr>
        <p:spPr>
          <a:xfrm>
            <a:off x="329057" y="4271939"/>
            <a:ext cx="8707439" cy="2554545"/>
          </a:xfrm>
          <a:prstGeom prst="rect">
            <a:avLst/>
          </a:prstGeom>
          <a:noFill/>
        </p:spPr>
        <p:txBody>
          <a:bodyPr wrap="square" rtlCol="0">
            <a:spAutoFit/>
          </a:bodyPr>
          <a:lstStyle/>
          <a:p>
            <a:r>
              <a:rPr lang="cs-CZ" sz="2000" dirty="0" smtClean="0"/>
              <a:t> </a:t>
            </a:r>
            <a:r>
              <a:rPr lang="cs-CZ" sz="2000" b="1" dirty="0" smtClean="0">
                <a:solidFill>
                  <a:srgbClr val="C00000"/>
                </a:solidFill>
              </a:rPr>
              <a:t>r. 2000 město Verona,  r. 1987 Benátky a jeho laguna, r. 1987 Campo dei Miracoli v Pise,   </a:t>
            </a:r>
          </a:p>
          <a:p>
            <a:r>
              <a:rPr lang="cs-CZ" sz="2000" b="1" dirty="0" smtClean="0">
                <a:solidFill>
                  <a:srgbClr val="C00000"/>
                </a:solidFill>
              </a:rPr>
              <a:t>1982 – katedrála a baptisterium, historické centrum Florencie,  </a:t>
            </a:r>
          </a:p>
          <a:p>
            <a:r>
              <a:rPr lang="cs-CZ" sz="2000" b="1" dirty="0" smtClean="0">
                <a:solidFill>
                  <a:srgbClr val="C00000"/>
                </a:solidFill>
              </a:rPr>
              <a:t>1995 – Sienská katedrála,  </a:t>
            </a:r>
          </a:p>
          <a:p>
            <a:r>
              <a:rPr lang="cs-CZ" sz="2000" b="1" dirty="0" smtClean="0">
                <a:solidFill>
                  <a:srgbClr val="C00000"/>
                </a:solidFill>
              </a:rPr>
              <a:t>2000 – Bazilika sv. Františka v Assisi,</a:t>
            </a:r>
          </a:p>
          <a:p>
            <a:r>
              <a:rPr lang="cs-CZ" sz="2000" b="1" dirty="0" smtClean="0">
                <a:solidFill>
                  <a:srgbClr val="C00000"/>
                </a:solidFill>
              </a:rPr>
              <a:t>1980 – historické centrum Říma,  </a:t>
            </a:r>
          </a:p>
          <a:p>
            <a:r>
              <a:rPr lang="cs-CZ" sz="2000" b="1" dirty="0" smtClean="0">
                <a:solidFill>
                  <a:srgbClr val="C00000"/>
                </a:solidFill>
              </a:rPr>
              <a:t>1980 – majetek Svaté stolice (Bazilika sv. Petra v Římě),  </a:t>
            </a:r>
          </a:p>
          <a:p>
            <a:r>
              <a:rPr lang="cs-CZ" sz="2000" b="1" dirty="0" smtClean="0">
                <a:solidFill>
                  <a:srgbClr val="C00000"/>
                </a:solidFill>
              </a:rPr>
              <a:t>1997 – Pompeje…</a:t>
            </a:r>
            <a:endParaRPr lang="cs-CZ" sz="2000" b="1" dirty="0">
              <a:solidFill>
                <a:srgbClr val="C00000"/>
              </a:solidFill>
            </a:endParaRPr>
          </a:p>
        </p:txBody>
      </p:sp>
    </p:spTree>
    <p:extLst>
      <p:ext uri="{BB962C8B-B14F-4D97-AF65-F5344CB8AC3E}">
        <p14:creationId xmlns:p14="http://schemas.microsoft.com/office/powerpoint/2010/main" val="2562253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up)">
                                      <p:cBhvr>
                                        <p:cTn id="11" dur="4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1710" y="1356399"/>
            <a:ext cx="5328592" cy="4262873"/>
          </a:xfrm>
          <a:prstGeom prst="rect">
            <a:avLst/>
          </a:prstGeom>
        </p:spPr>
      </p:pic>
      <p:sp>
        <p:nvSpPr>
          <p:cNvPr id="3" name="TextovéPole 2"/>
          <p:cNvSpPr txBox="1"/>
          <p:nvPr/>
        </p:nvSpPr>
        <p:spPr>
          <a:xfrm>
            <a:off x="539552" y="582593"/>
            <a:ext cx="7632848" cy="769441"/>
          </a:xfrm>
          <a:prstGeom prst="rect">
            <a:avLst/>
          </a:prstGeom>
          <a:noFill/>
        </p:spPr>
        <p:txBody>
          <a:bodyPr wrap="square" rtlCol="0">
            <a:spAutoFit/>
          </a:bodyPr>
          <a:lstStyle/>
          <a:p>
            <a:r>
              <a:rPr lang="cs-CZ" sz="2600" dirty="0" smtClean="0"/>
              <a:t>Řím  </a:t>
            </a:r>
            <a:r>
              <a:rPr lang="cs-CZ" dirty="0" smtClean="0"/>
              <a:t>			</a:t>
            </a:r>
            <a:r>
              <a:rPr lang="cs-CZ" u="sng" dirty="0" smtClean="0">
                <a:hlinkClick r:id="rId3"/>
              </a:rPr>
              <a:t>http</a:t>
            </a:r>
            <a:r>
              <a:rPr lang="cs-CZ" u="sng" dirty="0">
                <a:hlinkClick r:id="rId3"/>
              </a:rPr>
              <a:t>://cs.wikipedia.org/wiki/%C5%98%C3%ADm</a:t>
            </a:r>
            <a:endParaRPr lang="cs-CZ" dirty="0"/>
          </a:p>
          <a:p>
            <a:endParaRPr lang="cs-CZ" dirty="0"/>
          </a:p>
        </p:txBody>
      </p:sp>
      <p:sp>
        <p:nvSpPr>
          <p:cNvPr id="4" name="Obdélník 3"/>
          <p:cNvSpPr/>
          <p:nvPr/>
        </p:nvSpPr>
        <p:spPr>
          <a:xfrm>
            <a:off x="1895169" y="6396335"/>
            <a:ext cx="5411639" cy="461665"/>
          </a:xfrm>
          <a:prstGeom prst="rect">
            <a:avLst/>
          </a:prstGeom>
        </p:spPr>
        <p:txBody>
          <a:bodyPr wrap="square">
            <a:spAutoFit/>
          </a:bodyPr>
          <a:lstStyle/>
          <a:p>
            <a:r>
              <a:rPr lang="cs-CZ" sz="1200" u="sng" dirty="0">
                <a:hlinkClick r:id="rId4"/>
              </a:rPr>
              <a:t>http://</a:t>
            </a:r>
            <a:r>
              <a:rPr lang="cs-CZ" sz="1200" u="sng" dirty="0" smtClean="0">
                <a:hlinkClick r:id="rId4"/>
              </a:rPr>
              <a:t>upload.wikimedia.org/wikipedia/commons/thumb/7/75/Collage_Rome.jpg</a:t>
            </a:r>
            <a:endParaRPr lang="cs-CZ" sz="1200" u="sng" dirty="0" smtClean="0"/>
          </a:p>
          <a:p>
            <a:endParaRPr lang="cs-CZ" sz="1200" u="sng" dirty="0" smtClean="0"/>
          </a:p>
        </p:txBody>
      </p:sp>
    </p:spTree>
    <p:extLst>
      <p:ext uri="{BB962C8B-B14F-4D97-AF65-F5344CB8AC3E}">
        <p14:creationId xmlns:p14="http://schemas.microsoft.com/office/powerpoint/2010/main" val="11937241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499" y="1062028"/>
            <a:ext cx="7533466" cy="5022310"/>
          </a:xfrm>
          <a:prstGeom prst="rect">
            <a:avLst/>
          </a:prstGeom>
          <a:ln>
            <a:solidFill>
              <a:schemeClr val="accent1"/>
            </a:solidFill>
          </a:ln>
        </p:spPr>
      </p:pic>
      <p:sp>
        <p:nvSpPr>
          <p:cNvPr id="3" name="TextovéPole 2"/>
          <p:cNvSpPr txBox="1"/>
          <p:nvPr/>
        </p:nvSpPr>
        <p:spPr>
          <a:xfrm>
            <a:off x="718939" y="404664"/>
            <a:ext cx="2792046" cy="492443"/>
          </a:xfrm>
          <a:prstGeom prst="rect">
            <a:avLst/>
          </a:prstGeom>
          <a:noFill/>
        </p:spPr>
        <p:txBody>
          <a:bodyPr wrap="none" rtlCol="0">
            <a:spAutoFit/>
          </a:bodyPr>
          <a:lstStyle/>
          <a:p>
            <a:r>
              <a:rPr lang="cs-CZ" sz="2600" dirty="0" smtClean="0"/>
              <a:t>Řím – fontána </a:t>
            </a:r>
            <a:r>
              <a:rPr lang="cs-CZ" sz="2600" dirty="0" err="1" smtClean="0"/>
              <a:t>Trevi</a:t>
            </a:r>
            <a:endParaRPr lang="cs-CZ" sz="2600" dirty="0"/>
          </a:p>
        </p:txBody>
      </p:sp>
      <p:sp>
        <p:nvSpPr>
          <p:cNvPr id="4" name="Obdélník 3"/>
          <p:cNvSpPr/>
          <p:nvPr/>
        </p:nvSpPr>
        <p:spPr>
          <a:xfrm>
            <a:off x="740499" y="6309320"/>
            <a:ext cx="1496692" cy="276999"/>
          </a:xfrm>
          <a:prstGeom prst="rect">
            <a:avLst/>
          </a:prstGeom>
        </p:spPr>
        <p:txBody>
          <a:bodyPr wrap="none">
            <a:spAutoFit/>
          </a:bodyPr>
          <a:lstStyle/>
          <a:p>
            <a:r>
              <a:rPr lang="cs-CZ" sz="1200" dirty="0"/>
              <a:t>Foto z archivu autora</a:t>
            </a:r>
          </a:p>
        </p:txBody>
      </p:sp>
    </p:spTree>
    <p:extLst>
      <p:ext uri="{BB962C8B-B14F-4D97-AF65-F5344CB8AC3E}">
        <p14:creationId xmlns:p14="http://schemas.microsoft.com/office/powerpoint/2010/main" val="34856159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116632"/>
            <a:ext cx="8856984" cy="4237444"/>
          </a:xfrm>
          <a:prstGeom prst="rect">
            <a:avLst/>
          </a:prstGeom>
          <a:noFill/>
        </p:spPr>
        <p:txBody>
          <a:bodyPr wrap="square" rtlCol="0">
            <a:spAutoFit/>
          </a:bodyPr>
          <a:lstStyle/>
          <a:p>
            <a:r>
              <a:rPr lang="cs-CZ" sz="2600" b="1" dirty="0" smtClean="0"/>
              <a:t>Benátky</a:t>
            </a:r>
            <a:endParaRPr lang="cs-CZ" sz="2600" dirty="0"/>
          </a:p>
          <a:p>
            <a:r>
              <a:rPr lang="cs-CZ" sz="2600" i="1" dirty="0" smtClean="0"/>
              <a:t>Čtyřkilometrová hráz spojuje s pevninou Benátky [Venezia]. Město se rozkládá v poloslaném moři na 118 ostrovech, propojených stovkou kanálů a na 400 převážně kamennými mosty. Nejběžnějším druhem dopravního prostředku ve městě, kam je zakázán vjezd automobilů, jsou různá plavidla.                Od motorových „vaporet“ po tradiční gondoly, které zůstávají spíše turistickou atrakcí. Množství návštěvníků vyhledává četné památky vy byzantském stylu, z období gotiky, renesance i baroka.</a:t>
            </a:r>
            <a:endParaRPr lang="cs-CZ" sz="2600" i="1" dirty="0"/>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8003" y="3798884"/>
            <a:ext cx="4462933" cy="3155847"/>
          </a:xfrm>
          <a:prstGeom prst="rect">
            <a:avLst/>
          </a:prstGeom>
        </p:spPr>
      </p:pic>
      <p:sp>
        <p:nvSpPr>
          <p:cNvPr id="4" name="Obdélník 3"/>
          <p:cNvSpPr/>
          <p:nvPr/>
        </p:nvSpPr>
        <p:spPr>
          <a:xfrm>
            <a:off x="2555776" y="6453336"/>
            <a:ext cx="1496692" cy="276999"/>
          </a:xfrm>
          <a:prstGeom prst="rect">
            <a:avLst/>
          </a:prstGeom>
        </p:spPr>
        <p:txBody>
          <a:bodyPr wrap="none">
            <a:spAutoFit/>
          </a:bodyPr>
          <a:lstStyle/>
          <a:p>
            <a:r>
              <a:rPr lang="cs-CZ" sz="1200" dirty="0"/>
              <a:t>Foto z archivu autora</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415" y="798056"/>
            <a:ext cx="7639050" cy="5334000"/>
          </a:xfrm>
          <a:prstGeom prst="rect">
            <a:avLst/>
          </a:prstGeom>
          <a:ln>
            <a:solidFill>
              <a:schemeClr val="accent1"/>
            </a:solidFill>
          </a:ln>
        </p:spPr>
      </p:pic>
      <p:sp>
        <p:nvSpPr>
          <p:cNvPr id="3" name="TextovéPole 2"/>
          <p:cNvSpPr txBox="1"/>
          <p:nvPr/>
        </p:nvSpPr>
        <p:spPr>
          <a:xfrm>
            <a:off x="770036" y="190539"/>
            <a:ext cx="1427378" cy="492443"/>
          </a:xfrm>
          <a:prstGeom prst="rect">
            <a:avLst/>
          </a:prstGeom>
          <a:noFill/>
        </p:spPr>
        <p:txBody>
          <a:bodyPr wrap="none" rtlCol="0">
            <a:spAutoFit/>
          </a:bodyPr>
          <a:lstStyle/>
          <a:p>
            <a:r>
              <a:rPr lang="cs-CZ" sz="2600" dirty="0" smtClean="0"/>
              <a:t>Florencie</a:t>
            </a:r>
            <a:endParaRPr lang="cs-CZ" sz="2600" dirty="0"/>
          </a:p>
        </p:txBody>
      </p:sp>
      <p:sp>
        <p:nvSpPr>
          <p:cNvPr id="4" name="Obdélník 3"/>
          <p:cNvSpPr/>
          <p:nvPr/>
        </p:nvSpPr>
        <p:spPr>
          <a:xfrm>
            <a:off x="728286" y="6309320"/>
            <a:ext cx="1496692" cy="276999"/>
          </a:xfrm>
          <a:prstGeom prst="rect">
            <a:avLst/>
          </a:prstGeom>
        </p:spPr>
        <p:txBody>
          <a:bodyPr wrap="none">
            <a:spAutoFit/>
          </a:bodyPr>
          <a:lstStyle/>
          <a:p>
            <a:r>
              <a:rPr lang="cs-CZ" sz="1200" dirty="0"/>
              <a:t>Foto z archivu autora</a:t>
            </a:r>
          </a:p>
        </p:txBody>
      </p:sp>
    </p:spTree>
    <p:extLst>
      <p:ext uri="{BB962C8B-B14F-4D97-AF65-F5344CB8AC3E}">
        <p14:creationId xmlns:p14="http://schemas.microsoft.com/office/powerpoint/2010/main" val="10951450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5774" y="764704"/>
            <a:ext cx="6088534" cy="5148580"/>
          </a:xfrm>
          <a:prstGeom prst="rect">
            <a:avLst/>
          </a:prstGeom>
        </p:spPr>
      </p:pic>
      <p:sp>
        <p:nvSpPr>
          <p:cNvPr id="3" name="TextovéPole 2"/>
          <p:cNvSpPr txBox="1"/>
          <p:nvPr/>
        </p:nvSpPr>
        <p:spPr>
          <a:xfrm>
            <a:off x="827584" y="122582"/>
            <a:ext cx="2342180" cy="492443"/>
          </a:xfrm>
          <a:prstGeom prst="rect">
            <a:avLst/>
          </a:prstGeom>
          <a:noFill/>
        </p:spPr>
        <p:txBody>
          <a:bodyPr wrap="none" rtlCol="0">
            <a:spAutoFit/>
          </a:bodyPr>
          <a:lstStyle/>
          <a:p>
            <a:r>
              <a:rPr lang="cs-CZ" sz="2600" dirty="0" smtClean="0"/>
              <a:t>Pisa – šikmá věž</a:t>
            </a:r>
            <a:endParaRPr lang="cs-CZ" sz="2600" dirty="0"/>
          </a:p>
        </p:txBody>
      </p:sp>
      <p:sp>
        <p:nvSpPr>
          <p:cNvPr id="4" name="Obdélník 3"/>
          <p:cNvSpPr/>
          <p:nvPr/>
        </p:nvSpPr>
        <p:spPr>
          <a:xfrm>
            <a:off x="1491519" y="6309320"/>
            <a:ext cx="1496692" cy="276999"/>
          </a:xfrm>
          <a:prstGeom prst="rect">
            <a:avLst/>
          </a:prstGeom>
        </p:spPr>
        <p:txBody>
          <a:bodyPr wrap="none">
            <a:spAutoFit/>
          </a:bodyPr>
          <a:lstStyle/>
          <a:p>
            <a:r>
              <a:rPr lang="cs-CZ" sz="1200" dirty="0"/>
              <a:t>Foto z archivu autora</a:t>
            </a:r>
          </a:p>
        </p:txBody>
      </p:sp>
    </p:spTree>
    <p:extLst>
      <p:ext uri="{BB962C8B-B14F-4D97-AF65-F5344CB8AC3E}">
        <p14:creationId xmlns:p14="http://schemas.microsoft.com/office/powerpoint/2010/main" val="5710848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683568" y="404664"/>
            <a:ext cx="7467600" cy="864096"/>
          </a:xfrm>
          <a:solidFill>
            <a:schemeClr val="accent5">
              <a:lumMod val="20000"/>
              <a:lumOff val="80000"/>
            </a:schemeClr>
          </a:solidFill>
          <a:ln w="38100">
            <a:solidFill>
              <a:schemeClr val="tx2"/>
            </a:solidFill>
          </a:ln>
        </p:spPr>
        <p:txBody>
          <a:bodyPr anchor="ctr"/>
          <a:lstStyle/>
          <a:p>
            <a:pPr algn="ctr"/>
            <a:r>
              <a:rPr lang="cs-CZ" sz="3200" b="1" dirty="0" smtClean="0"/>
              <a:t>Ř E C K O</a:t>
            </a:r>
            <a:endParaRPr lang="cs-CZ" sz="3200" b="1" dirty="0"/>
          </a:p>
        </p:txBody>
      </p:sp>
      <p:pic>
        <p:nvPicPr>
          <p:cNvPr id="2" name="Zástupný symbol pro obsah 1"/>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115616" y="2564904"/>
            <a:ext cx="2400720" cy="1593205"/>
          </a:xfrm>
          <a:ln>
            <a:solidFill>
              <a:schemeClr val="accent1"/>
            </a:solidFill>
          </a:ln>
        </p:spPr>
      </p:pic>
      <p:sp>
        <p:nvSpPr>
          <p:cNvPr id="9" name="Zástupný symbol pro obsah 8"/>
          <p:cNvSpPr>
            <a:spLocks noGrp="1"/>
          </p:cNvSpPr>
          <p:nvPr>
            <p:ph sz="quarter" idx="2"/>
          </p:nvPr>
        </p:nvSpPr>
        <p:spPr>
          <a:xfrm>
            <a:off x="4139952" y="2204864"/>
            <a:ext cx="4248472" cy="2664296"/>
          </a:xfrm>
        </p:spPr>
        <p:txBody>
          <a:bodyPr/>
          <a:lstStyle/>
          <a:p>
            <a:r>
              <a:rPr lang="cs-CZ" dirty="0" smtClean="0"/>
              <a:t>Hlavní město: ATHÉNY</a:t>
            </a:r>
          </a:p>
          <a:p>
            <a:r>
              <a:rPr lang="cs-CZ" dirty="0" smtClean="0"/>
              <a:t>Řečtina</a:t>
            </a:r>
          </a:p>
          <a:p>
            <a:r>
              <a:rPr lang="cs-CZ" dirty="0" smtClean="0"/>
              <a:t>Euro</a:t>
            </a:r>
          </a:p>
          <a:p>
            <a:r>
              <a:rPr lang="cs-CZ" dirty="0" smtClean="0"/>
              <a:t>Republika</a:t>
            </a:r>
          </a:p>
          <a:p>
            <a:r>
              <a:rPr lang="cs-CZ" dirty="0" smtClean="0"/>
              <a:t>Soluň, Pireus</a:t>
            </a:r>
          </a:p>
          <a:p>
            <a:endParaRPr lang="cs-CZ" dirty="0" smtClean="0"/>
          </a:p>
          <a:p>
            <a:endParaRPr lang="cs-CZ" dirty="0" smtClean="0"/>
          </a:p>
          <a:p>
            <a:endParaRPr lang="cs-CZ" dirty="0"/>
          </a:p>
        </p:txBody>
      </p:sp>
      <p:sp>
        <p:nvSpPr>
          <p:cNvPr id="3" name="Obdélník 2"/>
          <p:cNvSpPr/>
          <p:nvPr/>
        </p:nvSpPr>
        <p:spPr>
          <a:xfrm>
            <a:off x="498858" y="5938247"/>
            <a:ext cx="5585310" cy="276999"/>
          </a:xfrm>
          <a:prstGeom prst="rect">
            <a:avLst/>
          </a:prstGeom>
        </p:spPr>
        <p:txBody>
          <a:bodyPr wrap="square">
            <a:spAutoFit/>
          </a:bodyPr>
          <a:lstStyle/>
          <a:p>
            <a:pPr eaLnBrk="1" hangingPunct="1"/>
            <a:r>
              <a:rPr lang="cs-CZ" sz="1200" dirty="0">
                <a:hlinkClick r:id="rId3"/>
              </a:rPr>
              <a:t>http://</a:t>
            </a:r>
            <a:r>
              <a:rPr lang="cs-CZ" sz="1200" dirty="0" smtClean="0">
                <a:hlinkClick r:id="rId3"/>
              </a:rPr>
              <a:t>upload.wikimedia.org/wikipedia/commons/thumb/5/5c/Flag_of_Greece.svg</a:t>
            </a:r>
            <a:endParaRPr lang="cs-CZ" sz="1200" dirty="0" smtClean="0"/>
          </a:p>
        </p:txBody>
      </p:sp>
    </p:spTree>
    <p:extLst>
      <p:ext uri="{BB962C8B-B14F-4D97-AF65-F5344CB8AC3E}">
        <p14:creationId xmlns:p14="http://schemas.microsoft.com/office/powerpoint/2010/main" val="6705326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116632"/>
            <a:ext cx="8892480" cy="4093428"/>
          </a:xfrm>
          <a:prstGeom prst="rect">
            <a:avLst/>
          </a:prstGeom>
          <a:noFill/>
        </p:spPr>
        <p:txBody>
          <a:bodyPr wrap="square" rtlCol="0">
            <a:spAutoFit/>
          </a:bodyPr>
          <a:lstStyle/>
          <a:p>
            <a:r>
              <a:rPr lang="cs-CZ" sz="2600" dirty="0" smtClean="0"/>
              <a:t>     Poloha Řecka ve východním Středomoří, centru antického světa, učinila z této země most mezi Evropou, Asií a Afrikou, zprostředkovatele mezi Východem a Západem.</a:t>
            </a:r>
          </a:p>
          <a:p>
            <a:r>
              <a:rPr lang="cs-CZ" sz="2600" dirty="0"/>
              <a:t> </a:t>
            </a:r>
            <a:r>
              <a:rPr lang="cs-CZ" sz="2600" dirty="0" smtClean="0"/>
              <a:t>    Ohromný rozkvět umění, literatury a myšlení, který se odehrával v městských státech Řecka mezi 8. a 5. stol. př.n.l., měl velký vliv na vývoj evropské civilizace. </a:t>
            </a:r>
            <a:endParaRPr lang="cs-CZ" sz="2600" dirty="0"/>
          </a:p>
          <a:p>
            <a:r>
              <a:rPr lang="cs-CZ" sz="2600" dirty="0" smtClean="0"/>
              <a:t>     I v současnosti země žije ze svého bohatého kulturního dědictví, zachovalého především v podobě architektonických památek a soch. </a:t>
            </a:r>
          </a:p>
          <a:p>
            <a:r>
              <a:rPr lang="cs-CZ" sz="2600" dirty="0" smtClean="0"/>
              <a:t>A rovněž z jedinečné krásy ostrovní středomořské přírody.</a:t>
            </a:r>
          </a:p>
        </p:txBody>
      </p:sp>
      <p:sp>
        <p:nvSpPr>
          <p:cNvPr id="3" name="TextovéPole 2"/>
          <p:cNvSpPr txBox="1"/>
          <p:nvPr/>
        </p:nvSpPr>
        <p:spPr>
          <a:xfrm>
            <a:off x="2771800" y="4848626"/>
            <a:ext cx="2325252" cy="492443"/>
          </a:xfrm>
          <a:prstGeom prst="rect">
            <a:avLst/>
          </a:prstGeom>
          <a:noFill/>
        </p:spPr>
        <p:txBody>
          <a:bodyPr wrap="none" rtlCol="0">
            <a:spAutoFit/>
          </a:bodyPr>
          <a:lstStyle/>
          <a:p>
            <a:r>
              <a:rPr lang="cs-CZ" sz="2600" dirty="0" smtClean="0"/>
              <a:t>Athény a Sparta</a:t>
            </a:r>
            <a:endParaRPr lang="cs-CZ" sz="2600" dirty="0"/>
          </a:p>
        </p:txBody>
      </p:sp>
      <p:sp>
        <p:nvSpPr>
          <p:cNvPr id="4" name="TextovéPole 3"/>
          <p:cNvSpPr txBox="1"/>
          <p:nvPr/>
        </p:nvSpPr>
        <p:spPr>
          <a:xfrm>
            <a:off x="285844" y="5576934"/>
            <a:ext cx="6872587" cy="492443"/>
          </a:xfrm>
          <a:prstGeom prst="rect">
            <a:avLst/>
          </a:prstGeom>
          <a:noFill/>
        </p:spPr>
        <p:txBody>
          <a:bodyPr wrap="none" rtlCol="0">
            <a:spAutoFit/>
          </a:bodyPr>
          <a:lstStyle/>
          <a:p>
            <a:r>
              <a:rPr lang="cs-CZ" sz="2600" b="1" dirty="0" smtClean="0">
                <a:solidFill>
                  <a:schemeClr val="tx2"/>
                </a:solidFill>
              </a:rPr>
              <a:t>Vzpomenete si na slavné matematiky či filozofy?</a:t>
            </a:r>
            <a:endParaRPr lang="cs-CZ" sz="2600" b="1" dirty="0">
              <a:solidFill>
                <a:schemeClr val="tx2"/>
              </a:solidFill>
            </a:endParaRPr>
          </a:p>
        </p:txBody>
      </p:sp>
      <p:sp>
        <p:nvSpPr>
          <p:cNvPr id="5" name="TextovéPole 4"/>
          <p:cNvSpPr txBox="1"/>
          <p:nvPr/>
        </p:nvSpPr>
        <p:spPr>
          <a:xfrm>
            <a:off x="1018952" y="6069377"/>
            <a:ext cx="5082930" cy="492443"/>
          </a:xfrm>
          <a:prstGeom prst="rect">
            <a:avLst/>
          </a:prstGeom>
          <a:noFill/>
        </p:spPr>
        <p:txBody>
          <a:bodyPr wrap="none" rtlCol="0">
            <a:spAutoFit/>
          </a:bodyPr>
          <a:lstStyle/>
          <a:p>
            <a:r>
              <a:rPr lang="cs-CZ" sz="2600" dirty="0" smtClean="0"/>
              <a:t>Pythagoras ze Samu, Thales z Milétu</a:t>
            </a:r>
            <a:endParaRPr lang="cs-CZ" sz="2600" dirty="0"/>
          </a:p>
        </p:txBody>
      </p:sp>
      <p:sp>
        <p:nvSpPr>
          <p:cNvPr id="6" name="TextovéPole 5"/>
          <p:cNvSpPr txBox="1"/>
          <p:nvPr/>
        </p:nvSpPr>
        <p:spPr>
          <a:xfrm>
            <a:off x="287148" y="4259797"/>
            <a:ext cx="8424936" cy="1132618"/>
          </a:xfrm>
          <a:prstGeom prst="rect">
            <a:avLst/>
          </a:prstGeom>
          <a:noFill/>
        </p:spPr>
        <p:txBody>
          <a:bodyPr wrap="square" rtlCol="0">
            <a:spAutoFit/>
          </a:bodyPr>
          <a:lstStyle/>
          <a:p>
            <a:pPr>
              <a:lnSpc>
                <a:spcPct val="130000"/>
              </a:lnSpc>
            </a:pPr>
            <a:r>
              <a:rPr lang="cs-CZ" sz="2600" b="1" dirty="0">
                <a:solidFill>
                  <a:schemeClr val="tx2"/>
                </a:solidFill>
              </a:rPr>
              <a:t>Znáte 2 nejvýznamnější městské státy, které vznikly na tomto území?</a:t>
            </a:r>
          </a:p>
        </p:txBody>
      </p:sp>
    </p:spTree>
    <p:extLst>
      <p:ext uri="{BB962C8B-B14F-4D97-AF65-F5344CB8AC3E}">
        <p14:creationId xmlns:p14="http://schemas.microsoft.com/office/powerpoint/2010/main" val="1883216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6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up)">
                                      <p:cBhvr>
                                        <p:cTn id="22" dur="6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332656"/>
            <a:ext cx="8568952" cy="5213735"/>
          </a:xfrm>
          <a:prstGeom prst="rect">
            <a:avLst/>
          </a:prstGeom>
          <a:noFill/>
        </p:spPr>
        <p:txBody>
          <a:bodyPr wrap="square" rtlCol="0">
            <a:spAutoFit/>
          </a:bodyPr>
          <a:lstStyle/>
          <a:p>
            <a:pPr marL="285750" indent="-285750">
              <a:lnSpc>
                <a:spcPct val="130000"/>
              </a:lnSpc>
              <a:buFont typeface="Wingdings" pitchFamily="2" charset="2"/>
              <a:buChar char="v"/>
            </a:pPr>
            <a:r>
              <a:rPr lang="cs-CZ" sz="2800" dirty="0" smtClean="0"/>
              <a:t> Řecko patří mezi méně rozvinuté státy EU. </a:t>
            </a:r>
          </a:p>
          <a:p>
            <a:pPr>
              <a:lnSpc>
                <a:spcPct val="130000"/>
              </a:lnSpc>
            </a:pPr>
            <a:endParaRPr lang="cs-CZ" sz="800" dirty="0" smtClean="0"/>
          </a:p>
          <a:p>
            <a:pPr marL="285750" indent="-285750">
              <a:lnSpc>
                <a:spcPct val="130000"/>
              </a:lnSpc>
              <a:buFont typeface="Wingdings" pitchFamily="2" charset="2"/>
              <a:buChar char="v"/>
            </a:pPr>
            <a:r>
              <a:rPr lang="cs-CZ" sz="2800" dirty="0" smtClean="0"/>
              <a:t> Rostlinná výroba – </a:t>
            </a:r>
            <a:r>
              <a:rPr lang="cs-CZ" sz="2800" b="1" u="sng" dirty="0" smtClean="0"/>
              <a:t>vinná réva, olivy, pomeranče, tabák a bavlna.</a:t>
            </a:r>
          </a:p>
          <a:p>
            <a:pPr>
              <a:lnSpc>
                <a:spcPct val="130000"/>
              </a:lnSpc>
            </a:pPr>
            <a:endParaRPr lang="cs-CZ" sz="800" b="1" u="sng" dirty="0" smtClean="0"/>
          </a:p>
          <a:p>
            <a:pPr marL="285750" indent="-285750">
              <a:lnSpc>
                <a:spcPct val="130000"/>
              </a:lnSpc>
              <a:buFont typeface="Wingdings" pitchFamily="2" charset="2"/>
              <a:buChar char="v"/>
            </a:pPr>
            <a:r>
              <a:rPr lang="cs-CZ" sz="2800" dirty="0" smtClean="0"/>
              <a:t> Potravinářství, výroba obuvi a textilu, stavba lodí.</a:t>
            </a:r>
          </a:p>
          <a:p>
            <a:pPr marL="285750" indent="-285750">
              <a:lnSpc>
                <a:spcPct val="130000"/>
              </a:lnSpc>
              <a:buFont typeface="Wingdings" pitchFamily="2" charset="2"/>
              <a:buChar char="v"/>
            </a:pPr>
            <a:r>
              <a:rPr lang="cs-CZ" sz="2800" dirty="0" smtClean="0"/>
              <a:t> Průmyslová centra- Atény, Soluň</a:t>
            </a:r>
          </a:p>
          <a:p>
            <a:pPr>
              <a:lnSpc>
                <a:spcPct val="130000"/>
              </a:lnSpc>
            </a:pPr>
            <a:endParaRPr lang="cs-CZ" sz="800" dirty="0" smtClean="0"/>
          </a:p>
          <a:p>
            <a:pPr marL="285750" indent="-285750">
              <a:lnSpc>
                <a:spcPct val="130000"/>
              </a:lnSpc>
              <a:buFont typeface="Wingdings" pitchFamily="2" charset="2"/>
              <a:buChar char="v"/>
            </a:pPr>
            <a:r>
              <a:rPr lang="cs-CZ" sz="2800" dirty="0" smtClean="0"/>
              <a:t> Významné příjmy státu z </a:t>
            </a:r>
            <a:r>
              <a:rPr lang="cs-CZ" sz="2800" b="1" u="sng" dirty="0" smtClean="0"/>
              <a:t>rybolovu</a:t>
            </a:r>
            <a:r>
              <a:rPr lang="cs-CZ" sz="2800" dirty="0" smtClean="0"/>
              <a:t> a </a:t>
            </a:r>
            <a:r>
              <a:rPr lang="cs-CZ" sz="2800" b="1" u="sng" dirty="0" smtClean="0"/>
              <a:t>námořní plavby</a:t>
            </a:r>
            <a:r>
              <a:rPr lang="cs-CZ" sz="2800" dirty="0" smtClean="0"/>
              <a:t>, řecké </a:t>
            </a:r>
            <a:r>
              <a:rPr lang="cs-CZ" sz="2800" b="1" u="sng" dirty="0" smtClean="0"/>
              <a:t>námořní loďstvo </a:t>
            </a:r>
            <a:r>
              <a:rPr lang="cs-CZ" sz="2800" dirty="0" smtClean="0"/>
              <a:t>je 3. největší na světě.</a:t>
            </a:r>
          </a:p>
          <a:p>
            <a:pPr marL="285750" indent="-285750">
              <a:lnSpc>
                <a:spcPct val="130000"/>
              </a:lnSpc>
              <a:buFont typeface="Wingdings" pitchFamily="2" charset="2"/>
              <a:buChar char="v"/>
            </a:pPr>
            <a:endParaRPr lang="cs-CZ" sz="800" dirty="0" smtClean="0"/>
          </a:p>
          <a:p>
            <a:pPr marL="285750" indent="-285750">
              <a:lnSpc>
                <a:spcPct val="130000"/>
              </a:lnSpc>
              <a:buFont typeface="Wingdings" pitchFamily="2" charset="2"/>
              <a:buChar char="v"/>
            </a:pPr>
            <a:r>
              <a:rPr lang="cs-CZ" sz="2800" b="1" u="sng" dirty="0" smtClean="0"/>
              <a:t> Cestovní ruch </a:t>
            </a:r>
            <a:r>
              <a:rPr lang="cs-CZ" sz="2800" dirty="0" smtClean="0"/>
              <a:t>– ½ příjmů zahraničního obchodu.</a:t>
            </a:r>
          </a:p>
        </p:txBody>
      </p:sp>
    </p:spTree>
    <p:extLst>
      <p:ext uri="{BB962C8B-B14F-4D97-AF65-F5344CB8AC3E}">
        <p14:creationId xmlns:p14="http://schemas.microsoft.com/office/powerpoint/2010/main" val="5427065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5401" y="1412776"/>
            <a:ext cx="2508140" cy="3141720"/>
          </a:xfrm>
          <a:prstGeom prst="rect">
            <a:avLst/>
          </a:prstGeom>
        </p:spPr>
      </p:pic>
      <p:sp>
        <p:nvSpPr>
          <p:cNvPr id="2" name="TextovéPole 1"/>
          <p:cNvSpPr txBox="1"/>
          <p:nvPr/>
        </p:nvSpPr>
        <p:spPr>
          <a:xfrm>
            <a:off x="179512" y="188640"/>
            <a:ext cx="8784976" cy="6309420"/>
          </a:xfrm>
          <a:prstGeom prst="rect">
            <a:avLst/>
          </a:prstGeom>
          <a:noFill/>
        </p:spPr>
        <p:txBody>
          <a:bodyPr wrap="square" rtlCol="0">
            <a:spAutoFit/>
          </a:bodyPr>
          <a:lstStyle/>
          <a:p>
            <a:pPr marL="285750" indent="-285750">
              <a:buFont typeface="Wingdings" pitchFamily="2" charset="2"/>
              <a:buChar char="Ø"/>
            </a:pPr>
            <a:r>
              <a:rPr lang="cs-CZ" sz="2400" i="1" dirty="0" smtClean="0"/>
              <a:t>V </a:t>
            </a:r>
            <a:r>
              <a:rPr lang="cs-CZ" sz="2400" i="1" dirty="0"/>
              <a:t>Ř</a:t>
            </a:r>
            <a:r>
              <a:rPr lang="cs-CZ" sz="2400" i="1" dirty="0" smtClean="0"/>
              <a:t>ecku se pěstuje </a:t>
            </a:r>
            <a:r>
              <a:rPr lang="cs-CZ" sz="2400" b="1" i="1" dirty="0" smtClean="0"/>
              <a:t>vavřín</a:t>
            </a:r>
            <a:r>
              <a:rPr lang="cs-CZ" sz="2400" i="1" dirty="0" smtClean="0"/>
              <a:t>, který známe jako koření </a:t>
            </a:r>
            <a:r>
              <a:rPr lang="cs-CZ" sz="2400" b="1" i="1" dirty="0" smtClean="0"/>
              <a:t>bobkový list</a:t>
            </a:r>
            <a:r>
              <a:rPr lang="cs-CZ" sz="2400" i="1" dirty="0" smtClean="0"/>
              <a:t>. Ve starověkém Řecku bývali vavřínovými věnci odměněni vítězové sportovních her. Ve starověkém Římě byli vavřínovými snítkami korunováni vítězní vojevůdci po návratu z bitvy.</a:t>
            </a:r>
          </a:p>
          <a:p>
            <a:pPr marL="285750" indent="-285750">
              <a:buFont typeface="Wingdings" pitchFamily="2" charset="2"/>
              <a:buChar char="Ø"/>
            </a:pPr>
            <a:endParaRPr lang="cs-CZ" sz="2400" i="1" dirty="0" smtClean="0"/>
          </a:p>
          <a:p>
            <a:endParaRPr lang="cs-CZ" sz="2400" i="1" dirty="0" smtClean="0"/>
          </a:p>
          <a:p>
            <a:endParaRPr lang="cs-CZ" sz="2400" i="1" dirty="0"/>
          </a:p>
          <a:p>
            <a:r>
              <a:rPr lang="cs-CZ" sz="2400" i="1" dirty="0"/>
              <a:t> </a:t>
            </a:r>
            <a:r>
              <a:rPr lang="cs-CZ" sz="2400" i="1" dirty="0" smtClean="0"/>
              <a:t>   				Vavřín</a:t>
            </a:r>
          </a:p>
          <a:p>
            <a:endParaRPr lang="cs-CZ" sz="2400" i="1" dirty="0"/>
          </a:p>
          <a:p>
            <a:endParaRPr lang="cs-CZ" sz="2400" i="1" dirty="0" smtClean="0"/>
          </a:p>
          <a:p>
            <a:endParaRPr lang="cs-CZ" sz="2400" i="1" dirty="0"/>
          </a:p>
          <a:p>
            <a:endParaRPr lang="cs-CZ" sz="1200" i="1" dirty="0"/>
          </a:p>
          <a:p>
            <a:pPr marL="285750" indent="-285750">
              <a:buFont typeface="Wingdings" pitchFamily="2" charset="2"/>
              <a:buChar char="Ø"/>
            </a:pPr>
            <a:r>
              <a:rPr lang="cs-CZ" sz="2400" i="1" dirty="0" smtClean="0"/>
              <a:t>Řekové jsou vyhlášení tím, že jsou hluční, zpěvaví, trocha nepořádku jim nevadí, a cokoli mohou odložit na druhý den, to odloží.</a:t>
            </a:r>
          </a:p>
          <a:p>
            <a:endParaRPr lang="cs-CZ" sz="800" i="1" dirty="0" smtClean="0"/>
          </a:p>
          <a:p>
            <a:pPr marL="285750" indent="-285750">
              <a:buFont typeface="Wingdings" pitchFamily="2" charset="2"/>
              <a:buChar char="Ø"/>
            </a:pPr>
            <a:r>
              <a:rPr lang="cs-CZ" sz="2400" i="1" dirty="0" smtClean="0"/>
              <a:t>Největší zvláštností ostrova Zakhyntos jsou mořské želvy </a:t>
            </a:r>
            <a:r>
              <a:rPr lang="cs-CZ" sz="2400" b="1" i="1" dirty="0" smtClean="0"/>
              <a:t>Caretta caretta</a:t>
            </a:r>
            <a:r>
              <a:rPr lang="cs-CZ" sz="2400" i="1" dirty="0" smtClean="0"/>
              <a:t>. Dorůstají velikosti až 1 metr a váží i 150 kg.</a:t>
            </a:r>
            <a:endParaRPr lang="cs-CZ" sz="2400" i="1" dirty="0"/>
          </a:p>
        </p:txBody>
      </p:sp>
      <p:sp>
        <p:nvSpPr>
          <p:cNvPr id="4" name="Obdélník 3"/>
          <p:cNvSpPr/>
          <p:nvPr/>
        </p:nvSpPr>
        <p:spPr>
          <a:xfrm>
            <a:off x="663484" y="3387997"/>
            <a:ext cx="3919181" cy="1015663"/>
          </a:xfrm>
          <a:prstGeom prst="rect">
            <a:avLst/>
          </a:prstGeom>
        </p:spPr>
        <p:txBody>
          <a:bodyPr wrap="square">
            <a:spAutoFit/>
          </a:bodyPr>
          <a:lstStyle/>
          <a:p>
            <a:r>
              <a:rPr lang="cs-CZ" sz="1200" dirty="0">
                <a:hlinkClick r:id="rId3"/>
              </a:rPr>
              <a:t>http://upload.wikimedia.org/wikipedia/commons/thumb/4/42/Laurus_nobilis_-_</a:t>
            </a:r>
            <a:r>
              <a:rPr lang="cs-CZ" sz="1200" dirty="0" smtClean="0">
                <a:hlinkClick r:id="rId3"/>
              </a:rPr>
              <a:t>K%C3%B6hler%E2%80%93s_Medizinal-Pflanzen-086.jpg</a:t>
            </a:r>
            <a:endParaRPr lang="cs-CZ" sz="1200" dirty="0" smtClean="0"/>
          </a:p>
          <a:p>
            <a:endParaRPr lang="cs-CZ" sz="1200" dirty="0" smtClean="0"/>
          </a:p>
          <a:p>
            <a:endParaRPr lang="cs-CZ" sz="1200" dirty="0" smtClean="0"/>
          </a:p>
        </p:txBody>
      </p:sp>
    </p:spTree>
    <p:extLst>
      <p:ext uri="{BB962C8B-B14F-4D97-AF65-F5344CB8AC3E}">
        <p14:creationId xmlns:p14="http://schemas.microsoft.com/office/powerpoint/2010/main" val="116161563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1124744"/>
            <a:ext cx="5760640" cy="3849155"/>
          </a:xfrm>
          <a:prstGeom prst="rect">
            <a:avLst/>
          </a:prstGeom>
          <a:ln>
            <a:solidFill>
              <a:schemeClr val="tx2"/>
            </a:solidFill>
          </a:ln>
        </p:spPr>
      </p:pic>
      <p:sp>
        <p:nvSpPr>
          <p:cNvPr id="3" name="Obdélník 2"/>
          <p:cNvSpPr/>
          <p:nvPr/>
        </p:nvSpPr>
        <p:spPr>
          <a:xfrm>
            <a:off x="1304613" y="5735886"/>
            <a:ext cx="3492388" cy="461665"/>
          </a:xfrm>
          <a:prstGeom prst="rect">
            <a:avLst/>
          </a:prstGeom>
        </p:spPr>
        <p:txBody>
          <a:bodyPr wrap="square">
            <a:spAutoFit/>
          </a:bodyPr>
          <a:lstStyle/>
          <a:p>
            <a:r>
              <a:rPr lang="cs-CZ" sz="1200" dirty="0">
                <a:hlinkClick r:id="rId3"/>
              </a:rPr>
              <a:t>http://</a:t>
            </a:r>
            <a:r>
              <a:rPr lang="cs-CZ" sz="1200" dirty="0" smtClean="0">
                <a:hlinkClick r:id="rId3"/>
              </a:rPr>
              <a:t>cs.wikipedia.org/wiki/Soubor:Parthenon.JPG</a:t>
            </a:r>
            <a:endParaRPr lang="cs-CZ" sz="1200" dirty="0" smtClean="0"/>
          </a:p>
          <a:p>
            <a:endParaRPr lang="cs-CZ" sz="1200" dirty="0"/>
          </a:p>
        </p:txBody>
      </p:sp>
      <p:sp>
        <p:nvSpPr>
          <p:cNvPr id="4" name="TextovéPole 3"/>
          <p:cNvSpPr txBox="1"/>
          <p:nvPr/>
        </p:nvSpPr>
        <p:spPr>
          <a:xfrm>
            <a:off x="1245341" y="289213"/>
            <a:ext cx="1484061" cy="492443"/>
          </a:xfrm>
          <a:prstGeom prst="rect">
            <a:avLst/>
          </a:prstGeom>
          <a:noFill/>
        </p:spPr>
        <p:txBody>
          <a:bodyPr wrap="none" rtlCol="0">
            <a:spAutoFit/>
          </a:bodyPr>
          <a:lstStyle/>
          <a:p>
            <a:r>
              <a:rPr lang="cs-CZ" sz="2600" dirty="0" smtClean="0"/>
              <a:t>Pantheon</a:t>
            </a:r>
            <a:endParaRPr lang="cs-CZ" sz="2600" dirty="0"/>
          </a:p>
        </p:txBody>
      </p:sp>
    </p:spTree>
    <p:extLst>
      <p:ext uri="{BB962C8B-B14F-4D97-AF65-F5344CB8AC3E}">
        <p14:creationId xmlns:p14="http://schemas.microsoft.com/office/powerpoint/2010/main" val="23151606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rotWithShape="1">
          <a:blip r:embed="rId2">
            <a:extLst>
              <a:ext uri="{28A0092B-C50C-407E-A947-70E740481C1C}">
                <a14:useLocalDpi xmlns:a14="http://schemas.microsoft.com/office/drawing/2010/main" val="0"/>
              </a:ext>
            </a:extLst>
          </a:blip>
          <a:srcRect t="8316" r="1534"/>
          <a:stretch/>
        </p:blipFill>
        <p:spPr>
          <a:xfrm>
            <a:off x="899592" y="980728"/>
            <a:ext cx="7200800" cy="5112066"/>
          </a:xfrm>
          <a:prstGeom prst="rect">
            <a:avLst/>
          </a:prstGeom>
          <a:ln>
            <a:solidFill>
              <a:schemeClr val="accent1"/>
            </a:solidFill>
          </a:ln>
        </p:spPr>
      </p:pic>
      <p:sp>
        <p:nvSpPr>
          <p:cNvPr id="3" name="TextovéPole 2"/>
          <p:cNvSpPr txBox="1"/>
          <p:nvPr/>
        </p:nvSpPr>
        <p:spPr>
          <a:xfrm>
            <a:off x="868796" y="210698"/>
            <a:ext cx="1074333" cy="492443"/>
          </a:xfrm>
          <a:prstGeom prst="rect">
            <a:avLst/>
          </a:prstGeom>
          <a:noFill/>
        </p:spPr>
        <p:txBody>
          <a:bodyPr wrap="none" rtlCol="0">
            <a:spAutoFit/>
          </a:bodyPr>
          <a:lstStyle/>
          <a:p>
            <a:r>
              <a:rPr lang="cs-CZ" sz="2600" dirty="0" smtClean="0"/>
              <a:t>Olymp</a:t>
            </a:r>
            <a:endParaRPr lang="cs-CZ" sz="2600" dirty="0"/>
          </a:p>
        </p:txBody>
      </p:sp>
      <p:sp>
        <p:nvSpPr>
          <p:cNvPr id="5" name="TextovéPole 4"/>
          <p:cNvSpPr txBox="1"/>
          <p:nvPr/>
        </p:nvSpPr>
        <p:spPr>
          <a:xfrm>
            <a:off x="820017" y="6278540"/>
            <a:ext cx="1496692" cy="276999"/>
          </a:xfrm>
          <a:prstGeom prst="rect">
            <a:avLst/>
          </a:prstGeom>
          <a:noFill/>
        </p:spPr>
        <p:txBody>
          <a:bodyPr wrap="none" rtlCol="0">
            <a:spAutoFit/>
          </a:bodyPr>
          <a:lstStyle/>
          <a:p>
            <a:r>
              <a:rPr lang="cs-CZ" sz="1200" dirty="0" smtClean="0"/>
              <a:t>Foto z archivu autora</a:t>
            </a:r>
            <a:endParaRPr lang="cs-CZ" sz="1200" dirty="0"/>
          </a:p>
        </p:txBody>
      </p:sp>
    </p:spTree>
    <p:extLst>
      <p:ext uri="{BB962C8B-B14F-4D97-AF65-F5344CB8AC3E}">
        <p14:creationId xmlns:p14="http://schemas.microsoft.com/office/powerpoint/2010/main" val="11126472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rotWithShape="1">
          <a:blip r:embed="rId2" cstate="screen">
            <a:extLst>
              <a:ext uri="{28A0092B-C50C-407E-A947-70E740481C1C}">
                <a14:useLocalDpi xmlns:a14="http://schemas.microsoft.com/office/drawing/2010/main"/>
              </a:ext>
            </a:extLst>
          </a:blip>
          <a:srcRect t="5464"/>
          <a:stretch/>
        </p:blipFill>
        <p:spPr>
          <a:xfrm>
            <a:off x="755576" y="684226"/>
            <a:ext cx="7600520" cy="5394322"/>
          </a:xfrm>
          <a:prstGeom prst="rect">
            <a:avLst/>
          </a:prstGeom>
          <a:ln>
            <a:solidFill>
              <a:schemeClr val="tx1"/>
            </a:solidFill>
          </a:ln>
        </p:spPr>
      </p:pic>
      <p:sp>
        <p:nvSpPr>
          <p:cNvPr id="3" name="TextovéPole 2"/>
          <p:cNvSpPr txBox="1"/>
          <p:nvPr/>
        </p:nvSpPr>
        <p:spPr>
          <a:xfrm>
            <a:off x="611560" y="189800"/>
            <a:ext cx="1352678" cy="492443"/>
          </a:xfrm>
          <a:prstGeom prst="rect">
            <a:avLst/>
          </a:prstGeom>
          <a:noFill/>
        </p:spPr>
        <p:txBody>
          <a:bodyPr wrap="none" rtlCol="0">
            <a:spAutoFit/>
          </a:bodyPr>
          <a:lstStyle/>
          <a:p>
            <a:r>
              <a:rPr lang="cs-CZ" sz="2600" dirty="0" smtClean="0"/>
              <a:t>Meteory</a:t>
            </a:r>
            <a:endParaRPr lang="cs-CZ" sz="2600" dirty="0"/>
          </a:p>
        </p:txBody>
      </p:sp>
      <p:sp>
        <p:nvSpPr>
          <p:cNvPr id="4" name="Obdélník 3"/>
          <p:cNvSpPr/>
          <p:nvPr/>
        </p:nvSpPr>
        <p:spPr>
          <a:xfrm>
            <a:off x="755576" y="6309320"/>
            <a:ext cx="1496692" cy="276999"/>
          </a:xfrm>
          <a:prstGeom prst="rect">
            <a:avLst/>
          </a:prstGeom>
        </p:spPr>
        <p:txBody>
          <a:bodyPr wrap="none">
            <a:spAutoFit/>
          </a:bodyPr>
          <a:lstStyle/>
          <a:p>
            <a:r>
              <a:rPr lang="cs-CZ" sz="1200" dirty="0"/>
              <a:t>Foto z archivu autora</a:t>
            </a:r>
          </a:p>
        </p:txBody>
      </p:sp>
    </p:spTree>
    <p:extLst>
      <p:ext uri="{BB962C8B-B14F-4D97-AF65-F5344CB8AC3E}">
        <p14:creationId xmlns:p14="http://schemas.microsoft.com/office/powerpoint/2010/main" val="17664191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rotWithShape="1">
          <a:blip r:embed="rId2">
            <a:extLst>
              <a:ext uri="{28A0092B-C50C-407E-A947-70E740481C1C}">
                <a14:useLocalDpi xmlns:a14="http://schemas.microsoft.com/office/drawing/2010/main" val="0"/>
              </a:ext>
            </a:extLst>
          </a:blip>
          <a:srcRect r="2137"/>
          <a:stretch/>
        </p:blipFill>
        <p:spPr>
          <a:xfrm>
            <a:off x="2699792" y="136406"/>
            <a:ext cx="4845080" cy="6593847"/>
          </a:xfrm>
          <a:prstGeom prst="rect">
            <a:avLst/>
          </a:prstGeom>
          <a:ln>
            <a:solidFill>
              <a:schemeClr val="tx1"/>
            </a:solidFill>
          </a:ln>
        </p:spPr>
      </p:pic>
      <p:sp>
        <p:nvSpPr>
          <p:cNvPr id="3" name="TextovéPole 2"/>
          <p:cNvSpPr txBox="1"/>
          <p:nvPr/>
        </p:nvSpPr>
        <p:spPr>
          <a:xfrm>
            <a:off x="137423" y="136406"/>
            <a:ext cx="2537682" cy="492443"/>
          </a:xfrm>
          <a:prstGeom prst="rect">
            <a:avLst/>
          </a:prstGeom>
          <a:noFill/>
        </p:spPr>
        <p:txBody>
          <a:bodyPr wrap="none" rtlCol="0">
            <a:spAutoFit/>
          </a:bodyPr>
          <a:lstStyle/>
          <a:p>
            <a:r>
              <a:rPr lang="cs-CZ" sz="2600" dirty="0" smtClean="0"/>
              <a:t>Korintský průplav</a:t>
            </a:r>
            <a:endParaRPr lang="cs-CZ" sz="2600" dirty="0"/>
          </a:p>
        </p:txBody>
      </p:sp>
      <p:sp>
        <p:nvSpPr>
          <p:cNvPr id="4" name="Obdélník 3"/>
          <p:cNvSpPr/>
          <p:nvPr/>
        </p:nvSpPr>
        <p:spPr>
          <a:xfrm>
            <a:off x="1076302" y="6453254"/>
            <a:ext cx="1496692" cy="276999"/>
          </a:xfrm>
          <a:prstGeom prst="rect">
            <a:avLst/>
          </a:prstGeom>
        </p:spPr>
        <p:txBody>
          <a:bodyPr wrap="none">
            <a:spAutoFit/>
          </a:bodyPr>
          <a:lstStyle/>
          <a:p>
            <a:r>
              <a:rPr lang="cs-CZ" sz="1200" dirty="0"/>
              <a:t>Foto z archivu autora</a:t>
            </a:r>
          </a:p>
        </p:txBody>
      </p:sp>
    </p:spTree>
    <p:extLst>
      <p:ext uri="{BB962C8B-B14F-4D97-AF65-F5344CB8AC3E}">
        <p14:creationId xmlns:p14="http://schemas.microsoft.com/office/powerpoint/2010/main" val="19529253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1"/>
          <p:cNvSpPr>
            <a:spLocks noGrp="1"/>
          </p:cNvSpPr>
          <p:nvPr>
            <p:ph type="title"/>
          </p:nvPr>
        </p:nvSpPr>
        <p:spPr>
          <a:xfrm>
            <a:off x="457200" y="274638"/>
            <a:ext cx="8229600" cy="490537"/>
          </a:xfrm>
        </p:spPr>
        <p:txBody>
          <a:bodyPr/>
          <a:lstStyle/>
          <a:p>
            <a:pPr algn="l" eaLnBrk="1" hangingPunct="1"/>
            <a:r>
              <a:rPr lang="cs-CZ" sz="2800" dirty="0" smtClean="0"/>
              <a:t>Seznam použitých zdrojů:</a:t>
            </a:r>
          </a:p>
        </p:txBody>
      </p:sp>
      <p:sp>
        <p:nvSpPr>
          <p:cNvPr id="4099" name="Zástupný symbol pro obsah 2"/>
          <p:cNvSpPr>
            <a:spLocks noGrp="1"/>
          </p:cNvSpPr>
          <p:nvPr>
            <p:ph idx="1"/>
          </p:nvPr>
        </p:nvSpPr>
        <p:spPr>
          <a:xfrm>
            <a:off x="251520" y="764704"/>
            <a:ext cx="8640959" cy="5976664"/>
          </a:xfrm>
        </p:spPr>
        <p:txBody>
          <a:bodyPr/>
          <a:lstStyle/>
          <a:p>
            <a:r>
              <a:rPr lang="cs-CZ" sz="2000" dirty="0"/>
              <a:t>HÜBELOVÁ, Dana a Petr CHALUPA. </a:t>
            </a:r>
            <a:r>
              <a:rPr lang="cs-CZ" sz="2000" i="1" dirty="0"/>
              <a:t>Zeměpis: učebnice</a:t>
            </a:r>
            <a:r>
              <a:rPr lang="cs-CZ" sz="2000" dirty="0"/>
              <a:t>. 1. vyd. [i.e. 2. vyd.]. Brno: Nová škola, </a:t>
            </a:r>
            <a:r>
              <a:rPr lang="cs-CZ" sz="2000" dirty="0" smtClean="0"/>
              <a:t>2010</a:t>
            </a:r>
            <a:r>
              <a:rPr lang="cs-CZ" sz="2000" dirty="0"/>
              <a:t>, 95 s. Duhová řada. ISBN 978-80-7289-148-1</a:t>
            </a:r>
            <a:r>
              <a:rPr lang="cs-CZ" sz="2000" dirty="0" smtClean="0"/>
              <a:t>.</a:t>
            </a:r>
            <a:endParaRPr lang="cs-CZ" sz="2000" i="1" dirty="0" smtClean="0"/>
          </a:p>
          <a:p>
            <a:r>
              <a:rPr lang="cs-CZ" sz="2000" i="1" dirty="0" smtClean="0"/>
              <a:t>Encyklopedie </a:t>
            </a:r>
            <a:r>
              <a:rPr lang="cs-CZ" sz="2000" i="1" dirty="0"/>
              <a:t>Zeměpis světa</a:t>
            </a:r>
            <a:r>
              <a:rPr lang="cs-CZ" sz="2000" dirty="0"/>
              <a:t>. V Praze: Columbus, 2002, 512 s. ISBN 80-901-7276-8</a:t>
            </a:r>
            <a:r>
              <a:rPr lang="cs-CZ" sz="2000" dirty="0" smtClean="0"/>
              <a:t>.</a:t>
            </a:r>
          </a:p>
          <a:p>
            <a:pPr eaLnBrk="1" hangingPunct="1"/>
            <a:r>
              <a:rPr lang="cs-CZ" sz="2000" dirty="0"/>
              <a:t>JEŘÁBEK, Milan a Vít VILÍMEK. </a:t>
            </a:r>
            <a:r>
              <a:rPr lang="cs-CZ" sz="2000" i="1" dirty="0"/>
              <a:t>Zeměpis světa: učebnice zeměpisu pro základní školy a víceletá gymnázia</a:t>
            </a:r>
            <a:r>
              <a:rPr lang="cs-CZ" sz="2000" dirty="0"/>
              <a:t>. 1. vyd. Praha: Nakladatelství České geografické společnosti, 1997, 60 s. ISBN 80-860-3407-0</a:t>
            </a:r>
            <a:r>
              <a:rPr lang="cs-CZ" sz="2000" dirty="0" smtClean="0"/>
              <a:t>.</a:t>
            </a:r>
            <a:endParaRPr lang="cs-CZ" sz="2000" dirty="0"/>
          </a:p>
          <a:p>
            <a:pPr eaLnBrk="1" hangingPunct="1"/>
            <a:r>
              <a:rPr lang="cs-CZ" sz="2000" u="sng" dirty="0">
                <a:hlinkClick r:id="rId2"/>
              </a:rPr>
              <a:t>http://</a:t>
            </a:r>
            <a:r>
              <a:rPr lang="cs-CZ" sz="2000" u="sng" dirty="0" smtClean="0">
                <a:hlinkClick r:id="rId2"/>
              </a:rPr>
              <a:t>upload.wikimedia.org/wikipedia/commons/thumb/0/03/Flag_of_Italy.svg</a:t>
            </a:r>
            <a:endParaRPr lang="cs-CZ" sz="2000" u="sng" dirty="0"/>
          </a:p>
          <a:p>
            <a:pPr eaLnBrk="1" hangingPunct="1"/>
            <a:r>
              <a:rPr lang="cs-CZ" sz="2000" u="sng" dirty="0" smtClean="0">
                <a:hlinkClick r:id="rId3"/>
              </a:rPr>
              <a:t>http</a:t>
            </a:r>
            <a:r>
              <a:rPr lang="cs-CZ" sz="2000" u="sng" dirty="0">
                <a:hlinkClick r:id="rId3"/>
              </a:rPr>
              <a:t>://</a:t>
            </a:r>
            <a:r>
              <a:rPr lang="cs-CZ" sz="2000" u="sng" dirty="0" smtClean="0">
                <a:hlinkClick r:id="rId3"/>
              </a:rPr>
              <a:t>upload.wikimedia.org/wikipedia/commons/thumb/7/75/Collage_Rome.jpg</a:t>
            </a:r>
            <a:endParaRPr lang="cs-CZ" sz="2000" u="sng" dirty="0"/>
          </a:p>
          <a:p>
            <a:pPr eaLnBrk="1" hangingPunct="1"/>
            <a:r>
              <a:rPr lang="cs-CZ" sz="2000" u="sng" dirty="0" smtClean="0">
                <a:hlinkClick r:id="rId4"/>
              </a:rPr>
              <a:t>http</a:t>
            </a:r>
            <a:r>
              <a:rPr lang="cs-CZ" sz="2000" u="sng" dirty="0">
                <a:hlinkClick r:id="rId4"/>
              </a:rPr>
              <a:t>://</a:t>
            </a:r>
            <a:r>
              <a:rPr lang="cs-CZ" sz="2000" u="sng" dirty="0" smtClean="0">
                <a:hlinkClick r:id="rId4"/>
              </a:rPr>
              <a:t>cs.wikipedia.org/wiki/Řím</a:t>
            </a:r>
            <a:endParaRPr lang="cs-CZ" sz="2000" dirty="0" smtClean="0"/>
          </a:p>
          <a:p>
            <a:pPr eaLnBrk="1" hangingPunct="1"/>
            <a:r>
              <a:rPr lang="cs-CZ" sz="2000" dirty="0" smtClean="0">
                <a:hlinkClick r:id="rId5"/>
              </a:rPr>
              <a:t>http</a:t>
            </a:r>
            <a:r>
              <a:rPr lang="cs-CZ" sz="2000" dirty="0">
                <a:hlinkClick r:id="rId5"/>
              </a:rPr>
              <a:t>://</a:t>
            </a:r>
            <a:r>
              <a:rPr lang="cs-CZ" sz="2000" dirty="0" smtClean="0">
                <a:hlinkClick r:id="rId5"/>
              </a:rPr>
              <a:t>upload.wikimedia.org/wikipedia/commons/thumb/5/5c/Flag_of_Greece.svg</a:t>
            </a:r>
            <a:endParaRPr lang="cs-CZ" sz="2000" dirty="0"/>
          </a:p>
          <a:p>
            <a:pPr eaLnBrk="1" hangingPunct="1"/>
            <a:r>
              <a:rPr lang="cs-CZ" sz="2000" dirty="0" smtClean="0">
                <a:hlinkClick r:id="rId6"/>
              </a:rPr>
              <a:t>http</a:t>
            </a:r>
            <a:r>
              <a:rPr lang="cs-CZ" sz="2000" dirty="0">
                <a:hlinkClick r:id="rId6"/>
              </a:rPr>
              <a:t>://</a:t>
            </a:r>
            <a:r>
              <a:rPr lang="cs-CZ" sz="2000" dirty="0" smtClean="0">
                <a:hlinkClick r:id="rId6"/>
              </a:rPr>
              <a:t>cs.wikipedia.org/wiki/Soubor:Parthenon.JPG</a:t>
            </a:r>
            <a:endParaRPr lang="cs-CZ" sz="2000" dirty="0" smtClean="0"/>
          </a:p>
          <a:p>
            <a:pPr marL="285750" indent="-285750">
              <a:buFont typeface="Arial" pitchFamily="34" charset="0"/>
              <a:buChar char="•"/>
            </a:pPr>
            <a:r>
              <a:rPr lang="cs-CZ" sz="2000" dirty="0">
                <a:hlinkClick r:id="rId7"/>
              </a:rPr>
              <a:t>http://upload.wikimedia.org/wikipedia/commons/thumb/4/42/Laurus_nobilis_-_K%C3%B6hler%E2%80%93s_Medizinal-Pflanzen-086.jpg</a:t>
            </a:r>
            <a:endParaRPr lang="cs-CZ" sz="2000" dirty="0"/>
          </a:p>
          <a:p>
            <a:pPr marL="285750" indent="-285750">
              <a:buFont typeface="Arial" pitchFamily="34" charset="0"/>
              <a:buChar char="•"/>
            </a:pPr>
            <a:endParaRPr lang="cs-CZ" sz="2000" dirty="0"/>
          </a:p>
          <a:p>
            <a:pPr eaLnBrk="1" hangingPunct="1"/>
            <a:endParaRPr lang="cs-CZ" sz="2000" dirty="0" smtClean="0"/>
          </a:p>
          <a:p>
            <a:pPr eaLnBrk="1" hangingPunct="1"/>
            <a:endParaRPr lang="cs-CZ" sz="1600" dirty="0"/>
          </a:p>
          <a:p>
            <a:pPr eaLnBrk="1" hangingPunct="1"/>
            <a:endParaRPr lang="cs-CZ" sz="1600" dirty="0"/>
          </a:p>
          <a:p>
            <a:pPr marL="0" indent="0" eaLnBrk="1" hangingPunct="1">
              <a:buNone/>
            </a:pPr>
            <a:endParaRPr lang="cs-CZ" sz="16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268</TotalTime>
  <Words>809</Words>
  <Application>Microsoft Office PowerPoint</Application>
  <PresentationFormat>Předvádění na obrazovce (4:3)</PresentationFormat>
  <Paragraphs>136</Paragraphs>
  <Slides>20</Slides>
  <Notes>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Motiv systému Office</vt:lpstr>
      <vt:lpstr>Prezentace aplikace PowerPoint</vt:lpstr>
      <vt:lpstr>I T Á L I E, Ř E C K O</vt:lpstr>
      <vt:lpstr>I T Á L I 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Ř E C K O</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Seznam použitých zdrojů:</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Antonín Zelený</dc:creator>
  <cp:lastModifiedBy>pc4</cp:lastModifiedBy>
  <cp:revision>36</cp:revision>
  <dcterms:created xsi:type="dcterms:W3CDTF">2012-12-23T08:55:19Z</dcterms:created>
  <dcterms:modified xsi:type="dcterms:W3CDTF">2013-12-19T08:34:28Z</dcterms:modified>
</cp:coreProperties>
</file>