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9" r:id="rId3"/>
    <p:sldId id="260" r:id="rId4"/>
    <p:sldId id="261" r:id="rId5"/>
    <p:sldId id="262" r:id="rId6"/>
    <p:sldId id="271" r:id="rId7"/>
    <p:sldId id="270" r:id="rId8"/>
    <p:sldId id="273" r:id="rId9"/>
    <p:sldId id="264" r:id="rId10"/>
    <p:sldId id="265" r:id="rId11"/>
    <p:sldId id="266" r:id="rId12"/>
    <p:sldId id="263" r:id="rId13"/>
    <p:sldId id="274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75" autoAdjust="0"/>
    <p:restoredTop sz="94660"/>
  </p:normalViewPr>
  <p:slideViewPr>
    <p:cSldViewPr>
      <p:cViewPr varScale="1">
        <p:scale>
          <a:sx n="66" d="100"/>
          <a:sy n="66" d="100"/>
        </p:scale>
        <p:origin x="-5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797A0D-D190-476F-B1F6-AA49DBA57A09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2BD395-CD37-445B-BE5C-9557CB47654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649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2BD395-CD37-445B-BE5C-9557CB47654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718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0A8E42-FDD0-4BE6-8245-9A0947E4CCC9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597B6-5191-4C9D-94D3-7B3B789461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2253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46B5F-DB2F-47F5-8F78-3E0E9DB2F5DD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26046D-DFC2-4672-A5CF-38A27C8A00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371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8D0DBB-3CAB-42C1-BBFD-3563EE7B02DA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D31D55-9FC3-43AF-87D9-252D41B24D4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137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3BDF5-2B70-4386-AE19-F92C29777E29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626BE9-F7E1-4BF4-A2C1-956DE2EAEE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2241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36A06-5C05-4581-95EB-548DD9001C4F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9D172-3E13-4061-A04F-B61BCFFEBC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8817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86E1C-C0CA-46E6-864E-98003B691B3A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F14C1-D301-4DDC-A6A0-158ED528E5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3027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5F46C-C4D6-4A8E-9D93-62089730F9DF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F3203-016E-4ECA-ADF9-470621DEAE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4961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5E129-ABA8-41AA-A493-D22FB65DEBAA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FDC3F-53DA-4F6E-A3BC-54767E48A6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4815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4F151D-9C87-40C9-99CD-D214FE4C34BB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A115F3-6740-41C6-A2D9-FEA7377B83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317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FF252-9852-45D0-90BD-FF6945D98AE6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9FE2C-AEC2-43E9-8954-C7DF995EAD8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5666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B48DA5-8BBA-49C2-8DE4-FD8F3C24F008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E683E-85B7-402C-AC2B-D690DB037BE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2675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F98A0B-EAC6-4CF5-BE01-2CDE11D9A0A0}" type="datetimeFigureOut">
              <a:rPr lang="cs-CZ"/>
              <a:pPr>
                <a:defRPr/>
              </a:pPr>
              <a:t>19.12.2013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75A1F9-F7FE-4C7D-852B-32F2E7E1A6C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upload.wikimedia.org/wikipedia/commons/thumb/5/5c/Flag_of_Portugal.svg/110px-Flag_of_Portugal.svg.pn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f/f5/KorkeichePortugal1994.jpg/320px-KorkeichePortugal1994.jpg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thumb/7/7f/Cork_oak_trunk_section.jpg/320px-Cork_oak_trunk_section.jpg" TargetMode="External"/><Relationship Id="rId4" Type="http://schemas.openxmlformats.org/officeDocument/2006/relationships/hyperlink" Target="http://upload.wikimedia.org/wikipedia/commons/thumb/b/b8/Quercus_suber_aka_cork_oak.jpg/318px-Quercus_suber_aka_cork_oak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5/5c/Flag_of_Portugal.svg/110px-Flag_of_Portugal.svg.png" TargetMode="External"/><Relationship Id="rId2" Type="http://schemas.openxmlformats.org/officeDocument/2006/relationships/hyperlink" Target="http://im.novinky.cz/386/183869-top_foto1-m59h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f/Cork_oak_trunk_section.jpg/320px-Cork_oak_trunk_section.jpg" TargetMode="External"/><Relationship Id="rId5" Type="http://schemas.openxmlformats.org/officeDocument/2006/relationships/hyperlink" Target="http://upload.wikimedia.org/wikipedia/commons/thumb/b/b8/Quercus_suber_aka_cork_oak.jpg/318px-Quercus_suber_aka_cork_oak.jpg" TargetMode="External"/><Relationship Id="rId4" Type="http://schemas.openxmlformats.org/officeDocument/2006/relationships/hyperlink" Target="http://upload.wikimedia.org/wikipedia/commons/thumb/f/f5/KorkeichePortugal1994.jpg/320px-KorkeichePortugal199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0695668"/>
              </p:ext>
            </p:extLst>
          </p:nvPr>
        </p:nvGraphicFramePr>
        <p:xfrm>
          <a:off x="179512" y="1836070"/>
          <a:ext cx="8784976" cy="51206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7"/>
                <a:gridCol w="6383699"/>
              </a:tblGrid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Hana Polanecká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Španělsko, Portugalsko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VY_32_INOVACE_6.1.14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10. 9. 2013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Žák</a:t>
                      </a:r>
                      <a:r>
                        <a:rPr lang="cs-CZ" sz="14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uvede podobnosti a odlišnosti v přírodních a hospodářských poměrech. 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Charakteristika přírodních a hospodářských poměrů vybraných</a:t>
                      </a:r>
                      <a:r>
                        <a:rPr lang="cs-CZ" sz="1400" baseline="0" dirty="0" smtClean="0">
                          <a:effectLst/>
                        </a:rPr>
                        <a:t> států.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Prezentace  popisuje</a:t>
                      </a:r>
                      <a:r>
                        <a:rPr lang="cs-CZ" sz="1400" baseline="0" dirty="0" smtClean="0">
                          <a:effectLst/>
                        </a:rPr>
                        <a:t> základní charakteristiku států.  Může být použita k samostudiu.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911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Prezentace</a:t>
                      </a:r>
                      <a:r>
                        <a:rPr lang="cs-CZ" sz="1400" baseline="0" dirty="0" smtClean="0">
                          <a:effectLst/>
                        </a:rPr>
                        <a:t> je názornou pomůckou k učivu. </a:t>
                      </a:r>
                      <a:r>
                        <a:rPr lang="cs-CZ" sz="1400" dirty="0">
                          <a:effectLst/>
                        </a:rPr>
                        <a:t> 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823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971600" y="1628800"/>
            <a:ext cx="7612360" cy="2736304"/>
          </a:xfrm>
          <a:solidFill>
            <a:srgbClr val="FFFF66"/>
          </a:solidFill>
          <a:ln w="28575">
            <a:solidFill>
              <a:srgbClr val="FF000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dirty="0" smtClean="0"/>
              <a:t> Š P A N Ě L S K O, 	</a:t>
            </a:r>
            <a:br>
              <a:rPr lang="cs-CZ" dirty="0" smtClean="0"/>
            </a:br>
            <a:r>
              <a:rPr lang="cs-CZ" dirty="0" smtClean="0"/>
              <a:t>P O R T U G A L S K 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091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075240" cy="648072"/>
          </a:xfrm>
          <a:solidFill>
            <a:srgbClr val="FFFF66"/>
          </a:solidFill>
          <a:ln w="19050"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cs-CZ" dirty="0" smtClean="0"/>
              <a:t>Jižní </a:t>
            </a:r>
            <a:r>
              <a:rPr lang="cs-CZ" dirty="0"/>
              <a:t>E</a:t>
            </a:r>
            <a:r>
              <a:rPr lang="cs-CZ" dirty="0" smtClean="0"/>
              <a:t>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980728"/>
            <a:ext cx="9036496" cy="5877272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600" b="1" dirty="0" smtClean="0"/>
              <a:t>Španělsko, Portugalsko </a:t>
            </a:r>
            <a:r>
              <a:rPr lang="cs-CZ" sz="2600" dirty="0" smtClean="0"/>
              <a:t>– Pyrenejský poloostrov,</a:t>
            </a:r>
          </a:p>
          <a:p>
            <a:pPr>
              <a:buFont typeface="Wingdings" pitchFamily="2" charset="2"/>
              <a:buChar char="v"/>
            </a:pPr>
            <a:r>
              <a:rPr lang="cs-CZ" sz="2600" b="1" dirty="0" smtClean="0"/>
              <a:t>Itálie</a:t>
            </a:r>
            <a:r>
              <a:rPr lang="cs-CZ" sz="2600" dirty="0" smtClean="0"/>
              <a:t> – Apeninský poloostrov,</a:t>
            </a:r>
          </a:p>
          <a:p>
            <a:pPr>
              <a:buFont typeface="Wingdings" pitchFamily="2" charset="2"/>
              <a:buChar char="v"/>
            </a:pPr>
            <a:r>
              <a:rPr lang="cs-CZ" sz="2600" b="1" dirty="0" smtClean="0"/>
              <a:t>Řecko</a:t>
            </a:r>
            <a:r>
              <a:rPr lang="cs-CZ" sz="2600" dirty="0" smtClean="0"/>
              <a:t> – Balkánský poloostrov,</a:t>
            </a:r>
          </a:p>
          <a:p>
            <a:pPr>
              <a:buFont typeface="Wingdings" pitchFamily="2" charset="2"/>
              <a:buChar char="v"/>
            </a:pPr>
            <a:endParaRPr lang="cs-CZ" sz="800" dirty="0"/>
          </a:p>
          <a:p>
            <a:pPr>
              <a:buFont typeface="Wingdings" pitchFamily="2" charset="2"/>
              <a:buChar char="v"/>
            </a:pPr>
            <a:r>
              <a:rPr lang="cs-CZ" sz="2600" dirty="0" smtClean="0"/>
              <a:t>Malé státy – </a:t>
            </a:r>
            <a:r>
              <a:rPr lang="cs-CZ" sz="2600" b="1" dirty="0" smtClean="0"/>
              <a:t>Andorra, Monako</a:t>
            </a:r>
            <a:r>
              <a:rPr lang="cs-CZ" sz="2600" dirty="0" smtClean="0"/>
              <a:t>, </a:t>
            </a:r>
            <a:r>
              <a:rPr lang="cs-CZ" sz="2600" b="1" dirty="0" smtClean="0"/>
              <a:t>San Marino, Vatikán</a:t>
            </a:r>
          </a:p>
          <a:p>
            <a:pPr>
              <a:buFont typeface="Wingdings" pitchFamily="2" charset="2"/>
              <a:buChar char="v"/>
            </a:pPr>
            <a:r>
              <a:rPr lang="cs-CZ" sz="2600" dirty="0" smtClean="0"/>
              <a:t>Ostrovní státy – </a:t>
            </a:r>
            <a:r>
              <a:rPr lang="cs-CZ" sz="2600" b="1" dirty="0" smtClean="0"/>
              <a:t>Malta a </a:t>
            </a:r>
            <a:r>
              <a:rPr lang="cs-CZ" sz="2600" b="1" dirty="0" smtClean="0"/>
              <a:t>Kypr</a:t>
            </a:r>
          </a:p>
          <a:p>
            <a:pPr>
              <a:buFont typeface="Wingdings" pitchFamily="2" charset="2"/>
              <a:buChar char="v"/>
            </a:pPr>
            <a:endParaRPr lang="cs-CZ" sz="800" dirty="0"/>
          </a:p>
          <a:p>
            <a:pPr>
              <a:buFont typeface="Wingdings" pitchFamily="2" charset="2"/>
              <a:buChar char="v"/>
            </a:pPr>
            <a:r>
              <a:rPr lang="cs-CZ" sz="2600" dirty="0" smtClean="0"/>
              <a:t>Velké státy – členy EU</a:t>
            </a:r>
          </a:p>
          <a:p>
            <a:pPr>
              <a:buFont typeface="Wingdings" pitchFamily="2" charset="2"/>
              <a:buChar char="v"/>
            </a:pPr>
            <a:r>
              <a:rPr lang="cs-CZ" sz="2600" dirty="0" smtClean="0"/>
              <a:t>Turisticky nejvyhledávanější regiony na světě.</a:t>
            </a:r>
          </a:p>
          <a:p>
            <a:pPr>
              <a:buFont typeface="Wingdings" pitchFamily="2" charset="2"/>
              <a:buChar char="v"/>
            </a:pPr>
            <a:r>
              <a:rPr lang="cs-CZ" sz="2600" b="1" dirty="0" smtClean="0"/>
              <a:t>Kolébka evropské civilizace </a:t>
            </a:r>
            <a:r>
              <a:rPr lang="cs-CZ" sz="2600" dirty="0" smtClean="0"/>
              <a:t>– ve starověku zde vznikly 2 vyspělé antické říše.</a:t>
            </a:r>
          </a:p>
          <a:p>
            <a:pPr>
              <a:buFont typeface="Wingdings" pitchFamily="2" charset="2"/>
              <a:buChar char="v"/>
            </a:pPr>
            <a:r>
              <a:rPr lang="cs-CZ" sz="2600" dirty="0" smtClean="0"/>
              <a:t>Románské jazyky (španělština, portugalština, italština), </a:t>
            </a:r>
          </a:p>
          <a:p>
            <a:pPr marL="365760" lvl="1" indent="0">
              <a:buNone/>
            </a:pPr>
            <a:r>
              <a:rPr lang="cs-CZ" sz="2600" dirty="0" smtClean="0"/>
              <a:t>řečtina-samostatná jazyk. </a:t>
            </a:r>
            <a:r>
              <a:rPr lang="cs-CZ" sz="2600" dirty="0"/>
              <a:t>s</a:t>
            </a:r>
            <a:r>
              <a:rPr lang="cs-CZ" sz="2600" dirty="0" smtClean="0"/>
              <a:t>kupina, maltština – skupina jazyků, kterými se mluví v Africe</a:t>
            </a:r>
          </a:p>
        </p:txBody>
      </p:sp>
    </p:spTree>
    <p:extLst>
      <p:ext uri="{BB962C8B-B14F-4D97-AF65-F5344CB8AC3E}">
        <p14:creationId xmlns:p14="http://schemas.microsoft.com/office/powerpoint/2010/main" val="332622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  <a:solidFill>
            <a:srgbClr val="FFFF66"/>
          </a:solidFill>
          <a:ln w="19050">
            <a:solidFill>
              <a:srgbClr val="FF0000"/>
            </a:solidFill>
          </a:ln>
        </p:spPr>
        <p:txBody>
          <a:bodyPr/>
          <a:lstStyle/>
          <a:p>
            <a:pPr algn="ctr"/>
            <a:r>
              <a:rPr lang="cs-CZ" b="1" cap="all" dirty="0" smtClean="0"/>
              <a:t>Š p a n ě l s k o</a:t>
            </a:r>
            <a:endParaRPr lang="cs-CZ" b="1" cap="all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796" y="2276872"/>
            <a:ext cx="3168650" cy="2332291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355976" y="1916832"/>
            <a:ext cx="3960440" cy="3528392"/>
          </a:xfrm>
        </p:spPr>
        <p:txBody>
          <a:bodyPr/>
          <a:lstStyle/>
          <a:p>
            <a:r>
              <a:rPr lang="cs-CZ" dirty="0" smtClean="0"/>
              <a:t>Hlavní město: MADRID</a:t>
            </a:r>
          </a:p>
          <a:p>
            <a:r>
              <a:rPr lang="cs-CZ" dirty="0" smtClean="0"/>
              <a:t>Španělština</a:t>
            </a:r>
          </a:p>
          <a:p>
            <a:r>
              <a:rPr lang="cs-CZ" dirty="0" smtClean="0"/>
              <a:t>Euro</a:t>
            </a:r>
          </a:p>
          <a:p>
            <a:r>
              <a:rPr lang="cs-CZ" dirty="0" smtClean="0"/>
              <a:t>Monarchie</a:t>
            </a:r>
          </a:p>
          <a:p>
            <a:r>
              <a:rPr lang="cs-CZ" dirty="0" smtClean="0"/>
              <a:t>Barcelona, Valencie</a:t>
            </a:r>
          </a:p>
          <a:p>
            <a:r>
              <a:rPr lang="cs-CZ" dirty="0" smtClean="0"/>
              <a:t>Patří: Baleáry, Kanárské ostrovy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733256"/>
            <a:ext cx="448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1200" dirty="0" smtClean="0"/>
              <a:t>Dostupné z: http</a:t>
            </a:r>
            <a:r>
              <a:rPr lang="cs-CZ" sz="1200" dirty="0"/>
              <a:t>://im.novinky.cz/386/183869-top_foto1-m59h1.jpg</a:t>
            </a:r>
          </a:p>
        </p:txBody>
      </p:sp>
    </p:spTree>
    <p:extLst>
      <p:ext uri="{BB962C8B-B14F-4D97-AF65-F5344CB8AC3E}">
        <p14:creationId xmlns:p14="http://schemas.microsoft.com/office/powerpoint/2010/main" val="167848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8859"/>
            <a:ext cx="9036496" cy="68141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0000"/>
              </a:lnSpc>
              <a:buFont typeface="Wingdings" pitchFamily="2" charset="2"/>
              <a:buChar char="v"/>
            </a:pPr>
            <a:r>
              <a:rPr lang="cs-CZ" sz="2600" dirty="0" smtClean="0"/>
              <a:t>Španělsko je průmyslově-zemědělský stát.</a:t>
            </a:r>
          </a:p>
          <a:p>
            <a:pPr marL="285750" indent="-285750">
              <a:lnSpc>
                <a:spcPct val="120000"/>
              </a:lnSpc>
              <a:buFont typeface="Wingdings" pitchFamily="2" charset="2"/>
              <a:buChar char="v"/>
            </a:pPr>
            <a:r>
              <a:rPr lang="cs-CZ" sz="2600" dirty="0" smtClean="0"/>
              <a:t>Rostlinná výroba:</a:t>
            </a:r>
          </a:p>
          <a:p>
            <a:pPr marL="742950" lvl="1" indent="-28575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600" dirty="0" smtClean="0"/>
              <a:t>1. místo na světě v pěstování </a:t>
            </a:r>
            <a:r>
              <a:rPr lang="cs-CZ" sz="2600" b="1" u="sng" dirty="0" smtClean="0"/>
              <a:t>oliv a olivového oleje</a:t>
            </a:r>
          </a:p>
          <a:p>
            <a:pPr marL="742950" lvl="1" indent="-28575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600" dirty="0" smtClean="0"/>
              <a:t>1. místo v Evropě v produkci </a:t>
            </a:r>
            <a:r>
              <a:rPr lang="cs-CZ" sz="2600" b="1" u="sng" dirty="0" smtClean="0"/>
              <a:t>citrusů</a:t>
            </a:r>
            <a:r>
              <a:rPr lang="cs-CZ" sz="2600" dirty="0"/>
              <a:t> </a:t>
            </a:r>
            <a:r>
              <a:rPr lang="cs-CZ" sz="2600" dirty="0" smtClean="0"/>
              <a:t> (pomeranče, mandarinky)</a:t>
            </a:r>
          </a:p>
          <a:p>
            <a:pPr marL="742950" lvl="1" indent="-28575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600" dirty="0" smtClean="0"/>
              <a:t>3. místo ve výrobě vína - </a:t>
            </a:r>
            <a:r>
              <a:rPr lang="cs-CZ" sz="2600" b="1" u="sng" dirty="0" smtClean="0"/>
              <a:t>vinné réva</a:t>
            </a:r>
            <a:endParaRPr lang="cs-CZ" sz="2600" u="sng" dirty="0"/>
          </a:p>
          <a:p>
            <a:pPr marL="742950" lvl="1" indent="-28575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600" b="1" dirty="0" smtClean="0"/>
              <a:t>Mandle, lískové oříšky, tabák a bavlna.</a:t>
            </a:r>
          </a:p>
          <a:p>
            <a:pPr marL="742950" lvl="1" indent="-28575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600" dirty="0" smtClean="0"/>
              <a:t>Významný je </a:t>
            </a:r>
            <a:r>
              <a:rPr lang="cs-CZ" sz="2600" b="1" dirty="0" smtClean="0"/>
              <a:t>mořský </a:t>
            </a:r>
            <a:r>
              <a:rPr lang="cs-CZ" sz="2600" b="1" dirty="0" smtClean="0"/>
              <a:t>rybolov,</a:t>
            </a:r>
            <a:endParaRPr lang="cs-CZ" sz="2600" b="1" dirty="0"/>
          </a:p>
          <a:p>
            <a:pPr marL="285750" indent="-285750">
              <a:lnSpc>
                <a:spcPct val="120000"/>
              </a:lnSpc>
              <a:buFont typeface="Wingdings" pitchFamily="2" charset="2"/>
              <a:buChar char="v"/>
            </a:pPr>
            <a:r>
              <a:rPr lang="cs-CZ" sz="2600" dirty="0" smtClean="0"/>
              <a:t>Zásoby nerostných surovin – </a:t>
            </a:r>
            <a:r>
              <a:rPr lang="cs-CZ" sz="2600" b="1" u="sng" dirty="0" smtClean="0"/>
              <a:t>železná ruda, olovo, měď, rtuť, kamenná a draselná sůl, síra, kaolín.</a:t>
            </a:r>
          </a:p>
          <a:p>
            <a:pPr lvl="1">
              <a:lnSpc>
                <a:spcPct val="120000"/>
              </a:lnSpc>
            </a:pPr>
            <a:r>
              <a:rPr lang="cs-CZ" sz="2600" dirty="0" smtClean="0"/>
              <a:t>Rudy se zpracovávají v hutích, na ně navazuje strojírenský průmysl, např. výroba automobilů (Seat) a lodí</a:t>
            </a:r>
            <a:r>
              <a:rPr lang="cs-CZ" sz="2600" dirty="0" smtClean="0"/>
              <a:t>.</a:t>
            </a:r>
            <a:endParaRPr lang="cs-CZ" sz="2600" dirty="0"/>
          </a:p>
          <a:p>
            <a:pPr marL="285750" indent="-285750">
              <a:lnSpc>
                <a:spcPct val="120000"/>
              </a:lnSpc>
              <a:buFont typeface="Wingdings" pitchFamily="2" charset="2"/>
              <a:buChar char="v"/>
            </a:pPr>
            <a:r>
              <a:rPr lang="cs-CZ" sz="2600" dirty="0" smtClean="0"/>
              <a:t>Turistický ruch – 50 mil. návštěvníků ročně – tradiční řemesla, zpracování kůže, keramiky, skla a kovů.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104019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095"/>
            <a:ext cx="5515852" cy="3806188"/>
          </a:xfrm>
          <a:prstGeom prst="rect">
            <a:avLst/>
          </a:prstGeom>
          <a:ln>
            <a:solidFill>
              <a:schemeClr val="tx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796136" y="188640"/>
            <a:ext cx="31757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Barcelona - olympijský areál</a:t>
            </a:r>
            <a:endParaRPr lang="cs-CZ" sz="20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902" y="3231654"/>
            <a:ext cx="5652098" cy="3626346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331640" y="5044827"/>
            <a:ext cx="20417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Trénink na koridu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40947" y="6554373"/>
            <a:ext cx="14966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584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14717" y="982867"/>
            <a:ext cx="5620903" cy="38884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795217" y="965423"/>
            <a:ext cx="5514006" cy="38164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251518" y="5873605"/>
            <a:ext cx="3501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Gaudího chrám Sagrada família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5783486"/>
            <a:ext cx="3672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Socha Kryštofa </a:t>
            </a:r>
            <a:r>
              <a:rPr lang="cs-CZ" sz="2000" b="1" dirty="0"/>
              <a:t>K</a:t>
            </a:r>
            <a:r>
              <a:rPr lang="cs-CZ" sz="2000" b="1" dirty="0" smtClean="0"/>
              <a:t>olumba ukazující směrem k Americe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18" y="6412686"/>
            <a:ext cx="14966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6382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897271"/>
            <a:ext cx="6958643" cy="485224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260648"/>
            <a:ext cx="56124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Barcelona – korzo Rambla, socha Kryštofa Kolumba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6453336"/>
            <a:ext cx="14966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Foto z archivu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9067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7127" y="260648"/>
            <a:ext cx="842493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600" dirty="0" smtClean="0"/>
              <a:t>Znáte některé autonomní oblasti Španělska</a:t>
            </a:r>
            <a:r>
              <a:rPr lang="cs-CZ" sz="2600" dirty="0" smtClean="0"/>
              <a:t>?</a:t>
            </a:r>
          </a:p>
          <a:p>
            <a:pPr marL="342900" indent="-342900">
              <a:buAutoNum type="arabicPeriod"/>
            </a:pPr>
            <a:endParaRPr lang="cs-CZ" sz="800" dirty="0" smtClean="0"/>
          </a:p>
          <a:p>
            <a:pPr marL="342900" indent="-342900">
              <a:buAutoNum type="arabicPeriod" startAt="2"/>
            </a:pPr>
            <a:r>
              <a:rPr lang="cs-CZ" sz="2600" dirty="0" smtClean="0"/>
              <a:t>Víte, proč obyvatelé Střední a Jižní Ameriky hovoří převážně španělsky?</a:t>
            </a:r>
          </a:p>
          <a:p>
            <a:pPr marL="342900" indent="-342900">
              <a:buAutoNum type="arabicPeriod" startAt="2"/>
            </a:pPr>
            <a:endParaRPr lang="cs-CZ" sz="800" dirty="0"/>
          </a:p>
          <a:p>
            <a:pPr marL="342900" indent="-342900">
              <a:buAutoNum type="arabicPeriod" startAt="2"/>
            </a:pPr>
            <a:r>
              <a:rPr lang="cs-CZ" sz="2600" dirty="0" smtClean="0"/>
              <a:t>Italský mořeplavec, který se plavil ve službách španělské královny Kristiny, objevil Ameriku? Jeho 60 m vysoký pomník najdete v Barceloně.</a:t>
            </a:r>
          </a:p>
          <a:p>
            <a:pPr marL="342900" indent="-342900">
              <a:buAutoNum type="arabicPeriod" startAt="2"/>
            </a:pPr>
            <a:endParaRPr lang="cs-CZ" sz="800" dirty="0"/>
          </a:p>
          <a:p>
            <a:pPr marL="342900" indent="-342900">
              <a:buAutoNum type="arabicPeriod" startAt="2"/>
            </a:pPr>
            <a:r>
              <a:rPr lang="cs-CZ" sz="2600" dirty="0" smtClean="0"/>
              <a:t>Víte, co je korida?</a:t>
            </a:r>
          </a:p>
          <a:p>
            <a:pPr marL="342900" indent="-342900">
              <a:buAutoNum type="arabicPeriod" startAt="2"/>
            </a:pPr>
            <a:endParaRPr lang="cs-CZ" sz="800" dirty="0"/>
          </a:p>
          <a:p>
            <a:pPr marL="342900" indent="-342900">
              <a:buAutoNum type="arabicPeriod" startAt="2"/>
            </a:pPr>
            <a:r>
              <a:rPr lang="cs-CZ" sz="2600" dirty="0" smtClean="0"/>
              <a:t>Víte, co je flamenco?</a:t>
            </a:r>
            <a:endParaRPr lang="cs-CZ" sz="2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7127" y="4365010"/>
            <a:ext cx="5158079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Řešení: </a:t>
            </a:r>
          </a:p>
          <a:p>
            <a:pPr marL="342900" indent="-342900">
              <a:buAutoNum type="arabicPeriod"/>
            </a:pPr>
            <a:r>
              <a:rPr lang="cs-CZ" sz="2600" b="1" dirty="0" smtClean="0">
                <a:solidFill>
                  <a:srgbClr val="C00000"/>
                </a:solidFill>
              </a:rPr>
              <a:t>Katalánsko, Baskicko, Andalusie…</a:t>
            </a:r>
          </a:p>
          <a:p>
            <a:pPr marL="342900" indent="-342900">
              <a:buAutoNum type="arabicPeriod"/>
            </a:pPr>
            <a:r>
              <a:rPr lang="cs-CZ" sz="2600" b="1" dirty="0" smtClean="0">
                <a:solidFill>
                  <a:srgbClr val="C00000"/>
                </a:solidFill>
              </a:rPr>
              <a:t>Tato územní kolonizovali Španělé</a:t>
            </a:r>
          </a:p>
          <a:p>
            <a:pPr marL="342900" indent="-342900">
              <a:buAutoNum type="arabicPeriod"/>
            </a:pPr>
            <a:r>
              <a:rPr lang="cs-CZ" sz="2600" b="1" dirty="0" smtClean="0">
                <a:solidFill>
                  <a:srgbClr val="C00000"/>
                </a:solidFill>
              </a:rPr>
              <a:t>Kryštof Kolumbus</a:t>
            </a:r>
          </a:p>
          <a:p>
            <a:pPr marL="342900" indent="-342900">
              <a:buAutoNum type="arabicPeriod"/>
            </a:pPr>
            <a:r>
              <a:rPr lang="cs-CZ" sz="2600" b="1" dirty="0" smtClean="0">
                <a:solidFill>
                  <a:srgbClr val="C00000"/>
                </a:solidFill>
              </a:rPr>
              <a:t>Býčí zápasy</a:t>
            </a:r>
          </a:p>
          <a:p>
            <a:pPr marL="342900" indent="-342900">
              <a:buAutoNum type="arabicPeriod"/>
            </a:pPr>
            <a:r>
              <a:rPr lang="cs-CZ" sz="2600" b="1" dirty="0" smtClean="0">
                <a:solidFill>
                  <a:srgbClr val="C00000"/>
                </a:solidFill>
              </a:rPr>
              <a:t>tanec</a:t>
            </a:r>
            <a:endParaRPr lang="cs-CZ" sz="2600" b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95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467600" cy="778098"/>
          </a:xfrm>
          <a:solidFill>
            <a:srgbClr val="FFFF66"/>
          </a:solidFill>
          <a:ln w="19050">
            <a:solidFill>
              <a:srgbClr val="FF0000"/>
            </a:solidFill>
          </a:ln>
        </p:spPr>
        <p:txBody>
          <a:bodyPr anchor="ctr"/>
          <a:lstStyle/>
          <a:p>
            <a:pPr algn="ctr"/>
            <a:r>
              <a:rPr lang="cs-CZ" b="1" cap="all" dirty="0" smtClean="0"/>
              <a:t>P o r t u g a l s k o</a:t>
            </a:r>
            <a:endParaRPr lang="cs-CZ" b="1" cap="all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420888"/>
            <a:ext cx="2661125" cy="1766019"/>
          </a:xfrm>
          <a:ln>
            <a:solidFill>
              <a:schemeClr val="tx1"/>
            </a:solidFill>
          </a:ln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427984" y="1772816"/>
            <a:ext cx="4038600" cy="3917032"/>
          </a:xfrm>
        </p:spPr>
        <p:txBody>
          <a:bodyPr/>
          <a:lstStyle/>
          <a:p>
            <a:r>
              <a:rPr lang="cs-CZ" dirty="0" smtClean="0"/>
              <a:t>Hlavní město: LISABON</a:t>
            </a:r>
          </a:p>
          <a:p>
            <a:r>
              <a:rPr lang="cs-CZ" dirty="0" smtClean="0"/>
              <a:t>Portugalština</a:t>
            </a:r>
          </a:p>
          <a:p>
            <a:r>
              <a:rPr lang="cs-CZ" dirty="0" smtClean="0"/>
              <a:t>Euro</a:t>
            </a:r>
          </a:p>
          <a:p>
            <a:r>
              <a:rPr lang="cs-CZ" dirty="0" smtClean="0"/>
              <a:t>Republika</a:t>
            </a:r>
          </a:p>
          <a:p>
            <a:r>
              <a:rPr lang="cs-CZ" dirty="0" smtClean="0"/>
              <a:t>Porto</a:t>
            </a:r>
          </a:p>
          <a:p>
            <a:r>
              <a:rPr lang="cs-CZ" dirty="0" smtClean="0"/>
              <a:t>Zámořská území:</a:t>
            </a:r>
          </a:p>
          <a:p>
            <a:pPr marL="365760" lvl="1" indent="0">
              <a:buNone/>
            </a:pPr>
            <a:r>
              <a:rPr lang="cs-CZ" dirty="0" smtClean="0"/>
              <a:t>Azorské ostrovy, Madeira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72315" y="6093296"/>
            <a:ext cx="763284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 smtClean="0">
                <a:hlinkClick r:id="rId4"/>
              </a:rPr>
              <a:t>http</a:t>
            </a:r>
            <a:r>
              <a:rPr lang="cs-CZ" sz="1200" u="sng" dirty="0">
                <a:hlinkClick r:id="rId4"/>
              </a:rPr>
              <a:t>://upload.wikimedia.org/wikipedia/commons/thumb/5/5c/Flag_of_Portugal.svg/110px-Flag_of_Portugal.svg.png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68752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5" y="404664"/>
            <a:ext cx="7992888" cy="5977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0000"/>
              </a:lnSpc>
              <a:buFont typeface="Wingdings" pitchFamily="2" charset="2"/>
              <a:buChar char="v"/>
            </a:pPr>
            <a:r>
              <a:rPr lang="cs-CZ" sz="2000" dirty="0" smtClean="0"/>
              <a:t>Neobyčejná kulturní a hospodářská rozmanitost Portugalska zavdala podnět ke rčení: „ Coimbra zpívá, Braga se modlí, Lisabon se chlubí a Porto pracuje.“</a:t>
            </a:r>
          </a:p>
          <a:p>
            <a:pPr>
              <a:lnSpc>
                <a:spcPct val="120000"/>
              </a:lnSpc>
            </a:pPr>
            <a:endParaRPr lang="cs-CZ" sz="2000" dirty="0"/>
          </a:p>
          <a:p>
            <a:pPr marL="285750" indent="-285750">
              <a:lnSpc>
                <a:spcPct val="120000"/>
              </a:lnSpc>
              <a:buFont typeface="Wingdings" pitchFamily="2" charset="2"/>
              <a:buChar char="v"/>
            </a:pPr>
            <a:r>
              <a:rPr lang="cs-CZ" sz="2000" dirty="0" smtClean="0"/>
              <a:t>Převažuje </a:t>
            </a:r>
            <a:r>
              <a:rPr lang="cs-CZ" sz="2000" b="1" u="sng" dirty="0" smtClean="0"/>
              <a:t>zemědělství:</a:t>
            </a:r>
          </a:p>
          <a:p>
            <a:pPr marL="742950" lvl="1" indent="-28575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000" dirty="0" smtClean="0"/>
              <a:t>Rostliny typické pro subtropické podnebí –rýže, vinná réva, fíkovníky, olivovníky, jedlé kaštany.</a:t>
            </a:r>
          </a:p>
          <a:p>
            <a:pPr marL="742950" lvl="1" indent="-285750">
              <a:lnSpc>
                <a:spcPct val="120000"/>
              </a:lnSpc>
              <a:buFont typeface="Arial" pitchFamily="34" charset="0"/>
              <a:buChar char="•"/>
            </a:pPr>
            <a:r>
              <a:rPr lang="cs-CZ" sz="2000" dirty="0" smtClean="0"/>
              <a:t>1. místo na světě v produkci </a:t>
            </a:r>
            <a:r>
              <a:rPr lang="cs-CZ" sz="2000" b="1" u="sng" dirty="0" smtClean="0"/>
              <a:t>korku</a:t>
            </a:r>
            <a:r>
              <a:rPr lang="cs-CZ" sz="2000" dirty="0" smtClean="0"/>
              <a:t> (kůra dubu korkového).</a:t>
            </a:r>
          </a:p>
          <a:p>
            <a:pPr marL="742950" lvl="1" indent="-28575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2000" i="1" dirty="0" smtClean="0"/>
              <a:t>Díky nehořlavosti své kůry se dub korkový v Portugalsku často vysazuje mezi pásy lesů, a zabraňuje tak šíření možných požárů.</a:t>
            </a:r>
          </a:p>
          <a:p>
            <a:pPr marL="742950" lvl="1" indent="-285750">
              <a:lnSpc>
                <a:spcPct val="120000"/>
              </a:lnSpc>
              <a:buFont typeface="Wingdings" pitchFamily="2" charset="2"/>
              <a:buChar char="Ø"/>
            </a:pPr>
            <a:endParaRPr lang="cs-CZ" sz="2000" i="1" dirty="0"/>
          </a:p>
          <a:p>
            <a:pPr marL="285750" indent="-285750">
              <a:lnSpc>
                <a:spcPct val="120000"/>
              </a:lnSpc>
              <a:buFont typeface="Wingdings" pitchFamily="2" charset="2"/>
              <a:buChar char="Ø"/>
            </a:pPr>
            <a:r>
              <a:rPr lang="cs-CZ" sz="2000" i="1" dirty="0" smtClean="0"/>
              <a:t>Portugalci začali jako první  Evropané objevovat cizí země. Portugalec </a:t>
            </a:r>
            <a:r>
              <a:rPr lang="cs-CZ" sz="2000" b="1" i="1" dirty="0" smtClean="0"/>
              <a:t>Bartolomeo Diaz </a:t>
            </a:r>
            <a:r>
              <a:rPr lang="cs-CZ" sz="2000" i="1" dirty="0" smtClean="0"/>
              <a:t>prozkoumal pobřeží Afriky a doplul do Indie. V jeho stopách plul další Portugalec </a:t>
            </a:r>
            <a:r>
              <a:rPr lang="cs-CZ" sz="2000" b="1" i="1" dirty="0" smtClean="0"/>
              <a:t>Vasco de Gama</a:t>
            </a:r>
            <a:r>
              <a:rPr lang="cs-CZ" sz="2000" i="1" dirty="0" smtClean="0"/>
              <a:t>. Španělské lodě, kterým velel Portugalec </a:t>
            </a:r>
            <a:r>
              <a:rPr lang="cs-CZ" sz="2000" b="1" i="1" dirty="0" smtClean="0"/>
              <a:t>Fernaõ Magalhães</a:t>
            </a:r>
            <a:r>
              <a:rPr lang="cs-CZ" sz="2000" i="1" dirty="0" smtClean="0"/>
              <a:t>, obepluly zeměkouli a dokázaly, že Země je kulatá.</a:t>
            </a:r>
          </a:p>
        </p:txBody>
      </p:sp>
    </p:spTree>
    <p:extLst>
      <p:ext uri="{BB962C8B-B14F-4D97-AF65-F5344CB8AC3E}">
        <p14:creationId xmlns:p14="http://schemas.microsoft.com/office/powerpoint/2010/main" val="25419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3" y="1333390"/>
            <a:ext cx="5957345" cy="381642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27583" y="560161"/>
            <a:ext cx="1348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Korkový dub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77343" y="5445224"/>
            <a:ext cx="624292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>
                <a:hlinkClick r:id="rId3"/>
              </a:rPr>
              <a:t>http://upload.wikimedia.org/wikipedia/commons/thumb/f/f5/KorkeichePortugal1994.jpg/320px-KorkeichePortugal1994.jpg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8028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95720"/>
            <a:ext cx="4038600" cy="6096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95720"/>
            <a:ext cx="3501567" cy="223224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5207460" y="4922060"/>
            <a:ext cx="3600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u="sng" dirty="0" smtClean="0">
              <a:hlinkClick r:id="rId4"/>
            </a:endParaRPr>
          </a:p>
          <a:p>
            <a:r>
              <a:rPr lang="cs-CZ" sz="1200" u="sng" dirty="0" smtClean="0">
                <a:hlinkClick r:id="rId4"/>
              </a:rPr>
              <a:t>http</a:t>
            </a:r>
            <a:r>
              <a:rPr lang="cs-CZ" sz="1200" u="sng" dirty="0">
                <a:hlinkClick r:id="rId4"/>
              </a:rPr>
              <a:t>://</a:t>
            </a:r>
            <a:r>
              <a:rPr lang="cs-CZ" sz="1200" u="sng" dirty="0" smtClean="0">
                <a:hlinkClick r:id="rId4"/>
              </a:rPr>
              <a:t>upload.wikimedia.org/wikipedia/commons/thumb/b/b8/Quercus_suber_aka_cork_oak.jpg/318px-Quercus_suber_aka_cork_oak.jpg</a:t>
            </a:r>
            <a:endParaRPr lang="cs-CZ" sz="1200" u="sng" dirty="0" smtClean="0"/>
          </a:p>
          <a:p>
            <a:endParaRPr lang="cs-CZ" sz="1200" dirty="0"/>
          </a:p>
          <a:p>
            <a:r>
              <a:rPr lang="cs-CZ" sz="1200" u="sng" dirty="0">
                <a:hlinkClick r:id="rId5"/>
              </a:rPr>
              <a:t>http://upload.wikimedia.org/wikipedia/commons/thumb/7/7f/Cork_oak_trunk_section.jpg/320px-Cork_oak_trunk_section.jpg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40865" y="3065224"/>
            <a:ext cx="1348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orkový dub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2928"/>
            <a:ext cx="875170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600" dirty="0" smtClean="0"/>
              <a:t>Víte, ve které zemi v Jižní Americe se hovoří portugalsky?</a:t>
            </a:r>
          </a:p>
          <a:p>
            <a:pPr marL="342900" indent="-342900">
              <a:buAutoNum type="arabicPeriod"/>
            </a:pPr>
            <a:endParaRPr lang="cs-CZ" sz="2600" dirty="0"/>
          </a:p>
          <a:p>
            <a:pPr marL="342900" indent="-342900">
              <a:buAutoNum type="arabicPeriod"/>
            </a:pPr>
            <a:r>
              <a:rPr lang="cs-CZ" sz="2600" dirty="0" smtClean="0"/>
              <a:t>Co znamená: v angličtině – cork oak, </a:t>
            </a:r>
            <a:endParaRPr lang="cs-CZ" sz="2600" dirty="0"/>
          </a:p>
          <a:p>
            <a:pPr lvl="1"/>
            <a:r>
              <a:rPr lang="cs-CZ" sz="2600" dirty="0" smtClean="0"/>
              <a:t>v </a:t>
            </a:r>
            <a:r>
              <a:rPr lang="cs-CZ" sz="2600" dirty="0" smtClean="0"/>
              <a:t>němčině – der Korkbaum? </a:t>
            </a:r>
          </a:p>
          <a:p>
            <a:endParaRPr lang="cs-CZ" sz="2600" dirty="0" smtClean="0"/>
          </a:p>
          <a:p>
            <a:pPr marL="342900" indent="-342900">
              <a:buAutoNum type="arabicPeriod" startAt="3"/>
            </a:pPr>
            <a:r>
              <a:rPr lang="cs-CZ" sz="2600" dirty="0" smtClean="0"/>
              <a:t>Jaké výrobky z korku znáte?</a:t>
            </a:r>
          </a:p>
          <a:p>
            <a:pPr marL="342900" indent="-342900">
              <a:buAutoNum type="arabicPeriod" startAt="3"/>
            </a:pPr>
            <a:endParaRPr lang="cs-CZ" sz="2600" dirty="0"/>
          </a:p>
          <a:p>
            <a:pPr marL="342900" indent="-342900">
              <a:buAutoNum type="arabicPeriod" startAt="3"/>
            </a:pPr>
            <a:r>
              <a:rPr lang="cs-CZ" sz="2600" dirty="0" smtClean="0"/>
              <a:t>Víte, jakého původu jsou Azorské ostrovy?</a:t>
            </a:r>
          </a:p>
          <a:p>
            <a:endParaRPr lang="cs-CZ" sz="2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6115" y="4221088"/>
            <a:ext cx="8897885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Řešení: </a:t>
            </a:r>
          </a:p>
          <a:p>
            <a:pPr marL="342900" indent="-342900">
              <a:buAutoNum type="arabicPeriod"/>
            </a:pPr>
            <a:r>
              <a:rPr lang="cs-CZ" sz="2600" b="1" dirty="0" smtClean="0">
                <a:solidFill>
                  <a:srgbClr val="C00000"/>
                </a:solidFill>
              </a:rPr>
              <a:t>Brazílie</a:t>
            </a:r>
          </a:p>
          <a:p>
            <a:pPr marL="342900" indent="-342900">
              <a:buAutoNum type="arabicPeriod"/>
            </a:pPr>
            <a:r>
              <a:rPr lang="cs-CZ" sz="2600" b="1" dirty="0" smtClean="0">
                <a:solidFill>
                  <a:srgbClr val="C00000"/>
                </a:solidFill>
              </a:rPr>
              <a:t>Korkový dub</a:t>
            </a:r>
          </a:p>
          <a:p>
            <a:pPr marL="342900" indent="-342900">
              <a:buAutoNum type="arabicPeriod"/>
            </a:pPr>
            <a:r>
              <a:rPr lang="cs-CZ" sz="2600" b="1" dirty="0" smtClean="0">
                <a:solidFill>
                  <a:srgbClr val="C00000"/>
                </a:solidFill>
              </a:rPr>
              <a:t>Korkové zátky na víno, korkové podložky pod horké nádobí…</a:t>
            </a:r>
          </a:p>
          <a:p>
            <a:pPr marL="342900" indent="-342900">
              <a:buAutoNum type="arabicPeriod"/>
            </a:pPr>
            <a:r>
              <a:rPr lang="cs-CZ" sz="2600" b="1" dirty="0" smtClean="0">
                <a:solidFill>
                  <a:srgbClr val="C00000"/>
                </a:solidFill>
              </a:rPr>
              <a:t>sopečného</a:t>
            </a:r>
            <a:endParaRPr lang="cs-CZ" sz="2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23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3200" dirty="0" smtClean="0"/>
              <a:t>Seznam použitých zdrojů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29600" cy="5069159"/>
          </a:xfrm>
        </p:spPr>
        <p:txBody>
          <a:bodyPr/>
          <a:lstStyle/>
          <a:p>
            <a:r>
              <a:rPr lang="cs-CZ" sz="1800" dirty="0"/>
              <a:t>HÜBELOVÁ, Dana a Petr CHALUPA. </a:t>
            </a:r>
            <a:r>
              <a:rPr lang="cs-CZ" sz="1800" i="1" dirty="0"/>
              <a:t>Zeměpis: učebnice</a:t>
            </a:r>
            <a:r>
              <a:rPr lang="cs-CZ" sz="1800" dirty="0"/>
              <a:t>. 1. vyd. [i.e. 2. vyd.]. Brno: Nová škola, </a:t>
            </a:r>
            <a:r>
              <a:rPr lang="cs-CZ" sz="1800" dirty="0" smtClean="0"/>
              <a:t>2010</a:t>
            </a:r>
            <a:r>
              <a:rPr lang="cs-CZ" sz="1800" dirty="0"/>
              <a:t>, 95 s. Duhová řada. ISBN 978-80-7289-148-1</a:t>
            </a:r>
            <a:r>
              <a:rPr lang="cs-CZ" sz="1800" dirty="0" smtClean="0"/>
              <a:t>.</a:t>
            </a:r>
            <a:endParaRPr lang="cs-CZ" sz="1800" dirty="0"/>
          </a:p>
          <a:p>
            <a:r>
              <a:rPr lang="cs-CZ" sz="1800" dirty="0"/>
              <a:t>JEŘÁBEK, Milan a Vít VILÍMEK. </a:t>
            </a:r>
            <a:r>
              <a:rPr lang="cs-CZ" sz="1800" i="1" dirty="0"/>
              <a:t>Zeměpis světa: učebnice zeměpisu pro základní školy a víceletá gymnázia</a:t>
            </a:r>
            <a:r>
              <a:rPr lang="cs-CZ" sz="1800" dirty="0"/>
              <a:t>. 1. vyd. Praha: Nakladatelství České geografické společnosti, 1997, 60 s. ISBN 80-860-3407-0</a:t>
            </a:r>
            <a:r>
              <a:rPr lang="cs-CZ" sz="1800" dirty="0" smtClean="0"/>
              <a:t>.</a:t>
            </a:r>
            <a:endParaRPr lang="cs-CZ" sz="1800" dirty="0"/>
          </a:p>
          <a:p>
            <a:r>
              <a:rPr lang="cs-CZ" sz="1800" i="1" dirty="0"/>
              <a:t>Encyklopedie Zeměpis světa</a:t>
            </a:r>
            <a:r>
              <a:rPr lang="cs-CZ" sz="1800" dirty="0"/>
              <a:t>. V Praze: Columbus, 2002, 512 s. ISBN 80-901-7276-8</a:t>
            </a:r>
            <a:r>
              <a:rPr lang="cs-CZ" sz="1800" dirty="0" smtClean="0"/>
              <a:t>.</a:t>
            </a: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im.novinky.cz/386/183869-top_foto1-m59h1.jpg</a:t>
            </a:r>
            <a:endParaRPr lang="cs-CZ" sz="1800" dirty="0" smtClean="0"/>
          </a:p>
          <a:p>
            <a:r>
              <a:rPr lang="cs-CZ" sz="1800" u="sng" dirty="0">
                <a:hlinkClick r:id="rId3"/>
              </a:rPr>
              <a:t>http://</a:t>
            </a:r>
            <a:r>
              <a:rPr lang="cs-CZ" sz="1800" u="sng" dirty="0" smtClean="0">
                <a:hlinkClick r:id="rId3"/>
              </a:rPr>
              <a:t>upload.wikimedia.org/wikipedia/commons/thumb/5/5c/Flag_of_Portugal.svg/110px-Flag_of_Portugal.svg.png</a:t>
            </a:r>
            <a:endParaRPr lang="cs-CZ" sz="1800" dirty="0" smtClean="0"/>
          </a:p>
          <a:p>
            <a:r>
              <a:rPr lang="cs-CZ" sz="1800" u="sng" dirty="0">
                <a:hlinkClick r:id="rId4"/>
              </a:rPr>
              <a:t>http://upload.wikimedia.org/wikipedia/commons/thumb/f/f5/KorkeichePortugal1994.jpg/320px-KorkeichePortugal1994.jpg</a:t>
            </a:r>
            <a:endParaRPr lang="cs-CZ" sz="1800" dirty="0"/>
          </a:p>
          <a:p>
            <a:r>
              <a:rPr lang="cs-CZ" sz="1800" u="sng" dirty="0">
                <a:hlinkClick r:id="rId5"/>
              </a:rPr>
              <a:t>http://upload.wikimedia.org/wikipedia/commons/thumb/b/b8/Quercus_suber_aka_cork_oak.jpg/318px-Quercus_suber_aka_cork_oak.jpg</a:t>
            </a:r>
            <a:endParaRPr lang="cs-CZ" sz="1800" dirty="0"/>
          </a:p>
          <a:p>
            <a:r>
              <a:rPr lang="cs-CZ" sz="1800" u="sng" dirty="0">
                <a:hlinkClick r:id="rId6"/>
              </a:rPr>
              <a:t>http://upload.wikimedia.org/wikipedia/commons/thumb/7/7f/Cork_oak_trunk_section.jpg/320px-Cork_oak_trunk_section.jpg</a:t>
            </a:r>
            <a:endParaRPr lang="cs-CZ" sz="1800" dirty="0"/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im.novinky.cz/386/183869-top_foto1-m59h1.jpg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6975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714</Words>
  <Application>Microsoft Office PowerPoint</Application>
  <PresentationFormat>Předvádění na obrazovce (4:3)</PresentationFormat>
  <Paragraphs>132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 Š P A N Ě L S K O,   P O R T U G A L S K O</vt:lpstr>
      <vt:lpstr>Jižní Evropa</vt:lpstr>
      <vt:lpstr>Š p a n ě l s k 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 o r t u g a l s k o</vt:lpstr>
      <vt:lpstr>Prezentace aplikace PowerPoint</vt:lpstr>
      <vt:lpstr>Prezentace aplikace PowerPoint</vt:lpstr>
      <vt:lpstr>Prezentace aplikace PowerPoint</vt:lpstr>
      <vt:lpstr>Prezentace aplikace PowerPoint</vt:lpstr>
      <vt:lpstr>Seznam použitých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28</cp:revision>
  <dcterms:created xsi:type="dcterms:W3CDTF">2012-12-23T08:55:19Z</dcterms:created>
  <dcterms:modified xsi:type="dcterms:W3CDTF">2013-12-19T08:29:13Z</dcterms:modified>
</cp:coreProperties>
</file>