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5BE762"/>
    <a:srgbClr val="30E0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5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4C32-6D36-4B31-8A77-4923C1D54C0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C1A3-85D3-4A21-93A9-96CDEC155C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9610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4C32-6D36-4B31-8A77-4923C1D54C0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C1A3-85D3-4A21-93A9-96CDEC155C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9157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4C32-6D36-4B31-8A77-4923C1D54C0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C1A3-85D3-4A21-93A9-96CDEC155C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945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4C32-6D36-4B31-8A77-4923C1D54C0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C1A3-85D3-4A21-93A9-96CDEC155C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208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4C32-6D36-4B31-8A77-4923C1D54C0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C1A3-85D3-4A21-93A9-96CDEC155C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423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4C32-6D36-4B31-8A77-4923C1D54C0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C1A3-85D3-4A21-93A9-96CDEC155C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299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4C32-6D36-4B31-8A77-4923C1D54C0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C1A3-85D3-4A21-93A9-96CDEC155C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8433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4C32-6D36-4B31-8A77-4923C1D54C0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C1A3-85D3-4A21-93A9-96CDEC155C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9079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4C32-6D36-4B31-8A77-4923C1D54C0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C1A3-85D3-4A21-93A9-96CDEC155C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990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4C32-6D36-4B31-8A77-4923C1D54C0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C1A3-85D3-4A21-93A9-96CDEC155C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284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4C32-6D36-4B31-8A77-4923C1D54C0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C1A3-85D3-4A21-93A9-96CDEC155C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83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44C32-6D36-4B31-8A77-4923C1D54C0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FBC1A3-85D3-4A21-93A9-96CDEC155C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6573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z Hartamy\pics\chien_loup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35646" y="332656"/>
            <a:ext cx="5600700" cy="10477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556792"/>
            <a:ext cx="3240360" cy="29828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5863289"/>
              </p:ext>
            </p:extLst>
          </p:nvPr>
        </p:nvGraphicFramePr>
        <p:xfrm>
          <a:off x="215516" y="4797152"/>
          <a:ext cx="8640960" cy="1752600"/>
        </p:xfrm>
        <a:graphic>
          <a:graphicData uri="http://schemas.openxmlformats.org/drawingml/2006/table">
            <a:tbl>
              <a:tblPr/>
              <a:tblGrid>
                <a:gridCol w="2616071"/>
                <a:gridCol w="6024889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Tvrdé souhlásky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VY_32_INOVACE_02_Tvrdé souhlásky - procvičování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Švirková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aseline="0" dirty="0" err="1" smtClean="0">
                          <a:latin typeface="Times New Roman"/>
                          <a:ea typeface="Calibri"/>
                          <a:cs typeface="Times New Roman"/>
                        </a:rPr>
                        <a:t>Milfaitová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Helena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835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z Hartamy\pics\chien_loup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0277"/>
            <a:ext cx="8784976" cy="1470025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5200" b="1" dirty="0" smtClean="0">
                <a:ln w="50800"/>
                <a:solidFill>
                  <a:srgbClr val="002060"/>
                </a:solidFill>
              </a:rPr>
              <a:t>Tvrdé souhlásky - procvičování</a:t>
            </a:r>
            <a:endParaRPr lang="cs-CZ" sz="5200" b="1" dirty="0">
              <a:ln w="50800"/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5517232"/>
            <a:ext cx="5072608" cy="1152128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</a:t>
            </a:r>
          </a:p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Helena </a:t>
            </a:r>
            <a:r>
              <a:rPr lang="cs-CZ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Švirková</a:t>
            </a: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Milfaitová</a:t>
            </a:r>
            <a:endParaRPr lang="cs-CZ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22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z Hartamy\pics\chien_loup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1"/>
          <p:cNvSpPr txBox="1">
            <a:spLocks/>
          </p:cNvSpPr>
          <p:nvPr/>
        </p:nvSpPr>
        <p:spPr>
          <a:xfrm>
            <a:off x="200607" y="188640"/>
            <a:ext cx="8784976" cy="1042459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5200" b="1" dirty="0" smtClean="0">
                <a:ln w="50800"/>
                <a:solidFill>
                  <a:srgbClr val="002060"/>
                </a:solidFill>
              </a:rPr>
              <a:t>Zakroužkuj tvrdé souhlásky:</a:t>
            </a:r>
            <a:endParaRPr lang="cs-CZ" sz="5200" b="1" dirty="0">
              <a:ln w="50800"/>
              <a:solidFill>
                <a:srgbClr val="002060"/>
              </a:solidFill>
            </a:endParaRPr>
          </a:p>
        </p:txBody>
      </p:sp>
      <p:sp>
        <p:nvSpPr>
          <p:cNvPr id="4" name="Slunce 3"/>
          <p:cNvSpPr/>
          <p:nvPr/>
        </p:nvSpPr>
        <p:spPr>
          <a:xfrm>
            <a:off x="1619672" y="1700808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</a:p>
        </p:txBody>
      </p:sp>
      <p:sp>
        <p:nvSpPr>
          <p:cNvPr id="5" name="Slunce 4"/>
          <p:cNvSpPr/>
          <p:nvPr/>
        </p:nvSpPr>
        <p:spPr>
          <a:xfrm>
            <a:off x="3635896" y="2276872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unce 5"/>
          <p:cNvSpPr/>
          <p:nvPr/>
        </p:nvSpPr>
        <p:spPr>
          <a:xfrm>
            <a:off x="2411760" y="3645024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Slunce 6"/>
          <p:cNvSpPr/>
          <p:nvPr/>
        </p:nvSpPr>
        <p:spPr>
          <a:xfrm>
            <a:off x="683568" y="5013176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Slunce 7"/>
          <p:cNvSpPr/>
          <p:nvPr/>
        </p:nvSpPr>
        <p:spPr>
          <a:xfrm>
            <a:off x="7113375" y="1066258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Slunce 8"/>
          <p:cNvSpPr/>
          <p:nvPr/>
        </p:nvSpPr>
        <p:spPr>
          <a:xfrm>
            <a:off x="5364088" y="2924944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Slunce 9"/>
          <p:cNvSpPr/>
          <p:nvPr/>
        </p:nvSpPr>
        <p:spPr>
          <a:xfrm>
            <a:off x="5235420" y="836712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Slunce 10"/>
          <p:cNvSpPr/>
          <p:nvPr/>
        </p:nvSpPr>
        <p:spPr>
          <a:xfrm>
            <a:off x="4928659" y="4654894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Slunce 11"/>
          <p:cNvSpPr/>
          <p:nvPr/>
        </p:nvSpPr>
        <p:spPr>
          <a:xfrm>
            <a:off x="6948264" y="5013176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Slunce 12"/>
          <p:cNvSpPr/>
          <p:nvPr/>
        </p:nvSpPr>
        <p:spPr>
          <a:xfrm>
            <a:off x="2915816" y="5229200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Slunce 13"/>
          <p:cNvSpPr/>
          <p:nvPr/>
        </p:nvSpPr>
        <p:spPr>
          <a:xfrm>
            <a:off x="168896" y="908720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Slunce 14"/>
          <p:cNvSpPr/>
          <p:nvPr/>
        </p:nvSpPr>
        <p:spPr>
          <a:xfrm>
            <a:off x="539552" y="3068960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Slunce 15"/>
          <p:cNvSpPr/>
          <p:nvPr/>
        </p:nvSpPr>
        <p:spPr>
          <a:xfrm>
            <a:off x="7107628" y="3270987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Slunce 16"/>
          <p:cNvSpPr/>
          <p:nvPr/>
        </p:nvSpPr>
        <p:spPr>
          <a:xfrm>
            <a:off x="3203848" y="908720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43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z Hartamy\pics\chien_loup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1"/>
          <p:cNvSpPr txBox="1">
            <a:spLocks/>
          </p:cNvSpPr>
          <p:nvPr/>
        </p:nvSpPr>
        <p:spPr>
          <a:xfrm>
            <a:off x="200607" y="188640"/>
            <a:ext cx="8784976" cy="1042459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5200" b="1" dirty="0" smtClean="0">
                <a:ln w="50800"/>
                <a:solidFill>
                  <a:srgbClr val="002060"/>
                </a:solidFill>
              </a:rPr>
              <a:t>Zakroužkuj tvrdé souhlásky:</a:t>
            </a:r>
            <a:endParaRPr lang="cs-CZ" sz="5200" b="1" dirty="0">
              <a:ln w="50800"/>
              <a:solidFill>
                <a:srgbClr val="002060"/>
              </a:solidFill>
            </a:endParaRPr>
          </a:p>
        </p:txBody>
      </p:sp>
      <p:sp>
        <p:nvSpPr>
          <p:cNvPr id="4" name="Slunce 3"/>
          <p:cNvSpPr/>
          <p:nvPr/>
        </p:nvSpPr>
        <p:spPr>
          <a:xfrm>
            <a:off x="1619672" y="1700808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</a:p>
        </p:txBody>
      </p:sp>
      <p:sp>
        <p:nvSpPr>
          <p:cNvPr id="5" name="Slunce 4"/>
          <p:cNvSpPr/>
          <p:nvPr/>
        </p:nvSpPr>
        <p:spPr>
          <a:xfrm>
            <a:off x="3635896" y="2276872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unce 5"/>
          <p:cNvSpPr/>
          <p:nvPr/>
        </p:nvSpPr>
        <p:spPr>
          <a:xfrm>
            <a:off x="2411760" y="3645024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Slunce 6"/>
          <p:cNvSpPr/>
          <p:nvPr/>
        </p:nvSpPr>
        <p:spPr>
          <a:xfrm>
            <a:off x="683568" y="5013176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Slunce 7"/>
          <p:cNvSpPr/>
          <p:nvPr/>
        </p:nvSpPr>
        <p:spPr>
          <a:xfrm>
            <a:off x="7113375" y="1066258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Slunce 8"/>
          <p:cNvSpPr/>
          <p:nvPr/>
        </p:nvSpPr>
        <p:spPr>
          <a:xfrm>
            <a:off x="5364088" y="2924944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Slunce 9"/>
          <p:cNvSpPr/>
          <p:nvPr/>
        </p:nvSpPr>
        <p:spPr>
          <a:xfrm>
            <a:off x="5235420" y="836712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Slunce 10"/>
          <p:cNvSpPr/>
          <p:nvPr/>
        </p:nvSpPr>
        <p:spPr>
          <a:xfrm>
            <a:off x="4928659" y="4654894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Slunce 11"/>
          <p:cNvSpPr/>
          <p:nvPr/>
        </p:nvSpPr>
        <p:spPr>
          <a:xfrm>
            <a:off x="6948264" y="5013176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Slunce 12"/>
          <p:cNvSpPr/>
          <p:nvPr/>
        </p:nvSpPr>
        <p:spPr>
          <a:xfrm>
            <a:off x="2915816" y="5229200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Slunce 13"/>
          <p:cNvSpPr/>
          <p:nvPr/>
        </p:nvSpPr>
        <p:spPr>
          <a:xfrm>
            <a:off x="168896" y="908720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Slunce 14"/>
          <p:cNvSpPr/>
          <p:nvPr/>
        </p:nvSpPr>
        <p:spPr>
          <a:xfrm>
            <a:off x="539552" y="3068960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Slunce 15"/>
          <p:cNvSpPr/>
          <p:nvPr/>
        </p:nvSpPr>
        <p:spPr>
          <a:xfrm>
            <a:off x="7107628" y="3270987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Slunce 16"/>
          <p:cNvSpPr/>
          <p:nvPr/>
        </p:nvSpPr>
        <p:spPr>
          <a:xfrm>
            <a:off x="3203848" y="908720"/>
            <a:ext cx="1872208" cy="1584176"/>
          </a:xfrm>
          <a:prstGeom prst="su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endParaRPr lang="cs-CZ" sz="5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vál 17"/>
          <p:cNvSpPr/>
          <p:nvPr/>
        </p:nvSpPr>
        <p:spPr>
          <a:xfrm>
            <a:off x="1691680" y="1666663"/>
            <a:ext cx="1800200" cy="160432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3635219" y="2266798"/>
            <a:ext cx="1800200" cy="160432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539552" y="3087620"/>
            <a:ext cx="1800200" cy="160432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683568" y="4993028"/>
            <a:ext cx="1800200" cy="160432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7177269" y="3284984"/>
            <a:ext cx="1800200" cy="160432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4964663" y="4691944"/>
            <a:ext cx="1800200" cy="160432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559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BE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200607" y="188640"/>
            <a:ext cx="8784976" cy="1584176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5200" b="1" dirty="0" smtClean="0">
                <a:ln w="50800"/>
                <a:solidFill>
                  <a:srgbClr val="002060"/>
                </a:solidFill>
              </a:rPr>
              <a:t>Které tvrdé souhlásky dáme na strom?</a:t>
            </a:r>
            <a:endParaRPr lang="cs-CZ" sz="5200" b="1" dirty="0">
              <a:ln w="50800"/>
              <a:solidFill>
                <a:srgbClr val="002060"/>
              </a:solidFill>
            </a:endParaRPr>
          </a:p>
        </p:txBody>
      </p:sp>
      <p:pic>
        <p:nvPicPr>
          <p:cNvPr id="24" name="Picture 3" descr="C:\Users\OEM\AppData\Local\Microsoft\Windows\Temporary Internet Files\Content.IE5\SPEY40MK\MC9003448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039" y="950595"/>
            <a:ext cx="4896544" cy="5702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6cípá hvězda 26"/>
          <p:cNvSpPr/>
          <p:nvPr/>
        </p:nvSpPr>
        <p:spPr>
          <a:xfrm>
            <a:off x="467544" y="2204864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H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9" name="6cípá hvězda 28"/>
          <p:cNvSpPr/>
          <p:nvPr/>
        </p:nvSpPr>
        <p:spPr>
          <a:xfrm>
            <a:off x="1763688" y="1792119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Ř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0" name="6cípá hvězda 29"/>
          <p:cNvSpPr/>
          <p:nvPr/>
        </p:nvSpPr>
        <p:spPr>
          <a:xfrm>
            <a:off x="1475656" y="3043064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V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1" name="6cípá hvězda 30"/>
          <p:cNvSpPr/>
          <p:nvPr/>
        </p:nvSpPr>
        <p:spPr>
          <a:xfrm>
            <a:off x="200607" y="3429000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T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2" name="6cípá hvězda 31"/>
          <p:cNvSpPr/>
          <p:nvPr/>
        </p:nvSpPr>
        <p:spPr>
          <a:xfrm>
            <a:off x="2977208" y="1484784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R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3" name="6cípá hvězda 32"/>
          <p:cNvSpPr/>
          <p:nvPr/>
        </p:nvSpPr>
        <p:spPr>
          <a:xfrm>
            <a:off x="2699792" y="2708920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N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4" name="6cípá hvězda 33"/>
          <p:cNvSpPr/>
          <p:nvPr/>
        </p:nvSpPr>
        <p:spPr>
          <a:xfrm>
            <a:off x="1160004" y="4284035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35" name="6cípá hvězda 34"/>
          <p:cNvSpPr/>
          <p:nvPr/>
        </p:nvSpPr>
        <p:spPr>
          <a:xfrm>
            <a:off x="2437148" y="3933056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K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6" name="6cípá hvězda 35"/>
          <p:cNvSpPr/>
          <p:nvPr/>
        </p:nvSpPr>
        <p:spPr>
          <a:xfrm>
            <a:off x="239382" y="5157192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Č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7" name="6cípá hvězda 36"/>
          <p:cNvSpPr/>
          <p:nvPr/>
        </p:nvSpPr>
        <p:spPr>
          <a:xfrm>
            <a:off x="2134038" y="5157192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D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8" name="6cípá hvězda 37"/>
          <p:cNvSpPr/>
          <p:nvPr/>
        </p:nvSpPr>
        <p:spPr>
          <a:xfrm>
            <a:off x="3347864" y="4797152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M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9" name="6cípá hvězda 38"/>
          <p:cNvSpPr/>
          <p:nvPr/>
        </p:nvSpPr>
        <p:spPr>
          <a:xfrm>
            <a:off x="4502356" y="5157192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N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94521" y="6468800"/>
            <a:ext cx="2039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klikej na hvězdičky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3695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44444E-6 L 0.40677 -0.036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30" y="-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L 0.79132 0.19444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566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37396 -0.0472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98" y="-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0.51354 -0.2465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77" y="-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48148E-6 L 0.26892 -0.1208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38" y="-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0.61719 -0.47777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51" y="-2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6 L 0.11406 -0.66666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94" y="-3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BE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200607" y="188640"/>
            <a:ext cx="8784976" cy="1584176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5200" b="1" dirty="0" smtClean="0">
                <a:ln w="50800"/>
                <a:solidFill>
                  <a:srgbClr val="002060"/>
                </a:solidFill>
              </a:rPr>
              <a:t>Které tvrdé souhlásky dáme na strom?</a:t>
            </a:r>
            <a:endParaRPr lang="cs-CZ" sz="5200" b="1" dirty="0">
              <a:ln w="50800"/>
              <a:solidFill>
                <a:srgbClr val="002060"/>
              </a:solidFill>
            </a:endParaRPr>
          </a:p>
        </p:txBody>
      </p:sp>
      <p:pic>
        <p:nvPicPr>
          <p:cNvPr id="24" name="Picture 3" descr="C:\Users\OEM\AppData\Local\Microsoft\Windows\Temporary Internet Files\Content.IE5\SPEY40MK\MC9003448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039" y="950595"/>
            <a:ext cx="4896544" cy="5702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6cípá hvězda 26"/>
          <p:cNvSpPr/>
          <p:nvPr/>
        </p:nvSpPr>
        <p:spPr>
          <a:xfrm>
            <a:off x="7664590" y="3573016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H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1" name="6cípá hvězda 30"/>
          <p:cNvSpPr/>
          <p:nvPr/>
        </p:nvSpPr>
        <p:spPr>
          <a:xfrm>
            <a:off x="4860774" y="1815117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T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2" name="6cípá hvězda 31"/>
          <p:cNvSpPr/>
          <p:nvPr/>
        </p:nvSpPr>
        <p:spPr>
          <a:xfrm>
            <a:off x="6660232" y="1281437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R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3" name="6cípá hvězda 32"/>
          <p:cNvSpPr/>
          <p:nvPr/>
        </p:nvSpPr>
        <p:spPr>
          <a:xfrm>
            <a:off x="6007460" y="2380726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N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5" name="6cípá hvězda 34"/>
          <p:cNvSpPr/>
          <p:nvPr/>
        </p:nvSpPr>
        <p:spPr>
          <a:xfrm>
            <a:off x="4860774" y="3189962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K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7" name="6cípá hvězda 36"/>
          <p:cNvSpPr/>
          <p:nvPr/>
        </p:nvSpPr>
        <p:spPr>
          <a:xfrm>
            <a:off x="7739538" y="1925893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D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9" name="6cípá hvězda 38"/>
          <p:cNvSpPr/>
          <p:nvPr/>
        </p:nvSpPr>
        <p:spPr>
          <a:xfrm>
            <a:off x="5467400" y="692696"/>
            <a:ext cx="1080120" cy="1224136"/>
          </a:xfrm>
          <a:prstGeom prst="star6">
            <a:avLst>
              <a:gd name="adj" fmla="val 24422"/>
              <a:gd name="hf" fmla="val 115470"/>
            </a:avLst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N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77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1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1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1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2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1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1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2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1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2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OEM\AppData\Local\Microsoft\Windows\Temporary Internet Files\Content.IE5\SPEY40MK\MP9004490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6" y="548680"/>
            <a:ext cx="9129734" cy="630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200607" y="0"/>
            <a:ext cx="8784976" cy="792088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b="1" dirty="0" smtClean="0">
                <a:ln w="50800"/>
                <a:solidFill>
                  <a:srgbClr val="002060"/>
                </a:solidFill>
              </a:rPr>
              <a:t>Která tvrdá souhláska se ztratila?</a:t>
            </a:r>
            <a:endParaRPr lang="cs-CZ" sz="4800" b="1" dirty="0">
              <a:ln w="50800"/>
              <a:solidFill>
                <a:srgbClr val="002060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827584" y="1052736"/>
            <a:ext cx="1152128" cy="108012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K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2483768" y="1268760"/>
            <a:ext cx="1152128" cy="108012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D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4283968" y="993439"/>
            <a:ext cx="1152128" cy="108012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H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5796136" y="1412776"/>
            <a:ext cx="1152128" cy="108012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N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7380312" y="1072140"/>
            <a:ext cx="1296144" cy="1276739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CH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3563888" y="2492896"/>
            <a:ext cx="1152128" cy="108012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7" name="Ovál 6"/>
          <p:cNvSpPr/>
          <p:nvPr/>
        </p:nvSpPr>
        <p:spPr>
          <a:xfrm>
            <a:off x="3779912" y="4581128"/>
            <a:ext cx="2232248" cy="2160240"/>
          </a:xfrm>
          <a:prstGeom prst="ellipse">
            <a:avLst/>
          </a:prstGeom>
          <a:solidFill>
            <a:srgbClr val="FF3399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3800" b="1" dirty="0" smtClean="0">
                <a:solidFill>
                  <a:schemeClr val="tx1"/>
                </a:solidFill>
              </a:rPr>
              <a:t>R</a:t>
            </a:r>
            <a:endParaRPr lang="cs-CZ" sz="13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11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OEM\AppData\Local\Microsoft\Windows\Temporary Internet Files\Content.IE5\SPEY40MK\MP9004490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6" y="548680"/>
            <a:ext cx="9129734" cy="630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200607" y="0"/>
            <a:ext cx="8784976" cy="792088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b="1" dirty="0" smtClean="0">
                <a:ln w="50800"/>
                <a:solidFill>
                  <a:srgbClr val="002060"/>
                </a:solidFill>
              </a:rPr>
              <a:t>Která tvrdá souhláska se ztratila?</a:t>
            </a:r>
            <a:endParaRPr lang="cs-CZ" sz="4800" b="1" dirty="0">
              <a:ln w="50800"/>
              <a:solidFill>
                <a:srgbClr val="002060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827584" y="1052736"/>
            <a:ext cx="1152128" cy="108012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K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2483768" y="1268760"/>
            <a:ext cx="1152128" cy="108012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16" name="Ovál 15"/>
          <p:cNvSpPr/>
          <p:nvPr/>
        </p:nvSpPr>
        <p:spPr>
          <a:xfrm>
            <a:off x="4283968" y="993439"/>
            <a:ext cx="1152128" cy="108012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H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5796136" y="1412776"/>
            <a:ext cx="1152128" cy="108012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T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7380312" y="1072140"/>
            <a:ext cx="1296144" cy="1276739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CH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3563888" y="2492896"/>
            <a:ext cx="1152128" cy="108012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R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3779912" y="4581128"/>
            <a:ext cx="2232248" cy="2160240"/>
          </a:xfrm>
          <a:prstGeom prst="ellipse">
            <a:avLst/>
          </a:prstGeom>
          <a:solidFill>
            <a:srgbClr val="FF3399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3800" b="1" dirty="0" smtClean="0">
                <a:solidFill>
                  <a:schemeClr val="tx1"/>
                </a:solidFill>
              </a:rPr>
              <a:t>D</a:t>
            </a:r>
            <a:endParaRPr lang="cs-CZ" sz="13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11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OEM\AppData\Local\Microsoft\Windows\Temporary Internet Files\Content.IE5\SPEY40MK\MP9004490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6" y="548680"/>
            <a:ext cx="9129734" cy="630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200607" y="0"/>
            <a:ext cx="8784976" cy="792088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800" b="1" dirty="0" smtClean="0">
                <a:ln w="50800"/>
                <a:solidFill>
                  <a:srgbClr val="002060"/>
                </a:solidFill>
              </a:rPr>
              <a:t>Která tvrdá souhláska se ztratila?</a:t>
            </a:r>
            <a:endParaRPr lang="cs-CZ" sz="4800" b="1" dirty="0">
              <a:ln w="50800"/>
              <a:solidFill>
                <a:srgbClr val="002060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827584" y="1052736"/>
            <a:ext cx="1152128" cy="108012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D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2483768" y="1268760"/>
            <a:ext cx="1152128" cy="108012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K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4283968" y="993439"/>
            <a:ext cx="1152128" cy="108012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R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5796136" y="1412776"/>
            <a:ext cx="1152128" cy="108012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T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7380312" y="1072140"/>
            <a:ext cx="1296144" cy="1276739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CH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3563888" y="2492896"/>
            <a:ext cx="1152128" cy="108012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N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3779912" y="4581128"/>
            <a:ext cx="2232248" cy="2160240"/>
          </a:xfrm>
          <a:prstGeom prst="ellipse">
            <a:avLst/>
          </a:prstGeom>
          <a:solidFill>
            <a:srgbClr val="FF3399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3800" b="1" dirty="0" smtClean="0">
                <a:solidFill>
                  <a:schemeClr val="tx1"/>
                </a:solidFill>
              </a:rPr>
              <a:t>H</a:t>
            </a:r>
            <a:endParaRPr lang="cs-CZ" sz="13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z Hartamy\pics\chien_loup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0277"/>
            <a:ext cx="8784976" cy="1470025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9600" b="1" dirty="0" smtClean="0">
                <a:ln w="50800"/>
                <a:solidFill>
                  <a:srgbClr val="002060"/>
                </a:solidFill>
              </a:rPr>
              <a:t>Zdroje</a:t>
            </a:r>
            <a:endParaRPr lang="cs-CZ" sz="9600" b="1" dirty="0">
              <a:ln w="50800"/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5373216"/>
            <a:ext cx="5072608" cy="1152128"/>
          </a:xfrm>
        </p:spPr>
        <p:txBody>
          <a:bodyPr>
            <a:normAutofit fontScale="70000" lnSpcReduction="20000"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vlastní zdroje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zhartamy.wz.cz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MS Office.com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02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143</Words>
  <Application>Microsoft Office PowerPoint</Application>
  <PresentationFormat>Předvádění na obrazovce (4:3)</PresentationFormat>
  <Paragraphs>91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Tvrdé souhlásky - procvičování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9</cp:revision>
  <dcterms:created xsi:type="dcterms:W3CDTF">2011-09-01T12:07:32Z</dcterms:created>
  <dcterms:modified xsi:type="dcterms:W3CDTF">2011-11-14T19:14:02Z</dcterms:modified>
</cp:coreProperties>
</file>