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68" r:id="rId2"/>
    <p:sldId id="270" r:id="rId3"/>
    <p:sldId id="257" r:id="rId4"/>
    <p:sldId id="258" r:id="rId5"/>
    <p:sldId id="290" r:id="rId6"/>
    <p:sldId id="291" r:id="rId7"/>
    <p:sldId id="279" r:id="rId8"/>
    <p:sldId id="295" r:id="rId9"/>
    <p:sldId id="294" r:id="rId10"/>
    <p:sldId id="301" r:id="rId11"/>
    <p:sldId id="297" r:id="rId12"/>
    <p:sldId id="298" r:id="rId13"/>
    <p:sldId id="299" r:id="rId14"/>
    <p:sldId id="300" r:id="rId15"/>
    <p:sldId id="276" r:id="rId16"/>
    <p:sldId id="266"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7" d="100"/>
          <a:sy n="77" d="100"/>
        </p:scale>
        <p:origin x="-306" y="21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5F4AF6-4A7A-469F-9786-C6427A917CB4}" type="datetimeFigureOut">
              <a:rPr lang="cs-CZ" smtClean="0"/>
              <a:pPr/>
              <a:t>17.12.2013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7190B4-559F-49A8-B51E-EE63E43C71EA}" type="slidenum">
              <a:rPr lang="cs-CZ" smtClean="0"/>
              <a:pPr/>
              <a:t>‹#›</a:t>
            </a:fld>
            <a:endParaRPr lang="cs-CZ"/>
          </a:p>
        </p:txBody>
      </p:sp>
    </p:spTree>
    <p:extLst>
      <p:ext uri="{BB962C8B-B14F-4D97-AF65-F5344CB8AC3E}">
        <p14:creationId xmlns:p14="http://schemas.microsoft.com/office/powerpoint/2010/main" val="616579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Zástupný symbol pro poznámky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Palatino Linotype" pitchFamily="18" charset="0"/>
              </a:defRPr>
            </a:lvl1pPr>
            <a:lvl2pPr marL="742950" indent="-285750">
              <a:defRPr>
                <a:solidFill>
                  <a:schemeClr val="tx1"/>
                </a:solidFill>
                <a:latin typeface="Palatino Linotype" pitchFamily="18" charset="0"/>
              </a:defRPr>
            </a:lvl2pPr>
            <a:lvl3pPr marL="1143000" indent="-228600">
              <a:defRPr>
                <a:solidFill>
                  <a:schemeClr val="tx1"/>
                </a:solidFill>
                <a:latin typeface="Palatino Linotype" pitchFamily="18" charset="0"/>
              </a:defRPr>
            </a:lvl3pPr>
            <a:lvl4pPr marL="1600200" indent="-228600">
              <a:defRPr>
                <a:solidFill>
                  <a:schemeClr val="tx1"/>
                </a:solidFill>
                <a:latin typeface="Palatino Linotype" pitchFamily="18" charset="0"/>
              </a:defRPr>
            </a:lvl4pPr>
            <a:lvl5pPr marL="2057400" indent="-228600">
              <a:defRPr>
                <a:solidFill>
                  <a:schemeClr val="tx1"/>
                </a:solidFill>
                <a:latin typeface="Palatino Linotype" pitchFamily="18" charset="0"/>
              </a:defRPr>
            </a:lvl5pPr>
            <a:lvl6pPr marL="2514600" indent="-228600" fontAlgn="base">
              <a:spcBef>
                <a:spcPct val="0"/>
              </a:spcBef>
              <a:spcAft>
                <a:spcPct val="0"/>
              </a:spcAft>
              <a:defRPr>
                <a:solidFill>
                  <a:schemeClr val="tx1"/>
                </a:solidFill>
                <a:latin typeface="Palatino Linotype" pitchFamily="18" charset="0"/>
              </a:defRPr>
            </a:lvl6pPr>
            <a:lvl7pPr marL="2971800" indent="-228600" fontAlgn="base">
              <a:spcBef>
                <a:spcPct val="0"/>
              </a:spcBef>
              <a:spcAft>
                <a:spcPct val="0"/>
              </a:spcAft>
              <a:defRPr>
                <a:solidFill>
                  <a:schemeClr val="tx1"/>
                </a:solidFill>
                <a:latin typeface="Palatino Linotype" pitchFamily="18" charset="0"/>
              </a:defRPr>
            </a:lvl7pPr>
            <a:lvl8pPr marL="3429000" indent="-228600" fontAlgn="base">
              <a:spcBef>
                <a:spcPct val="0"/>
              </a:spcBef>
              <a:spcAft>
                <a:spcPct val="0"/>
              </a:spcAft>
              <a:defRPr>
                <a:solidFill>
                  <a:schemeClr val="tx1"/>
                </a:solidFill>
                <a:latin typeface="Palatino Linotype" pitchFamily="18" charset="0"/>
              </a:defRPr>
            </a:lvl8pPr>
            <a:lvl9pPr marL="3886200" indent="-228600" fontAlgn="base">
              <a:spcBef>
                <a:spcPct val="0"/>
              </a:spcBef>
              <a:spcAft>
                <a:spcPct val="0"/>
              </a:spcAft>
              <a:defRPr>
                <a:solidFill>
                  <a:schemeClr val="tx1"/>
                </a:solidFill>
                <a:latin typeface="Palatino Linotype" pitchFamily="18" charset="0"/>
              </a:defRPr>
            </a:lvl9pPr>
          </a:lstStyle>
          <a:p>
            <a:pPr fontAlgn="base">
              <a:spcBef>
                <a:spcPct val="0"/>
              </a:spcBef>
              <a:spcAft>
                <a:spcPct val="0"/>
              </a:spcAft>
            </a:pPr>
            <a:fld id="{67AEB789-DA44-4241-AA93-374046248824}" type="slidenum">
              <a:rPr lang="cs-CZ">
                <a:latin typeface="Calibri" pitchFamily="34" charset="0"/>
              </a:rPr>
              <a:pPr fontAlgn="base">
                <a:spcBef>
                  <a:spcPct val="0"/>
                </a:spcBef>
                <a:spcAft>
                  <a:spcPct val="0"/>
                </a:spcAft>
              </a:pPr>
              <a:t>1</a:t>
            </a:fld>
            <a:endParaRPr lang="cs-CZ">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ovací čára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Elipsa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Elipsa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F7D848C-18AB-4F1B-A956-70C51D6AA274}" type="slidenum">
              <a:rPr lang="cs-CZ" smtClean="0"/>
              <a:pPr/>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AF7D848C-18AB-4F1B-A956-70C51D6AA274}" type="slidenum">
              <a:rPr lang="cs-CZ" smtClean="0"/>
              <a:pPr/>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8" name="Přímá spojovací čára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Elipsa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F7D848C-18AB-4F1B-A956-70C51D6AA274}" type="slidenum">
              <a:rPr lang="cs-CZ" smtClean="0"/>
              <a:pPr/>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1E07C7D7-5D7D-419A-BE67-9FC59D7550BB}" type="datetimeFigureOut">
              <a:rPr lang="cs-CZ" smtClean="0"/>
              <a:pPr/>
              <a:t>17.12.2013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F7D848C-18AB-4F1B-A956-70C51D6AA274}" type="slidenum">
              <a:rPr lang="cs-CZ" smtClean="0"/>
              <a:pPr/>
              <a:t>‹#›</a:t>
            </a:fld>
            <a:endParaRPr lang="cs-CZ"/>
          </a:p>
        </p:txBody>
      </p:sp>
      <p:sp>
        <p:nvSpPr>
          <p:cNvPr id="8" name="Přímá spojovací čára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ovací čára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Elipsa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Elipsa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AF7D848C-18AB-4F1B-A956-70C51D6AA274}" type="slidenum">
              <a:rPr lang="cs-CZ" smtClean="0"/>
              <a:pPr/>
              <a:t>‹#›</a:t>
            </a:fld>
            <a:endParaRPr lang="cs-CZ"/>
          </a:p>
        </p:txBody>
      </p:sp>
      <p:sp>
        <p:nvSpPr>
          <p:cNvPr id="23" name="Nadpis 22"/>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AF7D848C-18AB-4F1B-A956-70C51D6AA27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F7D848C-18AB-4F1B-A956-70C51D6AA27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ovací čára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Elipsa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F7D848C-18AB-4F1B-A956-70C51D6AA274}" type="slidenum">
              <a:rPr lang="cs-CZ" smtClean="0"/>
              <a:pPr/>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ovací čára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Elipsa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Elipsa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fld id="{AF7D848C-18AB-4F1B-A956-70C51D6AA274}" type="slidenum">
              <a:rPr lang="cs-CZ" smtClean="0"/>
              <a:pPr/>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fld id="{1E07C7D7-5D7D-419A-BE67-9FC59D7550BB}" type="datetimeFigureOut">
              <a:rPr lang="cs-CZ" smtClean="0"/>
              <a:pPr/>
              <a:t>17.12.2013</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F7D848C-18AB-4F1B-A956-70C51D6AA27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ovací čára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Elipsa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fld id="{AF7D848C-18AB-4F1B-A956-70C51D6AA274}" type="slidenum">
              <a:rPr lang="cs-CZ" smtClean="0"/>
              <a:pPr/>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E07C7D7-5D7D-419A-BE67-9FC59D7550BB}" type="datetimeFigureOut">
              <a:rPr lang="cs-CZ" smtClean="0"/>
              <a:pPr/>
              <a:t>17.12.2013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E07C7D7-5D7D-419A-BE67-9FC59D7550BB}" type="datetimeFigureOut">
              <a:rPr lang="cs-CZ" smtClean="0"/>
              <a:pPr/>
              <a:t>17.12.2013</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ovací čára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Elipsa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F7D848C-18AB-4F1B-A956-70C51D6AA274}" type="slidenum">
              <a:rPr lang="cs-CZ" smtClean="0"/>
              <a:pPr/>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810748784"/>
              </p:ext>
            </p:extLst>
          </p:nvPr>
        </p:nvGraphicFramePr>
        <p:xfrm>
          <a:off x="614363" y="2816225"/>
          <a:ext cx="8137525" cy="2966977"/>
        </p:xfrm>
        <a:graphic>
          <a:graphicData uri="http://schemas.openxmlformats.org/drawingml/2006/table">
            <a:tbl>
              <a:tblPr firstRow="1" bandRow="1">
                <a:tableStyleId>{5C22544A-7EE6-4342-B048-85BDC9FD1C3A}</a:tableStyleId>
              </a:tblPr>
              <a:tblGrid>
                <a:gridCol w="1941088"/>
                <a:gridCol w="6196437"/>
              </a:tblGrid>
              <a:tr h="8639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smtClean="0">
                          <a:solidFill>
                            <a:srgbClr val="2C3036"/>
                          </a:solidFill>
                          <a:latin typeface="Calibri" pitchFamily="34" charset="0"/>
                          <a:ea typeface="+mn-ea"/>
                          <a:cs typeface="+mn-cs"/>
                        </a:rPr>
                        <a:t>Mgr. Jana</a:t>
                      </a:r>
                      <a:r>
                        <a:rPr lang="cs-CZ" sz="1800" b="1" kern="1200" baseline="0" smtClean="0">
                          <a:solidFill>
                            <a:srgbClr val="2C3036"/>
                          </a:solidFill>
                          <a:latin typeface="Calibri" pitchFamily="34" charset="0"/>
                          <a:ea typeface="+mn-ea"/>
                          <a:cs typeface="+mn-cs"/>
                        </a:rPr>
                        <a:t> </a:t>
                      </a:r>
                      <a:r>
                        <a:rPr lang="cs-CZ" sz="1800" b="1" kern="1200" baseline="0" dirty="0" smtClean="0">
                          <a:solidFill>
                            <a:srgbClr val="2C3036"/>
                          </a:solidFill>
                          <a:latin typeface="Calibri" pitchFamily="34" charset="0"/>
                          <a:ea typeface="+mn-ea"/>
                          <a:cs typeface="+mn-cs"/>
                        </a:rPr>
                        <a:t>Vaňková</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VY_32_INOVACE_02A_04_LITOSFÉRA-GEORELIÉF(HORIZONTÁLNÍ</a:t>
                      </a:r>
                      <a:r>
                        <a:rPr lang="cs-CZ" sz="1800" b="1" kern="1200" baseline="0" dirty="0" smtClean="0">
                          <a:solidFill>
                            <a:srgbClr val="2C3036"/>
                          </a:solidFill>
                          <a:latin typeface="Calibri" pitchFamily="34" charset="0"/>
                          <a:ea typeface="+mn-ea"/>
                          <a:cs typeface="+mn-cs"/>
                        </a:rPr>
                        <a:t> A VERTIKÁLNÍ ČLENITOST)</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Přírodní obraz Země a jeho zobrazování na mapách</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14.03.2013</a:t>
                      </a:r>
                      <a:endParaRPr lang="cs-CZ" sz="1800" b="1" kern="1200" dirty="0">
                        <a:solidFill>
                          <a:srgbClr val="2C3036"/>
                        </a:solidFill>
                        <a:latin typeface="Calibri" pitchFamily="34" charset="0"/>
                        <a:ea typeface="+mn-ea"/>
                        <a:cs typeface="+mn-cs"/>
                      </a:endParaRPr>
                    </a:p>
                  </a:txBody>
                  <a:tcPr marL="91447" marR="91447" marT="45712" marB="45712" anchor="ctr"/>
                </a:tc>
              </a:tr>
            </a:tbl>
          </a:graphicData>
        </a:graphic>
      </p:graphicFrame>
      <p:pic>
        <p:nvPicPr>
          <p:cNvPr id="3097" name="Obrázek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423622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1560" y="332656"/>
            <a:ext cx="7848872" cy="6278642"/>
          </a:xfrm>
          <a:prstGeom prst="rect">
            <a:avLst/>
          </a:prstGeom>
        </p:spPr>
        <p:txBody>
          <a:bodyPr wrap="square">
            <a:spAutoFit/>
          </a:bodyPr>
          <a:lstStyle/>
          <a:p>
            <a:pPr algn="ctr"/>
            <a:r>
              <a:rPr lang="cs-CZ" sz="2400" dirty="0"/>
              <a:t>Anotace:</a:t>
            </a:r>
          </a:p>
          <a:p>
            <a:pPr lvl="0"/>
            <a:r>
              <a:rPr lang="cs-CZ" dirty="0" smtClean="0"/>
              <a:t>Škola</a:t>
            </a:r>
            <a:r>
              <a:rPr lang="cs-CZ" dirty="0"/>
              <a:t>: Gymnázium Chomutov, </a:t>
            </a:r>
            <a:r>
              <a:rPr lang="cs-CZ" dirty="0" smtClean="0"/>
              <a:t>Mostecká 3000, 430 01</a:t>
            </a:r>
            <a:endParaRPr lang="cs-CZ" dirty="0"/>
          </a:p>
          <a:p>
            <a:pPr lvl="0"/>
            <a:r>
              <a:rPr lang="cs-CZ" dirty="0" smtClean="0"/>
              <a:t>Třída</a:t>
            </a:r>
            <a:r>
              <a:rPr lang="cs-CZ" dirty="0"/>
              <a:t>:  </a:t>
            </a:r>
            <a:r>
              <a:rPr lang="cs-CZ" dirty="0" smtClean="0"/>
              <a:t>2. ročník 6. letého gymnázia , 1. ročník 4.  </a:t>
            </a:r>
            <a:r>
              <a:rPr lang="cs-CZ" dirty="0" err="1" smtClean="0"/>
              <a:t>letého</a:t>
            </a:r>
            <a:r>
              <a:rPr lang="cs-CZ" dirty="0" smtClean="0"/>
              <a:t>  gymnázia</a:t>
            </a:r>
          </a:p>
          <a:p>
            <a:pPr lvl="0"/>
            <a:r>
              <a:rPr lang="cs-CZ" dirty="0" smtClean="0"/>
              <a:t>(viz. ŠVP předmětu Zeměpis/Geografie, Člověk a příroda)</a:t>
            </a:r>
          </a:p>
          <a:p>
            <a:pPr lvl="0"/>
            <a:endParaRPr lang="cs-CZ" dirty="0"/>
          </a:p>
          <a:p>
            <a:pPr lvl="0"/>
            <a:r>
              <a:rPr lang="cs-CZ" dirty="0" smtClean="0"/>
              <a:t>Výstup</a:t>
            </a:r>
            <a:r>
              <a:rPr lang="cs-CZ" dirty="0"/>
              <a:t>:  </a:t>
            </a:r>
            <a:r>
              <a:rPr lang="cs-CZ" dirty="0" err="1" smtClean="0"/>
              <a:t>PowerPointová</a:t>
            </a:r>
            <a:r>
              <a:rPr lang="cs-CZ" dirty="0" smtClean="0"/>
              <a:t> prezentace</a:t>
            </a:r>
          </a:p>
          <a:p>
            <a:pPr lvl="0"/>
            <a:endParaRPr lang="cs-CZ" dirty="0" smtClean="0"/>
          </a:p>
          <a:p>
            <a:pPr lvl="0"/>
            <a:r>
              <a:rPr lang="cs-CZ" dirty="0" smtClean="0"/>
              <a:t>Obor: Zeměpis/Geografie</a:t>
            </a:r>
            <a:endParaRPr lang="cs-CZ" dirty="0"/>
          </a:p>
          <a:p>
            <a:pPr lvl="0"/>
            <a:r>
              <a:rPr lang="cs-CZ" dirty="0" smtClean="0"/>
              <a:t>Vzdělávací </a:t>
            </a:r>
            <a:r>
              <a:rPr lang="cs-CZ" dirty="0"/>
              <a:t>oblast:  </a:t>
            </a:r>
            <a:r>
              <a:rPr lang="cs-CZ" dirty="0" smtClean="0"/>
              <a:t>Přírodní obraz Země a jeho zobrazování na mapách</a:t>
            </a:r>
            <a:endParaRPr lang="cs-CZ" dirty="0"/>
          </a:p>
          <a:p>
            <a:pPr lvl="0"/>
            <a:r>
              <a:rPr lang="cs-CZ" dirty="0" smtClean="0"/>
              <a:t>Tematický </a:t>
            </a:r>
            <a:r>
              <a:rPr lang="cs-CZ" dirty="0"/>
              <a:t>okruh: </a:t>
            </a:r>
            <a:r>
              <a:rPr lang="cs-CZ" dirty="0" smtClean="0"/>
              <a:t> Litosféra – Georeliéf (horizontální a vertikální členitost)</a:t>
            </a:r>
            <a:endParaRPr lang="cs-CZ" dirty="0"/>
          </a:p>
          <a:p>
            <a:pPr lvl="0"/>
            <a:r>
              <a:rPr lang="cs-CZ" dirty="0" smtClean="0"/>
              <a:t>Využití</a:t>
            </a:r>
            <a:r>
              <a:rPr lang="cs-CZ" dirty="0"/>
              <a:t>:  Výuka </a:t>
            </a:r>
            <a:r>
              <a:rPr lang="cs-CZ" dirty="0" smtClean="0"/>
              <a:t>zeměpisu </a:t>
            </a:r>
            <a:r>
              <a:rPr lang="cs-CZ" dirty="0"/>
              <a:t>a</a:t>
            </a:r>
            <a:r>
              <a:rPr lang="cs-CZ" dirty="0" smtClean="0"/>
              <a:t> geografie</a:t>
            </a:r>
          </a:p>
          <a:p>
            <a:pPr lvl="0"/>
            <a:r>
              <a:rPr lang="cs-CZ" dirty="0" smtClean="0"/>
              <a:t>Pomůcky</a:t>
            </a:r>
            <a:r>
              <a:rPr lang="cs-CZ" dirty="0"/>
              <a:t>:  </a:t>
            </a:r>
            <a:r>
              <a:rPr lang="cs-CZ" dirty="0" smtClean="0"/>
              <a:t> </a:t>
            </a:r>
            <a:r>
              <a:rPr lang="cs-CZ" dirty="0"/>
              <a:t>PC </a:t>
            </a:r>
            <a:r>
              <a:rPr lang="cs-CZ" dirty="0" smtClean="0"/>
              <a:t>učitele, tabule, Školní atlas dnešního světa (+ digitální podoba)</a:t>
            </a:r>
          </a:p>
          <a:p>
            <a:pPr lvl="0"/>
            <a:endParaRPr lang="cs-CZ" dirty="0" smtClean="0"/>
          </a:p>
          <a:p>
            <a:pPr lvl="0"/>
            <a:endParaRPr lang="cs-CZ" dirty="0"/>
          </a:p>
          <a:p>
            <a:pPr lvl="0"/>
            <a:r>
              <a:rPr lang="cs-CZ" dirty="0" smtClean="0"/>
              <a:t>Inovace: Materiál je určen k doplnění  výkladu učitele. Do materiálu jsou vloženy kontrolní otázky k tématu pro zpětnou vazbu učitele. Žáci odpovídají na otázky ústně a doplňují informace digitálním perem do zadání na tabuli(PC).</a:t>
            </a:r>
          </a:p>
          <a:p>
            <a:pPr lvl="0"/>
            <a:r>
              <a:rPr lang="cs-CZ" dirty="0" smtClean="0"/>
              <a:t>Žáci se tak aktivně podílejí na tvorbě zápisu do sešitu.</a:t>
            </a:r>
          </a:p>
          <a:p>
            <a:r>
              <a:rPr lang="cs-CZ" dirty="0" smtClean="0"/>
              <a:t>Materiál </a:t>
            </a:r>
            <a:r>
              <a:rPr lang="cs-CZ" dirty="0"/>
              <a:t>je určen k interaktivní výuce.</a:t>
            </a:r>
          </a:p>
          <a:p>
            <a:r>
              <a:rPr lang="cs-CZ" dirty="0"/>
              <a:t> </a:t>
            </a:r>
          </a:p>
        </p:txBody>
      </p:sp>
    </p:spTree>
    <p:extLst>
      <p:ext uri="{BB962C8B-B14F-4D97-AF65-F5344CB8AC3E}">
        <p14:creationId xmlns:p14="http://schemas.microsoft.com/office/powerpoint/2010/main" val="9428911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p:txBody>
          <a:bodyPr/>
          <a:lstStyle/>
          <a:p>
            <a:endParaRPr lang="cs-CZ" dirty="0"/>
          </a:p>
        </p:txBody>
      </p:sp>
      <p:sp>
        <p:nvSpPr>
          <p:cNvPr id="2" name="Nadpis 1"/>
          <p:cNvSpPr>
            <a:spLocks noGrp="1"/>
          </p:cNvSpPr>
          <p:nvPr>
            <p:ph type="ctrTitle"/>
          </p:nvPr>
        </p:nvSpPr>
        <p:spPr/>
        <p:txBody>
          <a:bodyPr>
            <a:normAutofit fontScale="90000"/>
          </a:bodyPr>
          <a:lstStyle/>
          <a:p>
            <a:r>
              <a:rPr lang="cs-CZ" dirty="0" smtClean="0"/>
              <a:t>Litosféra – </a:t>
            </a:r>
            <a:r>
              <a:rPr lang="cs-CZ" dirty="0" err="1" smtClean="0"/>
              <a:t>Georeliéf</a:t>
            </a:r>
            <a:r>
              <a:rPr lang="cs-CZ" dirty="0" smtClean="0"/>
              <a:t> (horizontální a vertikální členitost)</a:t>
            </a:r>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112168"/>
          </a:xfrm>
        </p:spPr>
        <p:txBody>
          <a:bodyPr>
            <a:normAutofit/>
          </a:bodyPr>
          <a:lstStyle/>
          <a:p>
            <a:pPr lvl="0"/>
            <a:r>
              <a:rPr lang="cs-CZ" dirty="0" err="1" smtClean="0"/>
              <a:t>Georeliéf</a:t>
            </a:r>
            <a:r>
              <a:rPr lang="cs-CZ" dirty="0" smtClean="0"/>
              <a:t> – tvoří povrch zemské kůry</a:t>
            </a:r>
            <a:br>
              <a:rPr lang="cs-CZ" dirty="0" smtClean="0"/>
            </a:br>
            <a:endParaRPr lang="cs-CZ" dirty="0"/>
          </a:p>
        </p:txBody>
      </p:sp>
      <p:sp>
        <p:nvSpPr>
          <p:cNvPr id="3" name="Zástupný symbol pro obsah 2"/>
          <p:cNvSpPr>
            <a:spLocks noGrp="1"/>
          </p:cNvSpPr>
          <p:nvPr>
            <p:ph sz="quarter" idx="1"/>
          </p:nvPr>
        </p:nvSpPr>
        <p:spPr/>
        <p:txBody>
          <a:bodyPr>
            <a:normAutofit/>
          </a:bodyPr>
          <a:lstStyle/>
          <a:p>
            <a:pPr lvl="0"/>
            <a:r>
              <a:rPr lang="cs-CZ" b="1" dirty="0" smtClean="0"/>
              <a:t>Podmořský </a:t>
            </a:r>
            <a:r>
              <a:rPr lang="cs-CZ" b="1" dirty="0" err="1" smtClean="0"/>
              <a:t>georeliéf</a:t>
            </a:r>
            <a:r>
              <a:rPr lang="cs-CZ" b="1" dirty="0" smtClean="0"/>
              <a:t> </a:t>
            </a:r>
            <a:r>
              <a:rPr lang="cs-CZ" dirty="0" smtClean="0"/>
              <a:t>– část </a:t>
            </a:r>
            <a:r>
              <a:rPr lang="cs-CZ" dirty="0" err="1" smtClean="0"/>
              <a:t>georeliéfu</a:t>
            </a:r>
            <a:r>
              <a:rPr lang="cs-CZ" dirty="0" smtClean="0"/>
              <a:t>, která je na dně světového oceánu</a:t>
            </a:r>
          </a:p>
          <a:p>
            <a:pPr lvl="0"/>
            <a:r>
              <a:rPr lang="cs-CZ" b="1" dirty="0" smtClean="0"/>
              <a:t>Prvky</a:t>
            </a:r>
            <a:r>
              <a:rPr lang="cs-CZ" dirty="0" smtClean="0"/>
              <a:t> podmořského reliéfu – </a:t>
            </a:r>
            <a:r>
              <a:rPr lang="cs-CZ" b="1" dirty="0" smtClean="0"/>
              <a:t>šelf</a:t>
            </a:r>
            <a:r>
              <a:rPr lang="cs-CZ" dirty="0" smtClean="0"/>
              <a:t> (5% sklon, 8% dna </a:t>
            </a:r>
            <a:r>
              <a:rPr lang="cs-CZ" dirty="0" err="1" smtClean="0"/>
              <a:t>sv.oc</a:t>
            </a:r>
            <a:r>
              <a:rPr lang="cs-CZ" dirty="0" smtClean="0"/>
              <a:t>., moře – hloubka asi 132 m), </a:t>
            </a:r>
            <a:r>
              <a:rPr lang="cs-CZ" b="1" dirty="0" smtClean="0"/>
              <a:t>pevninský</a:t>
            </a:r>
            <a:r>
              <a:rPr lang="cs-CZ" dirty="0" smtClean="0"/>
              <a:t> </a:t>
            </a:r>
            <a:r>
              <a:rPr lang="cs-CZ" b="1" dirty="0" smtClean="0"/>
              <a:t>svah</a:t>
            </a:r>
            <a:r>
              <a:rPr lang="cs-CZ" dirty="0" smtClean="0"/>
              <a:t> (11% dna </a:t>
            </a:r>
            <a:r>
              <a:rPr lang="cs-CZ" dirty="0" err="1" smtClean="0"/>
              <a:t>sv.oc</a:t>
            </a:r>
            <a:r>
              <a:rPr lang="cs-CZ" dirty="0" smtClean="0"/>
              <a:t>.,svažitost více než 5%, hloubka – 1500 m), </a:t>
            </a:r>
            <a:r>
              <a:rPr lang="cs-CZ" b="1" dirty="0" smtClean="0"/>
              <a:t>pevninské úpatí </a:t>
            </a:r>
            <a:r>
              <a:rPr lang="cs-CZ" dirty="0" smtClean="0"/>
              <a:t>( 5%  dna </a:t>
            </a:r>
            <a:r>
              <a:rPr lang="cs-CZ" dirty="0" err="1" smtClean="0"/>
              <a:t>sv.oc</a:t>
            </a:r>
            <a:r>
              <a:rPr lang="cs-CZ" dirty="0" smtClean="0"/>
              <a:t>., hloubka – 1500 – 1300 m) , </a:t>
            </a:r>
            <a:r>
              <a:rPr lang="cs-CZ" b="1" dirty="0" smtClean="0"/>
              <a:t>oceánské lože</a:t>
            </a:r>
            <a:r>
              <a:rPr lang="cs-CZ" dirty="0" smtClean="0"/>
              <a:t>( 76% dna sv. </a:t>
            </a:r>
            <a:r>
              <a:rPr lang="cs-CZ" dirty="0" err="1" smtClean="0"/>
              <a:t>oc</a:t>
            </a:r>
            <a:r>
              <a:rPr lang="cs-CZ" dirty="0" smtClean="0"/>
              <a:t>., hloubka – 3000 – 6000m ) </a:t>
            </a:r>
          </a:p>
          <a:p>
            <a:pPr lvl="0"/>
            <a:r>
              <a:rPr lang="cs-CZ" b="1" dirty="0" err="1" smtClean="0"/>
              <a:t>oc</a:t>
            </a:r>
            <a:r>
              <a:rPr lang="cs-CZ" b="1" dirty="0" smtClean="0"/>
              <a:t>. pánev, hřbety(rifty), příkopy</a:t>
            </a:r>
          </a:p>
          <a:p>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Popište prvky členitosti podmořského reliéfu:	</a:t>
            </a:r>
            <a:endParaRPr lang="cs-CZ" dirty="0"/>
          </a:p>
        </p:txBody>
      </p:sp>
      <p:pic>
        <p:nvPicPr>
          <p:cNvPr id="1026" name="Picture 2"/>
          <p:cNvPicPr>
            <a:picLocks noChangeAspect="1" noChangeArrowheads="1"/>
          </p:cNvPicPr>
          <p:nvPr/>
        </p:nvPicPr>
        <p:blipFill>
          <a:blip r:embed="rId2" cstate="print"/>
          <a:srcRect l="6914" t="28172" r="11178" b="29500"/>
          <a:stretch>
            <a:fillRect/>
          </a:stretch>
        </p:blipFill>
        <p:spPr bwMode="auto">
          <a:xfrm>
            <a:off x="539552" y="2348880"/>
            <a:ext cx="8064896" cy="2664296"/>
          </a:xfrm>
          <a:prstGeom prst="rect">
            <a:avLst/>
          </a:prstGeom>
          <a:noFill/>
          <a:ln w="9525">
            <a:noFill/>
            <a:miter lim="800000"/>
            <a:headEnd/>
            <a:tailEnd/>
          </a:ln>
        </p:spPr>
      </p:pic>
      <p:sp>
        <p:nvSpPr>
          <p:cNvPr id="7" name="Obdélník 6"/>
          <p:cNvSpPr/>
          <p:nvPr/>
        </p:nvSpPr>
        <p:spPr>
          <a:xfrm>
            <a:off x="467544" y="2780928"/>
            <a:ext cx="134644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délník 7"/>
          <p:cNvSpPr/>
          <p:nvPr/>
        </p:nvSpPr>
        <p:spPr>
          <a:xfrm>
            <a:off x="827584" y="3429000"/>
            <a:ext cx="149046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1187624" y="3933056"/>
            <a:ext cx="163448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bdélník 9"/>
          <p:cNvSpPr/>
          <p:nvPr/>
        </p:nvSpPr>
        <p:spPr>
          <a:xfrm>
            <a:off x="2915816" y="4653136"/>
            <a:ext cx="100811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bdélník 10"/>
          <p:cNvSpPr/>
          <p:nvPr/>
        </p:nvSpPr>
        <p:spPr>
          <a:xfrm>
            <a:off x="4788024" y="4221088"/>
            <a:ext cx="1224136"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p:cNvSpPr/>
          <p:nvPr/>
        </p:nvSpPr>
        <p:spPr>
          <a:xfrm>
            <a:off x="6660232" y="4365104"/>
            <a:ext cx="129614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968152"/>
          </a:xfrm>
        </p:spPr>
        <p:txBody>
          <a:bodyPr>
            <a:normAutofit fontScale="90000"/>
          </a:bodyPr>
          <a:lstStyle/>
          <a:p>
            <a:r>
              <a:rPr lang="cs-CZ" dirty="0" smtClean="0"/>
              <a:t>Popište prvky členitosti podmořského reliéfu: </a:t>
            </a:r>
            <a:r>
              <a:rPr lang="cs-CZ" dirty="0" smtClean="0">
                <a:solidFill>
                  <a:srgbClr val="FF0000"/>
                </a:solidFill>
              </a:rPr>
              <a:t>Řešení.</a:t>
            </a:r>
            <a:r>
              <a:rPr lang="cs-CZ" dirty="0" smtClean="0"/>
              <a:t>	</a:t>
            </a:r>
            <a:endParaRPr lang="cs-CZ" dirty="0"/>
          </a:p>
        </p:txBody>
      </p:sp>
      <p:pic>
        <p:nvPicPr>
          <p:cNvPr id="1026" name="Picture 2"/>
          <p:cNvPicPr>
            <a:picLocks noChangeAspect="1" noChangeArrowheads="1"/>
          </p:cNvPicPr>
          <p:nvPr/>
        </p:nvPicPr>
        <p:blipFill>
          <a:blip r:embed="rId2" cstate="print"/>
          <a:srcRect l="6914" t="28172" r="11178" b="29500"/>
          <a:stretch>
            <a:fillRect/>
          </a:stretch>
        </p:blipFill>
        <p:spPr bwMode="auto">
          <a:xfrm>
            <a:off x="539552" y="2348880"/>
            <a:ext cx="8064896" cy="2664296"/>
          </a:xfrm>
          <a:prstGeom prst="rect">
            <a:avLst/>
          </a:prstGeom>
          <a:noFill/>
          <a:ln w="9525">
            <a:noFill/>
            <a:miter lim="800000"/>
            <a:headEnd/>
            <a:tailEnd/>
          </a:ln>
        </p:spPr>
      </p:pic>
      <p:sp>
        <p:nvSpPr>
          <p:cNvPr id="7" name="Obdélník 6"/>
          <p:cNvSpPr/>
          <p:nvPr/>
        </p:nvSpPr>
        <p:spPr>
          <a:xfrm>
            <a:off x="467544" y="2780928"/>
            <a:ext cx="1346448"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Šelf</a:t>
            </a:r>
            <a:endParaRPr lang="cs-CZ" dirty="0"/>
          </a:p>
        </p:txBody>
      </p:sp>
      <p:sp>
        <p:nvSpPr>
          <p:cNvPr id="8" name="Obdélník 7"/>
          <p:cNvSpPr/>
          <p:nvPr/>
        </p:nvSpPr>
        <p:spPr>
          <a:xfrm>
            <a:off x="827584" y="3429000"/>
            <a:ext cx="149046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Pevn</a:t>
            </a:r>
            <a:r>
              <a:rPr lang="cs-CZ" dirty="0" smtClean="0"/>
              <a:t>. svah</a:t>
            </a:r>
            <a:endParaRPr lang="cs-CZ" dirty="0"/>
          </a:p>
        </p:txBody>
      </p:sp>
      <p:sp>
        <p:nvSpPr>
          <p:cNvPr id="9" name="Obdélník 8"/>
          <p:cNvSpPr/>
          <p:nvPr/>
        </p:nvSpPr>
        <p:spPr>
          <a:xfrm>
            <a:off x="1187624" y="3933056"/>
            <a:ext cx="163448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Pevn.úpatí</a:t>
            </a:r>
            <a:endParaRPr lang="cs-CZ" dirty="0"/>
          </a:p>
        </p:txBody>
      </p:sp>
      <p:sp>
        <p:nvSpPr>
          <p:cNvPr id="10" name="Obdélník 9"/>
          <p:cNvSpPr/>
          <p:nvPr/>
        </p:nvSpPr>
        <p:spPr>
          <a:xfrm>
            <a:off x="2915816" y="4653136"/>
            <a:ext cx="1008112"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Oc</a:t>
            </a:r>
            <a:r>
              <a:rPr lang="cs-CZ" dirty="0" smtClean="0"/>
              <a:t>. pánev</a:t>
            </a:r>
            <a:endParaRPr lang="cs-CZ" dirty="0"/>
          </a:p>
        </p:txBody>
      </p:sp>
      <p:sp>
        <p:nvSpPr>
          <p:cNvPr id="11" name="Obdélník 10"/>
          <p:cNvSpPr/>
          <p:nvPr/>
        </p:nvSpPr>
        <p:spPr>
          <a:xfrm>
            <a:off x="4788024" y="4221088"/>
            <a:ext cx="122413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err="1" smtClean="0"/>
              <a:t>Podm</a:t>
            </a:r>
            <a:r>
              <a:rPr lang="cs-CZ" dirty="0" smtClean="0"/>
              <a:t>. hora</a:t>
            </a:r>
            <a:endParaRPr lang="cs-CZ" dirty="0"/>
          </a:p>
        </p:txBody>
      </p:sp>
      <p:sp>
        <p:nvSpPr>
          <p:cNvPr id="12" name="Obdélník 11"/>
          <p:cNvSpPr/>
          <p:nvPr/>
        </p:nvSpPr>
        <p:spPr>
          <a:xfrm>
            <a:off x="6660232" y="4365104"/>
            <a:ext cx="1296144"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Příkop</a:t>
            </a:r>
            <a:endParaRPr lang="cs-CZ" dirty="0"/>
          </a:p>
        </p:txBody>
      </p:sp>
      <p:sp>
        <p:nvSpPr>
          <p:cNvPr id="13" name="Obdélník 12"/>
          <p:cNvSpPr/>
          <p:nvPr/>
        </p:nvSpPr>
        <p:spPr>
          <a:xfrm>
            <a:off x="4499992" y="3068960"/>
            <a:ext cx="1008112" cy="2880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Rift</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Georeliéf</a:t>
            </a:r>
            <a:endParaRPr lang="cs-CZ" dirty="0"/>
          </a:p>
        </p:txBody>
      </p:sp>
      <p:sp>
        <p:nvSpPr>
          <p:cNvPr id="3" name="Zástupný symbol pro obsah 2"/>
          <p:cNvSpPr>
            <a:spLocks noGrp="1"/>
          </p:cNvSpPr>
          <p:nvPr>
            <p:ph sz="quarter" idx="1"/>
          </p:nvPr>
        </p:nvSpPr>
        <p:spPr/>
        <p:txBody>
          <a:bodyPr/>
          <a:lstStyle/>
          <a:p>
            <a:pPr>
              <a:buNone/>
            </a:pPr>
            <a:endParaRPr lang="cs-CZ" dirty="0" smtClean="0"/>
          </a:p>
          <a:p>
            <a:pPr lvl="0"/>
            <a:r>
              <a:rPr lang="cs-CZ" b="1" dirty="0" smtClean="0"/>
              <a:t>Pevninský </a:t>
            </a:r>
            <a:r>
              <a:rPr lang="cs-CZ" b="1" dirty="0" err="1" smtClean="0"/>
              <a:t>georeliéf</a:t>
            </a:r>
            <a:r>
              <a:rPr lang="cs-CZ" b="1" dirty="0" smtClean="0"/>
              <a:t> </a:t>
            </a:r>
            <a:r>
              <a:rPr lang="cs-CZ" dirty="0" smtClean="0"/>
              <a:t>– část </a:t>
            </a:r>
            <a:r>
              <a:rPr lang="cs-CZ" dirty="0" err="1" smtClean="0"/>
              <a:t>georeliéfu</a:t>
            </a:r>
            <a:r>
              <a:rPr lang="cs-CZ" dirty="0" smtClean="0"/>
              <a:t>, která je nad úrovní hladiny světového oceánu</a:t>
            </a:r>
          </a:p>
          <a:p>
            <a:pPr lvl="0"/>
            <a:r>
              <a:rPr lang="cs-CZ" dirty="0" smtClean="0"/>
              <a:t>Členění pevninského </a:t>
            </a:r>
            <a:r>
              <a:rPr lang="cs-CZ" dirty="0" err="1" smtClean="0"/>
              <a:t>georeliéfu</a:t>
            </a:r>
            <a:r>
              <a:rPr lang="cs-CZ" dirty="0" smtClean="0"/>
              <a:t> – </a:t>
            </a:r>
          </a:p>
          <a:p>
            <a:pPr lvl="0"/>
            <a:r>
              <a:rPr lang="cs-CZ" dirty="0" smtClean="0"/>
              <a:t>Podle </a:t>
            </a:r>
            <a:r>
              <a:rPr lang="cs-CZ" b="1" dirty="0" smtClean="0"/>
              <a:t>nadmořské výšky </a:t>
            </a:r>
            <a:r>
              <a:rPr lang="cs-CZ" dirty="0" smtClean="0"/>
              <a:t>– </a:t>
            </a:r>
            <a:r>
              <a:rPr lang="cs-CZ" b="1" dirty="0" smtClean="0"/>
              <a:t>nížiny</a:t>
            </a:r>
            <a:r>
              <a:rPr lang="cs-CZ" dirty="0" smtClean="0"/>
              <a:t> ( do 200 m n. m.)</a:t>
            </a:r>
          </a:p>
          <a:p>
            <a:pPr lvl="0">
              <a:buNone/>
            </a:pPr>
            <a:r>
              <a:rPr lang="cs-CZ" b="1" dirty="0" smtClean="0"/>
              <a:t>                                         vysočiny </a:t>
            </a:r>
            <a:r>
              <a:rPr lang="cs-CZ" dirty="0" smtClean="0"/>
              <a:t>(nad 200 m </a:t>
            </a:r>
            <a:r>
              <a:rPr lang="cs-CZ" dirty="0" err="1" smtClean="0"/>
              <a:t>n.m</a:t>
            </a:r>
            <a:r>
              <a:rPr lang="cs-CZ" dirty="0" smtClean="0"/>
              <a:t>.)</a:t>
            </a:r>
          </a:p>
          <a:p>
            <a:pPr>
              <a:buNone/>
            </a:pPr>
            <a:endParaRPr lang="cs-CZ"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err="1" smtClean="0"/>
              <a:t>Georeliéf</a:t>
            </a:r>
            <a:endParaRPr lang="cs-CZ" dirty="0"/>
          </a:p>
        </p:txBody>
      </p:sp>
      <p:sp>
        <p:nvSpPr>
          <p:cNvPr id="3" name="Zástupný symbol pro obsah 2"/>
          <p:cNvSpPr>
            <a:spLocks noGrp="1"/>
          </p:cNvSpPr>
          <p:nvPr>
            <p:ph sz="quarter" idx="1"/>
          </p:nvPr>
        </p:nvSpPr>
        <p:spPr/>
        <p:txBody>
          <a:bodyPr/>
          <a:lstStyle/>
          <a:p>
            <a:pPr lvl="0"/>
            <a:r>
              <a:rPr lang="cs-CZ" dirty="0" smtClean="0"/>
              <a:t>Podle </a:t>
            </a:r>
            <a:r>
              <a:rPr lang="cs-CZ" b="1" dirty="0" smtClean="0"/>
              <a:t>výškového rozdílu </a:t>
            </a:r>
            <a:r>
              <a:rPr lang="cs-CZ" dirty="0" smtClean="0"/>
              <a:t>-	</a:t>
            </a:r>
            <a:r>
              <a:rPr lang="cs-CZ" b="1" dirty="0" smtClean="0"/>
              <a:t>Roviny</a:t>
            </a:r>
            <a:r>
              <a:rPr lang="cs-CZ" dirty="0" smtClean="0"/>
              <a:t> ( výškový rozdíl do 30 m )</a:t>
            </a:r>
          </a:p>
          <a:p>
            <a:r>
              <a:rPr lang="cs-CZ" b="1" dirty="0" smtClean="0"/>
              <a:t>Pahorkatiny</a:t>
            </a:r>
            <a:r>
              <a:rPr lang="cs-CZ" dirty="0" smtClean="0"/>
              <a:t> ( výškový rozdíl od 30do 150 m )</a:t>
            </a:r>
          </a:p>
          <a:p>
            <a:r>
              <a:rPr lang="cs-CZ" b="1" dirty="0" smtClean="0"/>
              <a:t>Vrchoviny</a:t>
            </a:r>
            <a:r>
              <a:rPr lang="cs-CZ" dirty="0" smtClean="0"/>
              <a:t> ( výškový rozdíl od 150 do 300 m )</a:t>
            </a:r>
          </a:p>
          <a:p>
            <a:r>
              <a:rPr lang="cs-CZ" b="1" dirty="0" smtClean="0"/>
              <a:t>Hornatiny</a:t>
            </a:r>
            <a:r>
              <a:rPr lang="cs-CZ" dirty="0" smtClean="0"/>
              <a:t> ( výškový rozdíl od 300 do 600 m )</a:t>
            </a:r>
          </a:p>
          <a:p>
            <a:r>
              <a:rPr lang="cs-CZ" b="1" dirty="0" err="1" smtClean="0"/>
              <a:t>Velehornatiny</a:t>
            </a:r>
            <a:r>
              <a:rPr lang="cs-CZ" dirty="0" smtClean="0"/>
              <a:t> ( výškový rozdíl nad 600 m )</a:t>
            </a:r>
          </a:p>
          <a:p>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88640"/>
            <a:ext cx="8534400" cy="864096"/>
          </a:xfrm>
        </p:spPr>
        <p:txBody>
          <a:bodyPr>
            <a:normAutofit/>
          </a:bodyPr>
          <a:lstStyle/>
          <a:p>
            <a:pPr lvl="0"/>
            <a:r>
              <a:rPr lang="cs-CZ" dirty="0" smtClean="0"/>
              <a:t>Určete chybějící typy reliéfu :</a:t>
            </a:r>
            <a:endParaRPr lang="cs-CZ" dirty="0"/>
          </a:p>
        </p:txBody>
      </p:sp>
      <p:sp>
        <p:nvSpPr>
          <p:cNvPr id="35858" name="Rectangle 1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35863" name="Rectangle 23"/>
          <p:cNvSpPr>
            <a:spLocks noChangeArrowheads="1"/>
          </p:cNvSpPr>
          <p:nvPr/>
        </p:nvSpPr>
        <p:spPr bwMode="auto">
          <a:xfrm>
            <a:off x="22860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100" b="0" i="0" u="none" strike="noStrike" cap="none" normalizeH="0" baseline="0" smtClean="0">
              <a:ln>
                <a:noFill/>
              </a:ln>
              <a:solidFill>
                <a:schemeClr val="tx1"/>
              </a:solidFill>
              <a:effectLst/>
              <a:latin typeface="Calibri" pitchFamily="34" charset="0"/>
              <a:ea typeface="Calibri" pitchFamily="34" charset="0"/>
              <a:cs typeface="Verdana"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Verdana" pitchFamily="34" charset="0"/>
              </a:rPr>
              <a:t>	</a:t>
            </a:r>
            <a:endParaRPr kumimoji="0" lang="cs-CZ"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35865" name="Rectangle 25"/>
          <p:cNvSpPr>
            <a:spLocks noChangeArrowheads="1"/>
          </p:cNvSpPr>
          <p:nvPr/>
        </p:nvSpPr>
        <p:spPr bwMode="auto">
          <a:xfrm>
            <a:off x="228600" y="187895"/>
            <a:ext cx="216726" cy="53860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Verdana" pitchFamily="34" charset="0"/>
              </a:rPr>
              <a:t> </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5866" name="Picture 26"/>
          <p:cNvPicPr>
            <a:picLocks noChangeAspect="1" noChangeArrowheads="1"/>
          </p:cNvPicPr>
          <p:nvPr/>
        </p:nvPicPr>
        <p:blipFill>
          <a:blip r:embed="rId2" cstate="print"/>
          <a:srcRect l="61150" t="26203" r="4537" b="35407"/>
          <a:stretch>
            <a:fillRect/>
          </a:stretch>
        </p:blipFill>
        <p:spPr bwMode="auto">
          <a:xfrm>
            <a:off x="593096" y="1597441"/>
            <a:ext cx="7723320" cy="4858217"/>
          </a:xfrm>
          <a:prstGeom prst="rect">
            <a:avLst/>
          </a:prstGeom>
          <a:noFill/>
          <a:ln w="9525">
            <a:noFill/>
            <a:miter lim="800000"/>
            <a:headEnd/>
            <a:tailEnd/>
          </a:ln>
        </p:spPr>
      </p:pic>
      <p:sp>
        <p:nvSpPr>
          <p:cNvPr id="29" name="Obdélník 28"/>
          <p:cNvSpPr/>
          <p:nvPr/>
        </p:nvSpPr>
        <p:spPr>
          <a:xfrm>
            <a:off x="1403648" y="2780928"/>
            <a:ext cx="1274440"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 name="Obdélník 29"/>
          <p:cNvSpPr/>
          <p:nvPr/>
        </p:nvSpPr>
        <p:spPr>
          <a:xfrm>
            <a:off x="1331640" y="4149080"/>
            <a:ext cx="1778496"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1" name="Obdélník 30"/>
          <p:cNvSpPr/>
          <p:nvPr/>
        </p:nvSpPr>
        <p:spPr>
          <a:xfrm>
            <a:off x="1403648" y="4725144"/>
            <a:ext cx="1584176" cy="5040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88640"/>
            <a:ext cx="8534400" cy="864096"/>
          </a:xfrm>
        </p:spPr>
        <p:txBody>
          <a:bodyPr>
            <a:normAutofit/>
          </a:bodyPr>
          <a:lstStyle/>
          <a:p>
            <a:pPr lvl="0"/>
            <a:r>
              <a:rPr lang="cs-CZ" dirty="0" smtClean="0"/>
              <a:t>Určete chybějící typy reliéfu : </a:t>
            </a:r>
            <a:r>
              <a:rPr lang="cs-CZ" dirty="0" smtClean="0">
                <a:solidFill>
                  <a:srgbClr val="FF0000"/>
                </a:solidFill>
              </a:rPr>
              <a:t>Řešení.</a:t>
            </a:r>
            <a:endParaRPr lang="cs-CZ" dirty="0"/>
          </a:p>
        </p:txBody>
      </p:sp>
      <p:sp>
        <p:nvSpPr>
          <p:cNvPr id="35858" name="Rectangle 18"/>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35863" name="Rectangle 23"/>
          <p:cNvSpPr>
            <a:spLocks noChangeArrowheads="1"/>
          </p:cNvSpPr>
          <p:nvPr/>
        </p:nvSpPr>
        <p:spPr bwMode="auto">
          <a:xfrm>
            <a:off x="228600" y="45720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100" b="0" i="0" u="none" strike="noStrike" cap="none" normalizeH="0" baseline="0" smtClean="0">
              <a:ln>
                <a:noFill/>
              </a:ln>
              <a:solidFill>
                <a:schemeClr val="tx1"/>
              </a:solidFill>
              <a:effectLst/>
              <a:latin typeface="Calibri" pitchFamily="34" charset="0"/>
              <a:ea typeface="Calibri" pitchFamily="34" charset="0"/>
              <a:cs typeface="Verdana"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Verdana" pitchFamily="34" charset="0"/>
              </a:rPr>
              <a:t>	</a:t>
            </a:r>
            <a:endParaRPr kumimoji="0" lang="cs-CZ" sz="800" b="0" i="0" u="none" strike="noStrike" cap="none" normalizeH="0" baseline="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
        <p:nvSpPr>
          <p:cNvPr id="35865" name="Rectangle 25"/>
          <p:cNvSpPr>
            <a:spLocks noChangeArrowheads="1"/>
          </p:cNvSpPr>
          <p:nvPr/>
        </p:nvSpPr>
        <p:spPr bwMode="auto">
          <a:xfrm>
            <a:off x="228600" y="187895"/>
            <a:ext cx="216726" cy="538609"/>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Verdana" pitchFamily="34" charset="0"/>
              </a:rPr>
              <a:t> </a:t>
            </a:r>
            <a:endParaRPr kumimoji="0" lang="cs-CZ"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7" name="Picture 26"/>
          <p:cNvPicPr>
            <a:picLocks noChangeAspect="1" noChangeArrowheads="1"/>
          </p:cNvPicPr>
          <p:nvPr/>
        </p:nvPicPr>
        <p:blipFill>
          <a:blip r:embed="rId2" cstate="print"/>
          <a:srcRect l="61150" t="26203" r="4537" b="35407"/>
          <a:stretch>
            <a:fillRect/>
          </a:stretch>
        </p:blipFill>
        <p:spPr bwMode="auto">
          <a:xfrm>
            <a:off x="593096" y="1597441"/>
            <a:ext cx="7723320" cy="4858217"/>
          </a:xfrm>
          <a:prstGeom prst="rect">
            <a:avLst/>
          </a:prstGeom>
          <a:noFill/>
          <a:ln w="9525">
            <a:noFill/>
            <a:miter lim="800000"/>
            <a:headEnd/>
            <a:tailEnd/>
          </a:ln>
        </p:spPr>
      </p:pic>
      <p:sp>
        <p:nvSpPr>
          <p:cNvPr id="8" name="Obdélník 7"/>
          <p:cNvSpPr/>
          <p:nvPr/>
        </p:nvSpPr>
        <p:spPr>
          <a:xfrm>
            <a:off x="1403648" y="2780928"/>
            <a:ext cx="1490464"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Roviny</a:t>
            </a:r>
            <a:endParaRPr lang="cs-CZ" dirty="0"/>
          </a:p>
        </p:txBody>
      </p:sp>
      <p:sp>
        <p:nvSpPr>
          <p:cNvPr id="9" name="Obdélník 8"/>
          <p:cNvSpPr/>
          <p:nvPr/>
        </p:nvSpPr>
        <p:spPr>
          <a:xfrm>
            <a:off x="1403648" y="4149080"/>
            <a:ext cx="156247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Vrchoviny</a:t>
            </a:r>
            <a:endParaRPr lang="cs-CZ" dirty="0"/>
          </a:p>
        </p:txBody>
      </p:sp>
      <p:sp>
        <p:nvSpPr>
          <p:cNvPr id="10" name="Obdélník 9"/>
          <p:cNvSpPr/>
          <p:nvPr/>
        </p:nvSpPr>
        <p:spPr>
          <a:xfrm>
            <a:off x="1403648" y="4797152"/>
            <a:ext cx="156247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Hornatiny</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904256"/>
          </a:xfrm>
        </p:spPr>
        <p:txBody>
          <a:bodyPr>
            <a:normAutofit fontScale="90000"/>
          </a:bodyPr>
          <a:lstStyle/>
          <a:p>
            <a:pPr lvl="0"/>
            <a:r>
              <a:rPr lang="cs-CZ" dirty="0" smtClean="0"/>
              <a:t>Popište na obrázku znázorněný prvek podmořského reliéfu:</a:t>
            </a:r>
            <a:br>
              <a:rPr lang="cs-CZ" dirty="0" smtClean="0"/>
            </a:br>
            <a:r>
              <a:rPr lang="cs-CZ" dirty="0" smtClean="0"/>
              <a:t> </a:t>
            </a:r>
            <a:br>
              <a:rPr lang="cs-CZ" dirty="0" smtClean="0"/>
            </a:br>
            <a:endParaRPr lang="cs-CZ" dirty="0"/>
          </a:p>
        </p:txBody>
      </p:sp>
      <p:pic>
        <p:nvPicPr>
          <p:cNvPr id="3" name="Obrázek 2"/>
          <p:cNvPicPr/>
          <p:nvPr/>
        </p:nvPicPr>
        <p:blipFill>
          <a:blip r:embed="rId2" cstate="print"/>
          <a:srcRect l="29917" t="42941" r="33223" b="31177"/>
          <a:stretch>
            <a:fillRect/>
          </a:stretch>
        </p:blipFill>
        <p:spPr bwMode="auto">
          <a:xfrm>
            <a:off x="2757487" y="2714625"/>
            <a:ext cx="3629025" cy="1428750"/>
          </a:xfrm>
          <a:prstGeom prst="rect">
            <a:avLst/>
          </a:prstGeom>
          <a:noFill/>
          <a:ln w="9525">
            <a:noFill/>
            <a:miter lim="800000"/>
            <a:headEnd/>
            <a:tailEnd/>
          </a:ln>
        </p:spPr>
      </p:pic>
      <p:sp>
        <p:nvSpPr>
          <p:cNvPr id="4" name="Obdélník 3"/>
          <p:cNvSpPr/>
          <p:nvPr/>
        </p:nvSpPr>
        <p:spPr>
          <a:xfrm>
            <a:off x="3419872" y="4365104"/>
            <a:ext cx="2570584"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832248"/>
          </a:xfrm>
        </p:spPr>
        <p:txBody>
          <a:bodyPr>
            <a:normAutofit fontScale="90000"/>
          </a:bodyPr>
          <a:lstStyle/>
          <a:p>
            <a:pPr lvl="0"/>
            <a:r>
              <a:rPr lang="cs-CZ" dirty="0" smtClean="0"/>
              <a:t>Popište na obrázku znázorněný prvek podmořského reliéfu: </a:t>
            </a:r>
            <a:r>
              <a:rPr lang="cs-CZ" dirty="0" smtClean="0">
                <a:solidFill>
                  <a:srgbClr val="FF0000"/>
                </a:solidFill>
              </a:rPr>
              <a:t>Řešení.</a:t>
            </a:r>
            <a:r>
              <a:rPr lang="cs-CZ" dirty="0" smtClean="0"/>
              <a:t/>
            </a:r>
            <a:br>
              <a:rPr lang="cs-CZ" dirty="0" smtClean="0"/>
            </a:br>
            <a:r>
              <a:rPr lang="cs-CZ" dirty="0" smtClean="0"/>
              <a:t> </a:t>
            </a:r>
            <a:br>
              <a:rPr lang="cs-CZ" dirty="0" smtClean="0"/>
            </a:br>
            <a:endParaRPr lang="cs-CZ" dirty="0"/>
          </a:p>
        </p:txBody>
      </p:sp>
      <p:pic>
        <p:nvPicPr>
          <p:cNvPr id="3" name="Obrázek 2"/>
          <p:cNvPicPr/>
          <p:nvPr/>
        </p:nvPicPr>
        <p:blipFill>
          <a:blip r:embed="rId2" cstate="print"/>
          <a:srcRect l="29917" t="42941" r="33223" b="31177"/>
          <a:stretch>
            <a:fillRect/>
          </a:stretch>
        </p:blipFill>
        <p:spPr bwMode="auto">
          <a:xfrm>
            <a:off x="2757487" y="2714625"/>
            <a:ext cx="3629025" cy="1428750"/>
          </a:xfrm>
          <a:prstGeom prst="rect">
            <a:avLst/>
          </a:prstGeom>
          <a:noFill/>
          <a:ln w="9525">
            <a:noFill/>
            <a:miter lim="800000"/>
            <a:headEnd/>
            <a:tailEnd/>
          </a:ln>
        </p:spPr>
      </p:pic>
      <p:sp>
        <p:nvSpPr>
          <p:cNvPr id="4" name="Obdélník 3"/>
          <p:cNvSpPr/>
          <p:nvPr/>
        </p:nvSpPr>
        <p:spPr>
          <a:xfrm>
            <a:off x="3419872" y="4365104"/>
            <a:ext cx="2448272" cy="72008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Rift – divergentní pohyb </a:t>
            </a:r>
            <a:r>
              <a:rPr lang="cs-CZ" dirty="0" err="1" smtClean="0"/>
              <a:t>litosf</a:t>
            </a:r>
            <a:r>
              <a:rPr lang="cs-CZ" dirty="0" smtClean="0"/>
              <a:t>. desek</a:t>
            </a:r>
            <a:endParaRPr lang="cs-CZ"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1328192"/>
          </a:xfrm>
        </p:spPr>
        <p:txBody>
          <a:bodyPr>
            <a:normAutofit fontScale="90000"/>
          </a:bodyPr>
          <a:lstStyle/>
          <a:p>
            <a:pPr lvl="0"/>
            <a:r>
              <a:rPr lang="cs-CZ" dirty="0" smtClean="0"/>
              <a:t>Doplňte prvky horizontální členitosti oceánu na uvedené mapě pomocí atlasu světa.</a:t>
            </a:r>
            <a:br>
              <a:rPr lang="cs-CZ" dirty="0" smtClean="0"/>
            </a:br>
            <a:endParaRPr lang="cs-CZ" dirty="0"/>
          </a:p>
        </p:txBody>
      </p:sp>
      <p:sp>
        <p:nvSpPr>
          <p:cNvPr id="4" name="Obdélník 3"/>
          <p:cNvSpPr/>
          <p:nvPr/>
        </p:nvSpPr>
        <p:spPr>
          <a:xfrm>
            <a:off x="395536" y="5301208"/>
            <a:ext cx="8496944" cy="923330"/>
          </a:xfrm>
          <a:prstGeom prst="rect">
            <a:avLst/>
          </a:prstGeom>
        </p:spPr>
        <p:txBody>
          <a:bodyPr wrap="square">
            <a:spAutoFit/>
          </a:bodyPr>
          <a:lstStyle/>
          <a:p>
            <a:r>
              <a:rPr lang="cs-CZ" dirty="0" smtClean="0"/>
              <a:t>1.Arabský poloostrov, 2. Karibské moře, 3. Souostroví  Velké Sundy, 4. Beringova úžina, 5.  Ostrov Cejlon, 6. Aljašský záliv, 7. Skandinávský poloostrov, 8. Japonské ostrovy, 9. Mosambický průliv, 10. Průliv La Manche</a:t>
            </a:r>
            <a:endParaRPr lang="cs-CZ" dirty="0"/>
          </a:p>
        </p:txBody>
      </p:sp>
      <p:pic>
        <p:nvPicPr>
          <p:cNvPr id="6" name="Obrázek 5" descr="mapa_Vanku.jpg"/>
          <p:cNvPicPr>
            <a:picLocks noChangeAspect="1"/>
          </p:cNvPicPr>
          <p:nvPr/>
        </p:nvPicPr>
        <p:blipFill>
          <a:blip r:embed="rId2" cstate="print"/>
          <a:stretch>
            <a:fillRect/>
          </a:stretch>
        </p:blipFill>
        <p:spPr>
          <a:xfrm>
            <a:off x="1043608" y="1469048"/>
            <a:ext cx="6840760" cy="3826859"/>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Obrázek 17" descr="mapa_Vanku.jpg"/>
          <p:cNvPicPr>
            <a:picLocks noChangeAspect="1"/>
          </p:cNvPicPr>
          <p:nvPr/>
        </p:nvPicPr>
        <p:blipFill>
          <a:blip r:embed="rId2" cstate="print"/>
          <a:stretch>
            <a:fillRect/>
          </a:stretch>
        </p:blipFill>
        <p:spPr>
          <a:xfrm>
            <a:off x="1043608" y="1884902"/>
            <a:ext cx="6840760" cy="3826859"/>
          </a:xfrm>
          <a:prstGeom prst="rect">
            <a:avLst/>
          </a:prstGeom>
        </p:spPr>
      </p:pic>
      <p:sp>
        <p:nvSpPr>
          <p:cNvPr id="2" name="Nadpis 1"/>
          <p:cNvSpPr>
            <a:spLocks noGrp="1"/>
          </p:cNvSpPr>
          <p:nvPr>
            <p:ph type="title"/>
          </p:nvPr>
        </p:nvSpPr>
        <p:spPr>
          <a:xfrm>
            <a:off x="301752" y="228600"/>
            <a:ext cx="8534400" cy="1400200"/>
          </a:xfrm>
        </p:spPr>
        <p:txBody>
          <a:bodyPr>
            <a:normAutofit fontScale="90000"/>
          </a:bodyPr>
          <a:lstStyle/>
          <a:p>
            <a:pPr lvl="0"/>
            <a:r>
              <a:rPr lang="cs-CZ" dirty="0" smtClean="0"/>
              <a:t>Doplňte prvky horizontální členitosti oceánu na uvedené mapě pomocí atlasu světa: </a:t>
            </a:r>
            <a:r>
              <a:rPr lang="cs-CZ" dirty="0" smtClean="0">
                <a:solidFill>
                  <a:srgbClr val="FF0000"/>
                </a:solidFill>
              </a:rPr>
              <a:t>Řešení.</a:t>
            </a:r>
            <a:r>
              <a:rPr lang="cs-CZ" dirty="0" smtClean="0"/>
              <a:t/>
            </a:r>
            <a:br>
              <a:rPr lang="cs-CZ" dirty="0" smtClean="0"/>
            </a:br>
            <a:endParaRPr lang="cs-CZ" dirty="0"/>
          </a:p>
        </p:txBody>
      </p:sp>
      <p:sp>
        <p:nvSpPr>
          <p:cNvPr id="6" name="TextovéPole 5"/>
          <p:cNvSpPr txBox="1"/>
          <p:nvPr/>
        </p:nvSpPr>
        <p:spPr>
          <a:xfrm>
            <a:off x="5148064" y="3284984"/>
            <a:ext cx="288032" cy="369332"/>
          </a:xfrm>
          <a:prstGeom prst="rect">
            <a:avLst/>
          </a:prstGeom>
          <a:noFill/>
        </p:spPr>
        <p:txBody>
          <a:bodyPr wrap="square" rtlCol="0">
            <a:spAutoFit/>
          </a:bodyPr>
          <a:lstStyle/>
          <a:p>
            <a:r>
              <a:rPr lang="cs-CZ" dirty="0" smtClean="0">
                <a:solidFill>
                  <a:srgbClr val="FF0000"/>
                </a:solidFill>
              </a:rPr>
              <a:t>1</a:t>
            </a:r>
            <a:endParaRPr lang="cs-CZ" dirty="0">
              <a:solidFill>
                <a:srgbClr val="FF0000"/>
              </a:solidFill>
            </a:endParaRPr>
          </a:p>
        </p:txBody>
      </p:sp>
      <p:sp>
        <p:nvSpPr>
          <p:cNvPr id="8" name="TextovéPole 7"/>
          <p:cNvSpPr txBox="1"/>
          <p:nvPr/>
        </p:nvSpPr>
        <p:spPr>
          <a:xfrm>
            <a:off x="2843808" y="3244334"/>
            <a:ext cx="288032" cy="369332"/>
          </a:xfrm>
          <a:prstGeom prst="rect">
            <a:avLst/>
          </a:prstGeom>
          <a:noFill/>
        </p:spPr>
        <p:txBody>
          <a:bodyPr wrap="square" rtlCol="0">
            <a:spAutoFit/>
          </a:bodyPr>
          <a:lstStyle/>
          <a:p>
            <a:r>
              <a:rPr lang="cs-CZ" dirty="0" smtClean="0">
                <a:solidFill>
                  <a:srgbClr val="FF0000"/>
                </a:solidFill>
              </a:rPr>
              <a:t>2</a:t>
            </a:r>
            <a:endParaRPr lang="cs-CZ" dirty="0">
              <a:solidFill>
                <a:srgbClr val="FF0000"/>
              </a:solidFill>
            </a:endParaRPr>
          </a:p>
        </p:txBody>
      </p:sp>
      <p:sp>
        <p:nvSpPr>
          <p:cNvPr id="9" name="TextovéPole 8"/>
          <p:cNvSpPr txBox="1"/>
          <p:nvPr/>
        </p:nvSpPr>
        <p:spPr>
          <a:xfrm>
            <a:off x="6660233" y="3688158"/>
            <a:ext cx="360040" cy="369332"/>
          </a:xfrm>
          <a:prstGeom prst="rect">
            <a:avLst/>
          </a:prstGeom>
          <a:noFill/>
        </p:spPr>
        <p:txBody>
          <a:bodyPr wrap="square" rtlCol="0">
            <a:spAutoFit/>
          </a:bodyPr>
          <a:lstStyle/>
          <a:p>
            <a:r>
              <a:rPr lang="cs-CZ" dirty="0" smtClean="0">
                <a:solidFill>
                  <a:srgbClr val="FF0000"/>
                </a:solidFill>
              </a:rPr>
              <a:t>3</a:t>
            </a:r>
            <a:endParaRPr lang="cs-CZ" dirty="0">
              <a:solidFill>
                <a:srgbClr val="FF0000"/>
              </a:solidFill>
            </a:endParaRPr>
          </a:p>
        </p:txBody>
      </p:sp>
      <p:sp>
        <p:nvSpPr>
          <p:cNvPr id="10" name="TextovéPole 9"/>
          <p:cNvSpPr txBox="1"/>
          <p:nvPr/>
        </p:nvSpPr>
        <p:spPr>
          <a:xfrm>
            <a:off x="7344309" y="2448742"/>
            <a:ext cx="288032" cy="369332"/>
          </a:xfrm>
          <a:prstGeom prst="rect">
            <a:avLst/>
          </a:prstGeom>
          <a:noFill/>
        </p:spPr>
        <p:txBody>
          <a:bodyPr wrap="square" rtlCol="0">
            <a:spAutoFit/>
          </a:bodyPr>
          <a:lstStyle/>
          <a:p>
            <a:r>
              <a:rPr lang="cs-CZ" dirty="0" smtClean="0">
                <a:solidFill>
                  <a:srgbClr val="FF0000"/>
                </a:solidFill>
              </a:rPr>
              <a:t>4</a:t>
            </a:r>
            <a:endParaRPr lang="cs-CZ" dirty="0">
              <a:solidFill>
                <a:srgbClr val="FF0000"/>
              </a:solidFill>
            </a:endParaRPr>
          </a:p>
        </p:txBody>
      </p:sp>
      <p:sp>
        <p:nvSpPr>
          <p:cNvPr id="11" name="TextovéPole 10"/>
          <p:cNvSpPr txBox="1"/>
          <p:nvPr/>
        </p:nvSpPr>
        <p:spPr>
          <a:xfrm>
            <a:off x="5681479" y="3503492"/>
            <a:ext cx="288032" cy="369332"/>
          </a:xfrm>
          <a:prstGeom prst="rect">
            <a:avLst/>
          </a:prstGeom>
          <a:noFill/>
        </p:spPr>
        <p:txBody>
          <a:bodyPr wrap="square" rtlCol="0">
            <a:spAutoFit/>
          </a:bodyPr>
          <a:lstStyle/>
          <a:p>
            <a:r>
              <a:rPr lang="cs-CZ" dirty="0" smtClean="0">
                <a:solidFill>
                  <a:srgbClr val="FF0000"/>
                </a:solidFill>
              </a:rPr>
              <a:t>5</a:t>
            </a:r>
            <a:endParaRPr lang="cs-CZ" dirty="0">
              <a:solidFill>
                <a:srgbClr val="FF0000"/>
              </a:solidFill>
            </a:endParaRPr>
          </a:p>
        </p:txBody>
      </p:sp>
      <p:sp>
        <p:nvSpPr>
          <p:cNvPr id="12" name="TextovéPole 11"/>
          <p:cNvSpPr txBox="1"/>
          <p:nvPr/>
        </p:nvSpPr>
        <p:spPr>
          <a:xfrm>
            <a:off x="1619672" y="2461538"/>
            <a:ext cx="360040" cy="369332"/>
          </a:xfrm>
          <a:prstGeom prst="rect">
            <a:avLst/>
          </a:prstGeom>
          <a:noFill/>
        </p:spPr>
        <p:txBody>
          <a:bodyPr wrap="square" rtlCol="0">
            <a:spAutoFit/>
          </a:bodyPr>
          <a:lstStyle/>
          <a:p>
            <a:r>
              <a:rPr lang="cs-CZ" dirty="0" smtClean="0">
                <a:solidFill>
                  <a:srgbClr val="FF0000"/>
                </a:solidFill>
              </a:rPr>
              <a:t>6</a:t>
            </a:r>
            <a:endParaRPr lang="cs-CZ" dirty="0">
              <a:solidFill>
                <a:srgbClr val="FF0000"/>
              </a:solidFill>
            </a:endParaRPr>
          </a:p>
        </p:txBody>
      </p:sp>
      <p:sp>
        <p:nvSpPr>
          <p:cNvPr id="13" name="TextovéPole 12"/>
          <p:cNvSpPr txBox="1"/>
          <p:nvPr/>
        </p:nvSpPr>
        <p:spPr>
          <a:xfrm>
            <a:off x="4535997" y="2492896"/>
            <a:ext cx="360040" cy="369332"/>
          </a:xfrm>
          <a:prstGeom prst="rect">
            <a:avLst/>
          </a:prstGeom>
          <a:noFill/>
        </p:spPr>
        <p:txBody>
          <a:bodyPr wrap="square" rtlCol="0">
            <a:spAutoFit/>
          </a:bodyPr>
          <a:lstStyle/>
          <a:p>
            <a:r>
              <a:rPr lang="cs-CZ" dirty="0" smtClean="0">
                <a:solidFill>
                  <a:srgbClr val="FF0000"/>
                </a:solidFill>
              </a:rPr>
              <a:t>7</a:t>
            </a:r>
            <a:endParaRPr lang="cs-CZ" dirty="0">
              <a:solidFill>
                <a:srgbClr val="FF0000"/>
              </a:solidFill>
            </a:endParaRPr>
          </a:p>
        </p:txBody>
      </p:sp>
      <p:sp>
        <p:nvSpPr>
          <p:cNvPr id="14" name="TextovéPole 13"/>
          <p:cNvSpPr txBox="1"/>
          <p:nvPr/>
        </p:nvSpPr>
        <p:spPr>
          <a:xfrm>
            <a:off x="6660233" y="3037602"/>
            <a:ext cx="360040" cy="369332"/>
          </a:xfrm>
          <a:prstGeom prst="rect">
            <a:avLst/>
          </a:prstGeom>
          <a:noFill/>
        </p:spPr>
        <p:txBody>
          <a:bodyPr wrap="square" rtlCol="0">
            <a:spAutoFit/>
          </a:bodyPr>
          <a:lstStyle/>
          <a:p>
            <a:r>
              <a:rPr lang="cs-CZ" dirty="0" smtClean="0">
                <a:solidFill>
                  <a:srgbClr val="FF0000"/>
                </a:solidFill>
              </a:rPr>
              <a:t>8</a:t>
            </a:r>
            <a:endParaRPr lang="cs-CZ" dirty="0">
              <a:solidFill>
                <a:srgbClr val="FF0000"/>
              </a:solidFill>
            </a:endParaRPr>
          </a:p>
        </p:txBody>
      </p:sp>
      <p:sp>
        <p:nvSpPr>
          <p:cNvPr id="15" name="TextovéPole 14"/>
          <p:cNvSpPr txBox="1"/>
          <p:nvPr/>
        </p:nvSpPr>
        <p:spPr>
          <a:xfrm>
            <a:off x="5032150" y="3872824"/>
            <a:ext cx="288032" cy="369332"/>
          </a:xfrm>
          <a:prstGeom prst="rect">
            <a:avLst/>
          </a:prstGeom>
          <a:noFill/>
        </p:spPr>
        <p:txBody>
          <a:bodyPr wrap="square" rtlCol="0">
            <a:spAutoFit/>
          </a:bodyPr>
          <a:lstStyle/>
          <a:p>
            <a:r>
              <a:rPr lang="cs-CZ" dirty="0" smtClean="0">
                <a:solidFill>
                  <a:srgbClr val="FF0000"/>
                </a:solidFill>
              </a:rPr>
              <a:t>9</a:t>
            </a:r>
            <a:endParaRPr lang="cs-CZ" dirty="0">
              <a:solidFill>
                <a:srgbClr val="FF0000"/>
              </a:solidFill>
            </a:endParaRPr>
          </a:p>
        </p:txBody>
      </p:sp>
      <p:sp>
        <p:nvSpPr>
          <p:cNvPr id="16" name="TextovéPole 15"/>
          <p:cNvSpPr txBox="1"/>
          <p:nvPr/>
        </p:nvSpPr>
        <p:spPr>
          <a:xfrm>
            <a:off x="4319972" y="2677562"/>
            <a:ext cx="792088" cy="369332"/>
          </a:xfrm>
          <a:prstGeom prst="rect">
            <a:avLst/>
          </a:prstGeom>
          <a:noFill/>
        </p:spPr>
        <p:txBody>
          <a:bodyPr wrap="square" rtlCol="0">
            <a:spAutoFit/>
          </a:bodyPr>
          <a:lstStyle/>
          <a:p>
            <a:r>
              <a:rPr lang="cs-CZ" dirty="0" smtClean="0">
                <a:solidFill>
                  <a:srgbClr val="FF0000"/>
                </a:solidFill>
              </a:rPr>
              <a:t>10</a:t>
            </a:r>
            <a:endParaRPr lang="cs-CZ" dirty="0">
              <a:solidFill>
                <a:srgbClr val="FF0000"/>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fontScale="77500" lnSpcReduction="20000"/>
          </a:bodyPr>
          <a:lstStyle/>
          <a:p>
            <a:pPr>
              <a:buNone/>
            </a:pPr>
            <a:r>
              <a:rPr lang="cs-CZ" dirty="0" smtClean="0"/>
              <a:t>Slide 5+6 -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pPr>
              <a:buNone/>
            </a:pPr>
            <a:r>
              <a:rPr lang="cs-CZ" dirty="0" smtClean="0"/>
              <a:t>Slide 9+10-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r>
              <a:rPr lang="cs-CZ" dirty="0" smtClean="0"/>
              <a:t>Slide 11+12- 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pPr>
              <a:buNone/>
            </a:pPr>
            <a:endParaRPr lang="cs-CZ" dirty="0" smtClean="0"/>
          </a:p>
          <a:p>
            <a:pPr>
              <a:buNone/>
            </a:pPr>
            <a:r>
              <a:rPr lang="cs-CZ" dirty="0" err="1" smtClean="0"/>
              <a:t>Slide</a:t>
            </a:r>
            <a:r>
              <a:rPr lang="cs-CZ" dirty="0" smtClean="0"/>
              <a:t> 13+14 </a:t>
            </a:r>
            <a:r>
              <a:rPr lang="cs-CZ" dirty="0"/>
              <a:t>– slepá mapa světa: </a:t>
            </a:r>
          </a:p>
          <a:p>
            <a:pPr>
              <a:buNone/>
            </a:pPr>
            <a:r>
              <a:rPr lang="cs-CZ" dirty="0"/>
              <a:t>Vytvořeno Markétou Pravdovou v programu ARCGIS – použito se svolením autora</a:t>
            </a:r>
          </a:p>
          <a:p>
            <a:pPr>
              <a:buNone/>
            </a:pPr>
            <a:r>
              <a:rPr lang="cs-CZ" dirty="0"/>
              <a:t> </a:t>
            </a:r>
          </a:p>
          <a:p>
            <a:endParaRPr lang="cs-CZ" dirty="0"/>
          </a:p>
          <a:p>
            <a:endParaRPr lang="cs-CZ" dirty="0" smtClean="0"/>
          </a:p>
          <a:p>
            <a:endParaRPr lang="cs-CZ" dirty="0" smtClean="0"/>
          </a:p>
          <a:p>
            <a:endParaRPr lang="cs-CZ" dirty="0" smtClean="0"/>
          </a:p>
          <a:p>
            <a:endParaRPr lang="cs-CZ" dirty="0" smtClean="0"/>
          </a:p>
          <a:p>
            <a:endParaRPr lang="cs-CZ"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
          </p:nvPr>
        </p:nvSpPr>
        <p:spPr/>
        <p:txBody>
          <a:bodyPr>
            <a:normAutofit/>
          </a:bodyPr>
          <a:lstStyle/>
          <a:p>
            <a:r>
              <a:rPr lang="cs-CZ" dirty="0" smtClean="0"/>
              <a:t>KAREL, </a:t>
            </a:r>
            <a:r>
              <a:rPr lang="cs-CZ" dirty="0" err="1" smtClean="0"/>
              <a:t>Kašparovský</a:t>
            </a:r>
            <a:r>
              <a:rPr lang="cs-CZ" dirty="0" smtClean="0"/>
              <a:t>. </a:t>
            </a:r>
            <a:r>
              <a:rPr lang="cs-CZ" i="1" dirty="0" smtClean="0"/>
              <a:t>Zeměpis I. v kostce</a:t>
            </a:r>
            <a:r>
              <a:rPr lang="cs-CZ" dirty="0" smtClean="0"/>
              <a:t>. Praha: Fragment, 2009, ISBN 978-80-253-0586-7.</a:t>
            </a:r>
          </a:p>
          <a:p>
            <a:r>
              <a:rPr lang="cs-CZ" dirty="0" smtClean="0"/>
              <a:t>SOBOTOVI, </a:t>
            </a:r>
            <a:r>
              <a:rPr lang="cs-CZ" dirty="0" err="1" smtClean="0"/>
              <a:t>Miromila</a:t>
            </a:r>
            <a:r>
              <a:rPr lang="cs-CZ" dirty="0" smtClean="0"/>
              <a:t> A Karel. </a:t>
            </a:r>
            <a:r>
              <a:rPr lang="cs-CZ" i="1" dirty="0" smtClean="0"/>
              <a:t>Zeměpisný náčrtník</a:t>
            </a:r>
            <a:r>
              <a:rPr lang="cs-CZ" dirty="0" smtClean="0"/>
              <a:t>. Praha: Česká geografická společnost, 1996, ISBN 80-901942-5-7.</a:t>
            </a:r>
          </a:p>
          <a:p>
            <a:endParaRPr lang="cs-CZ" dirty="0" smtClean="0"/>
          </a:p>
          <a:p>
            <a:r>
              <a:rPr lang="cs-CZ" dirty="0" smtClean="0"/>
              <a:t>Archiv </a:t>
            </a:r>
            <a:r>
              <a:rPr lang="cs-CZ" dirty="0" smtClean="0"/>
              <a:t>autora.	</a:t>
            </a:r>
          </a:p>
          <a:p>
            <a:pPr>
              <a:buNone/>
            </a:pPr>
            <a:endParaRPr lang="cs-CZ"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dministrativn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367</TotalTime>
  <Words>621</Words>
  <Application>Microsoft Office PowerPoint</Application>
  <PresentationFormat>Předvádění na obrazovce (4:3)</PresentationFormat>
  <Paragraphs>103</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Administrativní</vt:lpstr>
      <vt:lpstr>Prezentace aplikace PowerPoint</vt:lpstr>
      <vt:lpstr>Prezentace aplikace PowerPoint</vt:lpstr>
      <vt:lpstr>Litosféra – Georeliéf (horizontální a vertikální členitost)</vt:lpstr>
      <vt:lpstr>Georeliéf – tvoří povrch zemské kůry </vt:lpstr>
      <vt:lpstr>Popište prvky členitosti podmořského reliéfu: </vt:lpstr>
      <vt:lpstr>Popište prvky členitosti podmořského reliéfu: Řešení. </vt:lpstr>
      <vt:lpstr>Georeliéf</vt:lpstr>
      <vt:lpstr>Georeliéf</vt:lpstr>
      <vt:lpstr>Určete chybějící typy reliéfu :</vt:lpstr>
      <vt:lpstr>Určete chybějící typy reliéfu : Řešení.</vt:lpstr>
      <vt:lpstr>Popište na obrázku znázorněný prvek podmořského reliéfu:   </vt:lpstr>
      <vt:lpstr>Popište na obrázku znázorněný prvek podmořského reliéfu: Řešení.   </vt:lpstr>
      <vt:lpstr>Doplňte prvky horizontální členitosti oceánu na uvedené mapě pomocí atlasu světa. </vt:lpstr>
      <vt:lpstr>Doplňte prvky horizontální členitosti oceánu na uvedené mapě pomocí atlasu světa: Řešení. </vt:lpstr>
      <vt:lpstr>Zdroje</vt:lpstr>
      <vt:lpstr>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Jana</dc:creator>
  <cp:lastModifiedBy>Jan Pravda</cp:lastModifiedBy>
  <cp:revision>49</cp:revision>
  <dcterms:created xsi:type="dcterms:W3CDTF">2013-03-23T13:53:01Z</dcterms:created>
  <dcterms:modified xsi:type="dcterms:W3CDTF">2013-12-17T10:44:08Z</dcterms:modified>
</cp:coreProperties>
</file>