
<file path=[Content_Types].xml><?xml version="1.0" encoding="utf-8"?>
<Types xmlns="http://schemas.openxmlformats.org/package/2006/content-types">
  <Default Extension="png" ContentType="image/png"/>
  <Default Extension="mp3" ContentType="audio/unknown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5" r:id="rId3"/>
    <p:sldId id="286" r:id="rId4"/>
    <p:sldId id="287" r:id="rId5"/>
    <p:sldId id="285" r:id="rId6"/>
    <p:sldId id="289" r:id="rId7"/>
    <p:sldId id="288" r:id="rId8"/>
    <p:sldId id="290" r:id="rId9"/>
    <p:sldId id="291" r:id="rId10"/>
    <p:sldId id="292" r:id="rId11"/>
    <p:sldId id="293" r:id="rId12"/>
    <p:sldId id="269" r:id="rId13"/>
    <p:sldId id="258" r:id="rId14"/>
    <p:sldId id="294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E1B9"/>
    <a:srgbClr val="FFFAF0"/>
    <a:srgbClr val="FFFAF5"/>
    <a:srgbClr val="FFF5EB"/>
    <a:srgbClr val="FFEBCD"/>
    <a:srgbClr val="FFFFCC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3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13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1.jpeg"/><Relationship Id="rId12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11" Type="http://schemas.openxmlformats.org/officeDocument/2006/relationships/image" Target="../media/image14.emf"/><Relationship Id="rId5" Type="http://schemas.openxmlformats.org/officeDocument/2006/relationships/image" Target="../media/image9.gif"/><Relationship Id="rId10" Type="http://schemas.openxmlformats.org/officeDocument/2006/relationships/image" Target="../media/image13.jpeg"/><Relationship Id="rId4" Type="http://schemas.openxmlformats.org/officeDocument/2006/relationships/image" Target="../media/image8.jpeg"/><Relationship Id="rId9" Type="http://schemas.openxmlformats.org/officeDocument/2006/relationships/hyperlink" Target="http://upload.wikimedia.org/wikipedia/commons/3/3c/Flickr_-_Nic's_events_-_British_Museum_with_Cory_and_Mary,_6_Sep_2007_-_264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13" Type="http://schemas.openxmlformats.org/officeDocument/2006/relationships/image" Target="../media/image27.jpeg"/><Relationship Id="rId1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22.gif"/><Relationship Id="rId12" Type="http://schemas.openxmlformats.org/officeDocument/2006/relationships/image" Target="../media/image26.jpeg"/><Relationship Id="rId17" Type="http://schemas.openxmlformats.org/officeDocument/2006/relationships/image" Target="../media/image30.jpeg"/><Relationship Id="rId2" Type="http://schemas.openxmlformats.org/officeDocument/2006/relationships/notesSlide" Target="../notesSlides/notesSlide6.xml"/><Relationship Id="rId16" Type="http://schemas.openxmlformats.org/officeDocument/2006/relationships/hyperlink" Target="http://www.bazar.cz/xad6249971-nabizim-dve-nadherna-historicka-radia-talisman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hyperlink" Target="http://upload.wikimedia.org/wikipedia/commons/a/a8/%D0%A1%D1%87%D1%91%D1%82%D0%BD%D0%B0%D1%8F_%D0%BC%D0%B0%D1%88%D0%B8%D0%BD%D0%BA%D0%B0_%D0%A4%D0%B5%D0%BB%D0%B8%D0%BA%D1%81-%D0%9C.jpg" TargetMode="External"/><Relationship Id="rId5" Type="http://schemas.openxmlformats.org/officeDocument/2006/relationships/image" Target="../media/image20.jpeg"/><Relationship Id="rId15" Type="http://schemas.openxmlformats.org/officeDocument/2006/relationships/image" Target="../media/image29.jpeg"/><Relationship Id="rId10" Type="http://schemas.openxmlformats.org/officeDocument/2006/relationships/image" Target="../media/image25.jpeg"/><Relationship Id="rId4" Type="http://schemas.openxmlformats.org/officeDocument/2006/relationships/hyperlink" Target="http://upload.wikimedia.org/wikipedia/commons/6/63/Registrierkasse_Humpisstuben_MHQ.jpg" TargetMode="External"/><Relationship Id="rId9" Type="http://schemas.openxmlformats.org/officeDocument/2006/relationships/image" Target="../media/image24.jpeg"/><Relationship Id="rId14" Type="http://schemas.openxmlformats.org/officeDocument/2006/relationships/image" Target="../media/image28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azar.cz/g/inzer/2013/1002/rf164956f7B5Yjj8X0_b.jpg" TargetMode="External"/><Relationship Id="rId13" Type="http://schemas.openxmlformats.org/officeDocument/2006/relationships/image" Target="../media/image38.jpeg"/><Relationship Id="rId3" Type="http://schemas.openxmlformats.org/officeDocument/2006/relationships/audio" Target="../media/audio1.wav"/><Relationship Id="rId7" Type="http://schemas.openxmlformats.org/officeDocument/2006/relationships/image" Target="../media/image34.jpeg"/><Relationship Id="rId12" Type="http://schemas.openxmlformats.org/officeDocument/2006/relationships/image" Target="../media/image3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11" Type="http://schemas.openxmlformats.org/officeDocument/2006/relationships/image" Target="../media/image36.jpeg"/><Relationship Id="rId5" Type="http://schemas.openxmlformats.org/officeDocument/2006/relationships/image" Target="../media/image32.jpeg"/><Relationship Id="rId15" Type="http://schemas.openxmlformats.org/officeDocument/2006/relationships/audio" Target="../media/audio1.wav"/><Relationship Id="rId10" Type="http://schemas.openxmlformats.org/officeDocument/2006/relationships/hyperlink" Target="http://www.bazar.cz/xad6262722-sony--icf-s10.aspx" TargetMode="External"/><Relationship Id="rId4" Type="http://schemas.openxmlformats.org/officeDocument/2006/relationships/image" Target="../media/image31.jpeg"/><Relationship Id="rId9" Type="http://schemas.openxmlformats.org/officeDocument/2006/relationships/image" Target="../media/image35.jpeg"/><Relationship Id="rId14" Type="http://schemas.openxmlformats.org/officeDocument/2006/relationships/image" Target="../media/image39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emf"/><Relationship Id="rId3" Type="http://schemas.openxmlformats.org/officeDocument/2006/relationships/audio" Target="../media/audio1.wav"/><Relationship Id="rId7" Type="http://schemas.openxmlformats.org/officeDocument/2006/relationships/image" Target="../media/image43.emf"/><Relationship Id="rId12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emf"/><Relationship Id="rId11" Type="http://schemas.openxmlformats.org/officeDocument/2006/relationships/image" Target="../media/image47.png"/><Relationship Id="rId5" Type="http://schemas.openxmlformats.org/officeDocument/2006/relationships/image" Target="../media/image41.emf"/><Relationship Id="rId10" Type="http://schemas.openxmlformats.org/officeDocument/2006/relationships/image" Target="../media/image46.emf"/><Relationship Id="rId4" Type="http://schemas.openxmlformats.org/officeDocument/2006/relationships/image" Target="../media/image40.emf"/><Relationship Id="rId9" Type="http://schemas.openxmlformats.org/officeDocument/2006/relationships/image" Target="../media/image45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emf"/><Relationship Id="rId3" Type="http://schemas.openxmlformats.org/officeDocument/2006/relationships/audio" Target="../media/audio1.wav"/><Relationship Id="rId7" Type="http://schemas.openxmlformats.org/officeDocument/2006/relationships/image" Target="../media/image51.e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49.png"/><Relationship Id="rId10" Type="http://schemas.openxmlformats.org/officeDocument/2006/relationships/audio" Target="../media/audio1.wav"/><Relationship Id="rId4" Type="http://schemas.openxmlformats.org/officeDocument/2006/relationships/image" Target="../media/image48.png"/><Relationship Id="rId9" Type="http://schemas.openxmlformats.org/officeDocument/2006/relationships/image" Target="../media/image53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emf"/><Relationship Id="rId5" Type="http://schemas.openxmlformats.org/officeDocument/2006/relationships/image" Target="../media/image55.emf"/><Relationship Id="rId10" Type="http://schemas.openxmlformats.org/officeDocument/2006/relationships/audio" Target="../media/audio1.wav"/><Relationship Id="rId4" Type="http://schemas.openxmlformats.org/officeDocument/2006/relationships/image" Target="../media/image54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9.png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58.WMF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11.xml"/><Relationship Id="rId9" Type="http://schemas.openxmlformats.org/officeDocument/2006/relationships/audio" Target="../media/audio1.wav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francie.tripzone.cz/fotogalerie/malby-v-jeskyni-lascaux-7023" TargetMode="External"/><Relationship Id="rId13" Type="http://schemas.openxmlformats.org/officeDocument/2006/relationships/hyperlink" Target="http://office.microsoft.com/cs-cz/images/MC900442026.aspx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odcestovat.cz/destinace/evropa/spanelsko/jeskyne-altamira/" TargetMode="External"/><Relationship Id="rId12" Type="http://schemas.openxmlformats.org/officeDocument/2006/relationships/image" Target="../media/image61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altamira.cz/objeveni.html" TargetMode="External"/><Relationship Id="rId11" Type="http://schemas.openxmlformats.org/officeDocument/2006/relationships/hyperlink" Target="http://cs.wikipedia.org/wiki/Soubor:Italien_Rom_Trajansaeule_sb1.JPG" TargetMode="External"/><Relationship Id="rId5" Type="http://schemas.openxmlformats.org/officeDocument/2006/relationships/hyperlink" Target="http://cs.wikipedia.org/wiki/Soubor:Altamira_4.jpg" TargetMode="External"/><Relationship Id="rId10" Type="http://schemas.openxmlformats.org/officeDocument/2006/relationships/hyperlink" Target="http://tech.ihned.cz/c1-46485160-nad-radou-motivu-paleolitickych-kreseb-v-jeskyni-lascaux-si-vedci-stale-lamou-hlavy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cs.wikipedia.org/wiki/Lascaux" TargetMode="External"/><Relationship Id="rId14" Type="http://schemas.openxmlformats.org/officeDocument/2006/relationships/audio" Target="../media/audio1.wav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enoviny.cz/kultura/index_img.php?id=249577" TargetMode="External"/><Relationship Id="rId13" Type="http://schemas.openxmlformats.org/officeDocument/2006/relationships/hyperlink" Target="http://elektronika.heureka.cz/" TargetMode="External"/><Relationship Id="rId18" Type="http://schemas.openxmlformats.org/officeDocument/2006/relationships/audio" Target="../media/audio1.wav"/><Relationship Id="rId3" Type="http://schemas.openxmlformats.org/officeDocument/2006/relationships/image" Target="../media/image1.png"/><Relationship Id="rId7" Type="http://schemas.openxmlformats.org/officeDocument/2006/relationships/hyperlink" Target="http://technet.idnes.cz/knihtisk-zacatek-informacni-revoluce-d8e-/tec_technika.aspx?c=A070216_183142_tec_technika_pka" TargetMode="External"/><Relationship Id="rId12" Type="http://schemas.openxmlformats.org/officeDocument/2006/relationships/hyperlink" Target="http://www.fi.muni.cz/usr/pelikan/ARCHIT/TEXTY/VNEUM.HTML" TargetMode="External"/><Relationship Id="rId17" Type="http://schemas.openxmlformats.org/officeDocument/2006/relationships/image" Target="../media/image61.gif"/><Relationship Id="rId2" Type="http://schemas.openxmlformats.org/officeDocument/2006/relationships/audio" Target="../media/audio1.wav"/><Relationship Id="rId16" Type="http://schemas.openxmlformats.org/officeDocument/2006/relationships/hyperlink" Target="http://mp3s.nadruhou.net/crazy-frog/we-are-the-champions-56719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Knihtisk" TargetMode="External"/><Relationship Id="rId11" Type="http://schemas.openxmlformats.org/officeDocument/2006/relationships/hyperlink" Target="http://extrahardware.cnews.cz/lide/jan-bocek" TargetMode="External"/><Relationship Id="rId5" Type="http://schemas.openxmlformats.org/officeDocument/2006/relationships/hyperlink" Target="http://www.holidaycheck.cz/Turistick%C3%BD-c%C3%ADl-Fotografie_Konstantin%C5%AFv+oblouk+%C5%98%C3%ADm-ch_ub-zid_20110.html?action=detail&amp;mediaId=1161072073&amp;mediaOrder=4" TargetMode="External"/><Relationship Id="rId15" Type="http://schemas.openxmlformats.org/officeDocument/2006/relationships/hyperlink" Target="http://www.komik.cz/obrazky/7918-parici-babicka/" TargetMode="External"/><Relationship Id="rId10" Type="http://schemas.openxmlformats.org/officeDocument/2006/relationships/hyperlink" Target="http://vysilacky.heureka.cz/topcom-twintalker-1302-duo/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cs.wikipedia.org/wiki/Soubor:Nokia_Talkman_(right).jpg" TargetMode="External"/><Relationship Id="rId14" Type="http://schemas.openxmlformats.org/officeDocument/2006/relationships/hyperlink" Target="http://www.i-kantor.eu/cze/ucebnice/informatika.php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011604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Historie vývoje elektronických výpočetních systémů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na konci 21. století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Informatika, vývoj počítačů, kalkulátory, počítací stroje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distanční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Historie ICT – muzeum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VY_32_INOVACE_33_664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muzeum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Rozhovor na téma významu informací a počítání v dobách pravěku.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1. pravěk: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2165" y="1124744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Komunikace, předávání a záznam informace i počítání jsou podstatou jakéhokoli společenského života.</a:t>
            </a:r>
          </a:p>
          <a:p>
            <a:r>
              <a:rPr lang="cs-CZ" sz="2400" i="1" dirty="0" smtClean="0"/>
              <a:t>Tedy už od pradávna:</a:t>
            </a:r>
            <a:endParaRPr lang="cs-CZ" sz="2400" i="1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4226" y="2204864"/>
            <a:ext cx="5643576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997" y="3933435"/>
            <a:ext cx="2108200" cy="2305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obrázek 248" descr="1-bone_t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509120"/>
            <a:ext cx="2952328" cy="172819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153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5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4500"/>
                            </p:stCondLst>
                            <p:childTnLst>
                              <p:par>
                                <p:cTn id="2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500"/>
                            </p:stCondLst>
                            <p:childTnLst>
                              <p:par>
                                <p:cTn id="2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muzeum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Rozhovor na téma pro jaké účely bylo malování a rytí v životě pralidí.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1. pravěk: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7649" y="701651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C00000"/>
                </a:solidFill>
              </a:rPr>
              <a:t>Jeskyně a nálezy – Francie </a:t>
            </a:r>
            <a:r>
              <a:rPr lang="cs-CZ" sz="2400" i="1" dirty="0" err="1" smtClean="0">
                <a:solidFill>
                  <a:srgbClr val="C00000"/>
                </a:solidFill>
              </a:rPr>
              <a:t>Lascaux</a:t>
            </a:r>
            <a:r>
              <a:rPr lang="cs-CZ" sz="2400" i="1" dirty="0" smtClean="0">
                <a:solidFill>
                  <a:srgbClr val="C00000"/>
                </a:solidFill>
              </a:rPr>
              <a:t>:</a:t>
            </a:r>
            <a:endParaRPr lang="cs-CZ" sz="2400" i="1" dirty="0">
              <a:solidFill>
                <a:srgbClr val="C000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46" y="1163316"/>
            <a:ext cx="8015441" cy="5073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4793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muzeum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>
                <a:solidFill>
                  <a:srgbClr val="00B050"/>
                </a:solidFill>
              </a:rPr>
              <a:t>Rozhovor na téma pro jaké účely bylo malování a rytí v životě pralidí.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1. pravěk: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97649" y="701651"/>
            <a:ext cx="70567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rgbClr val="C00000"/>
                </a:solidFill>
              </a:rPr>
              <a:t>Jeskyně a nálezy – Španělsko Altamira:</a:t>
            </a:r>
            <a:endParaRPr lang="cs-CZ" sz="2400" i="1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368" y="1501085"/>
            <a:ext cx="8388424" cy="4465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949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7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muzeum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2. starověk: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6" name="Obrázek 15" descr="C:\Documents and Settings\MM104C\Dokumenty\01_SSŠT_2011\Vyuka\ucebni text 2011\grafika\102 abakus - Rim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2929061"/>
            <a:ext cx="2016225" cy="1580057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2" descr="http://staroveky-egypt.wz.cz/jazyk/pics/logoznaky.g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752" y="1340768"/>
            <a:ext cx="1905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8" descr="Egypt_Hieroglyphe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512" y="4509119"/>
            <a:ext cx="2297563" cy="1723669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30" name="Picture 6" descr="http://upload.wikimedia.org/wikipedia/commons/a/a5/Italien_Rom_Trajansaeule_sb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420888"/>
            <a:ext cx="1249749" cy="3838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0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naznačeného vývoje informatiky a počtářství a jejich použití.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32" name="Picture 8" descr="Trajanův sloup - detail (nahrál: Pavla)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57" t="37541" r="21703"/>
          <a:stretch/>
        </p:blipFill>
        <p:spPr bwMode="auto">
          <a:xfrm>
            <a:off x="7214828" y="4176864"/>
            <a:ext cx="1933415" cy="1539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Soubor:Flickr - Nic's events - British Museum with Cory and Mary, 6 Sep 2007 - 264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996303"/>
            <a:ext cx="2656503" cy="1773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929060"/>
            <a:ext cx="4583937" cy="33443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4306" y="996303"/>
            <a:ext cx="2223276" cy="180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2831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6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muzeum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na téma úpadku společnosti ve středověku, války, doba temna, …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3. středověk: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3" name="Obrázek 12" descr="C:\Documents and Settings\MM104C\Dokumenty\01_SSŠT_2011\Vyuka\ucebni text 2011\grafika\110 pascalina_Pascal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22" y="4557129"/>
            <a:ext cx="2841284" cy="1582719"/>
          </a:xfrm>
          <a:prstGeom prst="rect">
            <a:avLst/>
          </a:prstGeom>
          <a:noFill/>
          <a:ln>
            <a:noFill/>
          </a:ln>
        </p:spPr>
      </p:pic>
      <p:pic>
        <p:nvPicPr>
          <p:cNvPr id="15" name="Obrázek 14" descr="C:\Documents and Settings\MM104C\Dokumenty\01_SSŠT_2011\Vyuka\ucebni text 2011\grafika\110_krokovy kalk_Leibniz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622" y="2996952"/>
            <a:ext cx="3905322" cy="1532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0" name="Picture 2" descr="http://upload.wikimedia.org/wikipedia/commons/a/a0/Buchdrucker-1568.pn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64" t="1957" r="3078" b="2310"/>
          <a:stretch/>
        </p:blipFill>
        <p:spPr bwMode="auto">
          <a:xfrm>
            <a:off x="3994485" y="1135781"/>
            <a:ext cx="3089710" cy="4061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Gutenbergova Bible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9358" y="2348880"/>
            <a:ext cx="2254642" cy="3231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4393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muzeum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pic>
        <p:nvPicPr>
          <p:cNvPr id="3076" name="Picture 4" descr="Soubor:Registrierkasse Humpisstuben MHQ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16" t="6348" r="10670" b="2526"/>
          <a:stretch/>
        </p:blipFill>
        <p:spPr bwMode="auto">
          <a:xfrm>
            <a:off x="6661887" y="4075955"/>
            <a:ext cx="2305058" cy="2015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novověkého rozmachu přenosu, zpracování i archivace informací, (až k souvislosti s oběma sv. válkami, ... 1.pol. 20. </a:t>
            </a:r>
            <a:r>
              <a:rPr lang="cs-CZ" sz="2000" dirty="0">
                <a:solidFill>
                  <a:srgbClr val="00B050"/>
                </a:solidFill>
              </a:rPr>
              <a:t>stol. ± </a:t>
            </a:r>
            <a:r>
              <a:rPr lang="cs-CZ" sz="2000" dirty="0" smtClean="0">
                <a:solidFill>
                  <a:srgbClr val="00B050"/>
                </a:solidFill>
              </a:rPr>
              <a:t>1900-1950)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4. Novověk - 1: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4" name="Picture 2" descr="F:\01_vyuka\telefon\bell-telefon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3078" y="720436"/>
            <a:ext cx="1952147" cy="1171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76" b="7713"/>
          <a:stretch/>
        </p:blipFill>
        <p:spPr>
          <a:xfrm>
            <a:off x="4355976" y="692696"/>
            <a:ext cx="2100078" cy="1459775"/>
          </a:xfrm>
          <a:prstGeom prst="rect">
            <a:avLst/>
          </a:prstGeom>
        </p:spPr>
      </p:pic>
      <p:pic>
        <p:nvPicPr>
          <p:cNvPr id="13" name="Picture 6" descr="http://upload.wikimedia.org/wikipedia/commons/c/c1/Telegraf.jpg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18" t="13087" r="26513" b="23789"/>
          <a:stretch/>
        </p:blipFill>
        <p:spPr bwMode="auto">
          <a:xfrm>
            <a:off x="6804248" y="689832"/>
            <a:ext cx="2339751" cy="1894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http://upload.wikimedia.org/wikipedia/commons/9/9c/J38TelegraphKey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1882415"/>
            <a:ext cx="1031804" cy="773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8" descr="http://www.tvfreak.cz/forum/attachment.php?s=e124cccc7810662179c0866ff9a92c1f&amp;attachmentid=13091&amp;stc=1&amp;d=1316332787"/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177" b="4456"/>
          <a:stretch/>
        </p:blipFill>
        <p:spPr bwMode="auto">
          <a:xfrm>
            <a:off x="2493078" y="1891724"/>
            <a:ext cx="1952147" cy="1194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Soubor:Счётная машинка Феликс-М.jpg">
            <a:hlinkClick r:id="rId11"/>
          </p:cNvPr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0" t="6484" r="4764" b="3007"/>
          <a:stretch/>
        </p:blipFill>
        <p:spPr bwMode="auto">
          <a:xfrm>
            <a:off x="6661887" y="2671487"/>
            <a:ext cx="2482112" cy="1377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4/4b/Colossus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5612" y="3142190"/>
            <a:ext cx="4359227" cy="306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http://www.antikhandl.cz/file.php?name=img-8725.jpg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0" t="7305" r="6468" b="5020"/>
          <a:stretch/>
        </p:blipFill>
        <p:spPr bwMode="auto">
          <a:xfrm>
            <a:off x="14726" y="4696890"/>
            <a:ext cx="2253017" cy="1515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2" descr="http://www.antikhandl.cz/file.php?name=img-0974.jpg"/>
          <p:cNvPicPr>
            <a:picLocks noChangeAspect="1" noChangeArrowheads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41" t="4838" r="30070" b="1237"/>
          <a:stretch/>
        </p:blipFill>
        <p:spPr bwMode="auto">
          <a:xfrm>
            <a:off x="593812" y="2788063"/>
            <a:ext cx="1337912" cy="1908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Nabízím dvě nádherná historická rádia Talisman">
            <a:hlinkClick r:id="rId16" tooltip="Nabízím dvě nádherná historická rádia Talisman"/>
          </p:cNvPr>
          <p:cNvPicPr>
            <a:picLocks noChangeAspect="1" noChangeArrowheads="1"/>
          </p:cNvPicPr>
          <p:nvPr/>
        </p:nvPicPr>
        <p:blipFill rotWithShape="1"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61" t="11518" r="6498" b="11198"/>
          <a:stretch/>
        </p:blipFill>
        <p:spPr bwMode="auto">
          <a:xfrm>
            <a:off x="88262" y="1268760"/>
            <a:ext cx="2242686" cy="1505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05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5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500"/>
                            </p:stCondLst>
                            <p:childTnLst>
                              <p:par>
                                <p:cTn id="3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500"/>
                            </p:stCondLst>
                            <p:childTnLst>
                              <p:par>
                                <p:cTn id="4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7500"/>
                            </p:stCondLst>
                            <p:childTnLst>
                              <p:par>
                                <p:cTn id="5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500"/>
                            </p:stCondLst>
                            <p:childTnLst>
                              <p:par>
                                <p:cTn id="6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9500"/>
                            </p:stCondLst>
                            <p:childTnLst>
                              <p:par>
                                <p:cTn id="6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500"/>
                            </p:stCondLst>
                            <p:childTnLst>
                              <p:par>
                                <p:cTn id="7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muzeum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pic>
        <p:nvPicPr>
          <p:cNvPr id="21" name="Picture 4" descr="http://www.tvfreak.cz/forum/attachment.php?attachmentid=13484&amp;d=131713725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19554"/>
            <a:ext cx="2898664" cy="231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k ICT ve 2. polovině 20. století ± 1960-1990.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4. Novověk - 2: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8" name="Picture 2" descr="http://upload.wikimedia.org/wikipedia/commons/5/57/Fernschreiber_T100_Siemen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" y="1196753"/>
            <a:ext cx="1962602" cy="1779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3" descr="F:\e_learning\ZIT 2_e-book\HTML\22\Ob8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190" y="2702070"/>
            <a:ext cx="3059382" cy="1217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Počítač EC 1021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8" t="4755" b="1987"/>
          <a:stretch/>
        </p:blipFill>
        <p:spPr bwMode="auto">
          <a:xfrm>
            <a:off x="-10700" y="3048483"/>
            <a:ext cx="5279381" cy="3224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http://www.bazar.cz/g/inzer/2013/1002/rf164956f7B5Yjj8X0_b.jpg">
            <a:hlinkClick r:id="rId8"/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4" t="6128" r="4012" b="5571"/>
          <a:stretch/>
        </p:blipFill>
        <p:spPr bwMode="auto">
          <a:xfrm>
            <a:off x="2051720" y="1188531"/>
            <a:ext cx="2164993" cy="1779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8" descr="SONY- ICF-S10">
            <a:hlinkClick r:id="rId10" tooltip="SONY- ICF-S10"/>
          </p:cNvPr>
          <p:cNvPicPr>
            <a:picLocks noChangeAspect="1" noChangeArrowheads="1"/>
          </p:cNvPicPr>
          <p:nvPr/>
        </p:nvPicPr>
        <p:blipFill rotWithShape="1"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64" t="7594" r="15540"/>
          <a:stretch/>
        </p:blipFill>
        <p:spPr bwMode="auto">
          <a:xfrm>
            <a:off x="4283968" y="1196752"/>
            <a:ext cx="864096" cy="1339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F:\e_learning\ZIT 2_e-book\HTML\22\Ob50.jpg"/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50" r="24190"/>
          <a:stretch/>
        </p:blipFill>
        <p:spPr bwMode="auto">
          <a:xfrm>
            <a:off x="7165747" y="1209684"/>
            <a:ext cx="1962825" cy="1492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6" descr="Mc Crypt DJ-U356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557" y="829862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87629">
            <a:off x="4987977" y="2748565"/>
            <a:ext cx="868682" cy="1363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255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5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0"/>
                            </p:stCondLst>
                            <p:childTnLst>
                              <p:par>
                                <p:cTn id="2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6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7000"/>
                            </p:stCondLst>
                            <p:childTnLst>
                              <p:par>
                                <p:cTn id="3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000"/>
                            </p:stCondLst>
                            <p:childTnLst>
                              <p:par>
                                <p:cTn id="4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500"/>
                            </p:stCondLst>
                            <p:childTnLst>
                              <p:par>
                                <p:cTn id="6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muzeum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4. Novověk - 3: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390" y="3942186"/>
            <a:ext cx="2340260" cy="160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8139" y="2305293"/>
            <a:ext cx="2481334" cy="1894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819336"/>
            <a:ext cx="2690819" cy="15777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438164" y="1283527"/>
            <a:ext cx="1249815" cy="1985929"/>
            <a:chOff x="438164" y="1283527"/>
            <a:chExt cx="1249815" cy="1985929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2179" y="1283527"/>
              <a:ext cx="685800" cy="17446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8164" y="1524793"/>
              <a:ext cx="685800" cy="17446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566700"/>
            <a:ext cx="1000710" cy="13927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414" y="2910516"/>
            <a:ext cx="3973215" cy="33123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385" y="3422494"/>
            <a:ext cx="1725157" cy="16121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na téma ICT na </a:t>
            </a:r>
            <a:r>
              <a:rPr lang="cs-CZ" sz="2000" dirty="0">
                <a:solidFill>
                  <a:srgbClr val="00B050"/>
                </a:solidFill>
              </a:rPr>
              <a:t>přelomu tisíciletí ± </a:t>
            </a:r>
            <a:r>
              <a:rPr lang="cs-CZ" sz="2000" dirty="0" smtClean="0">
                <a:solidFill>
                  <a:srgbClr val="00B050"/>
                </a:solidFill>
              </a:rPr>
              <a:t>1990-2000.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710" r="29868"/>
          <a:stretch/>
        </p:blipFill>
        <p:spPr bwMode="auto">
          <a:xfrm>
            <a:off x="2096526" y="1152928"/>
            <a:ext cx="1521081" cy="2116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692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6000"/>
                            </p:stCondLst>
                            <p:childTnLst>
                              <p:par>
                                <p:cTn id="4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8000"/>
                            </p:stCondLst>
                            <p:childTnLst>
                              <p:par>
                                <p:cTn id="5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8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1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muzeum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00B050"/>
                </a:solidFill>
              </a:rPr>
              <a:t>Diskuze na moderní ICT na začátku </a:t>
            </a:r>
            <a:r>
              <a:rPr lang="cs-CZ" sz="2000" dirty="0">
                <a:solidFill>
                  <a:srgbClr val="00B050"/>
                </a:solidFill>
              </a:rPr>
              <a:t>nového milénia ± </a:t>
            </a:r>
            <a:r>
              <a:rPr lang="cs-CZ" sz="2000" dirty="0" smtClean="0">
                <a:solidFill>
                  <a:srgbClr val="00B050"/>
                </a:solidFill>
              </a:rPr>
              <a:t>2000-2010.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4. Novověk - 4: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4" y="1970884"/>
            <a:ext cx="4376737" cy="427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3"/>
          <a:stretch/>
        </p:blipFill>
        <p:spPr bwMode="auto">
          <a:xfrm>
            <a:off x="6695267" y="721706"/>
            <a:ext cx="2496683" cy="24912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077" y="1001390"/>
            <a:ext cx="1152525" cy="785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8605" y="1001390"/>
            <a:ext cx="2843767" cy="21415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3215" y="3102810"/>
            <a:ext cx="2051345" cy="1406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162" y="3212976"/>
            <a:ext cx="3509592" cy="3083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1984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0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Historie ICT – muzeum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 bwMode="auto">
          <a:xfrm>
            <a:off x="6649" y="6238485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lvl="0" indent="0" fontAlgn="auto">
              <a:spcBef>
                <a:spcPts val="0"/>
              </a:spcBef>
              <a:spcAft>
                <a:spcPts val="0"/>
              </a:spcAft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Diskuze na téma „</a:t>
            </a:r>
            <a:r>
              <a:rPr lang="cs-CZ" sz="2000" dirty="0" err="1" smtClean="0">
                <a:solidFill>
                  <a:srgbClr val="C00000"/>
                </a:solidFill>
              </a:rPr>
              <a:t>Cloud</a:t>
            </a:r>
            <a:r>
              <a:rPr lang="cs-CZ" sz="2000" dirty="0" smtClean="0">
                <a:solidFill>
                  <a:srgbClr val="C00000"/>
                </a:solidFill>
              </a:rPr>
              <a:t>“ a jeho služby, možnosti, výhody i záludnosti, aneb: „Kam kráčíš informatiko?“ (Quo </a:t>
            </a:r>
            <a:r>
              <a:rPr lang="cs-CZ" sz="2000" dirty="0" err="1" smtClean="0">
                <a:solidFill>
                  <a:srgbClr val="C00000"/>
                </a:solidFill>
              </a:rPr>
              <a:t>vadis</a:t>
            </a:r>
            <a:r>
              <a:rPr lang="cs-CZ" sz="2000" dirty="0" smtClean="0">
                <a:solidFill>
                  <a:srgbClr val="C00000"/>
                </a:solidFill>
              </a:rPr>
              <a:t> </a:t>
            </a:r>
            <a:r>
              <a:rPr lang="cs-CZ" sz="2000" dirty="0" err="1">
                <a:solidFill>
                  <a:srgbClr val="C00000"/>
                </a:solidFill>
              </a:rPr>
              <a:t>i</a:t>
            </a:r>
            <a:r>
              <a:rPr lang="cs-CZ" sz="2000" dirty="0" err="1" smtClean="0">
                <a:solidFill>
                  <a:srgbClr val="C00000"/>
                </a:solidFill>
              </a:rPr>
              <a:t>nformatics</a:t>
            </a:r>
            <a:r>
              <a:rPr lang="cs-CZ" sz="2000" dirty="0" smtClean="0">
                <a:solidFill>
                  <a:srgbClr val="C00000"/>
                </a:solidFill>
              </a:rPr>
              <a:t>?)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4" name="Tlačítko akce: Dopředu nebo Další 13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107504" y="764704"/>
            <a:ext cx="9036496" cy="432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4. Novověk – 5: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" y="2039781"/>
            <a:ext cx="6394687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4902" y="3025837"/>
            <a:ext cx="3130357" cy="2950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847" y="1294583"/>
            <a:ext cx="1833549" cy="1490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5467" y="764704"/>
            <a:ext cx="764765" cy="1490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48744" y="1208784"/>
            <a:ext cx="52873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err="1" smtClean="0">
                <a:solidFill>
                  <a:srgbClr val="C00000"/>
                </a:solidFill>
              </a:rPr>
              <a:t>Cloud</a:t>
            </a:r>
            <a:r>
              <a:rPr lang="cs-CZ" sz="2400" b="1" dirty="0" smtClean="0">
                <a:solidFill>
                  <a:srgbClr val="C00000"/>
                </a:solidFill>
              </a:rPr>
              <a:t> – programy i data  jsou  umístěna na serverech používaných společností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6836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0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4000"/>
                            </p:stCondLst>
                            <p:childTnLst>
                              <p:par>
                                <p:cTn id="3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1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Historie ICT </a:t>
            </a:r>
            <a:r>
              <a:rPr lang="cs-CZ" sz="3000" b="1" i="1" u="sng" dirty="0" smtClean="0">
                <a:solidFill>
                  <a:schemeClr val="tx2"/>
                </a:solidFill>
              </a:rPr>
              <a:t>- muzeum </a:t>
            </a:r>
            <a:r>
              <a:rPr lang="cs-CZ" sz="3000" b="1" i="1" u="sng" dirty="0">
                <a:solidFill>
                  <a:schemeClr val="tx2"/>
                </a:solidFill>
              </a:rPr>
              <a:t>– </a:t>
            </a:r>
            <a:r>
              <a:rPr lang="cs-CZ" sz="3000" b="1" i="1" u="sng" dirty="0" smtClean="0">
                <a:solidFill>
                  <a:schemeClr val="tx2"/>
                </a:solidFill>
              </a:rPr>
              <a:t>vyhodnocení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Doporučení do učení i do života: </a:t>
            </a:r>
          </a:p>
          <a:p>
            <a:pPr marL="1155700" indent="0">
              <a:spcBef>
                <a:spcPts val="0"/>
              </a:spcBef>
              <a:buNone/>
            </a:pPr>
            <a:r>
              <a:rPr lang="cs-CZ" sz="2000" b="1" i="1" dirty="0" smtClean="0">
                <a:solidFill>
                  <a:srgbClr val="C00000"/>
                </a:solidFill>
              </a:rPr>
              <a:t>Zůstaň člověkem nad věcí, nestaň se otrokem žádných technologií.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836712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Pochvala za trpělivost a snahu při výkladu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9302" y="3573016"/>
            <a:ext cx="1874093" cy="1594281"/>
          </a:xfrm>
          <a:prstGeom prst="rect">
            <a:avLst/>
          </a:prstGeom>
        </p:spPr>
      </p:pic>
      <p:pic>
        <p:nvPicPr>
          <p:cNvPr id="7" name="Champions_Crazy Frog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9144000" y="4449745"/>
            <a:ext cx="609600" cy="6096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355221" y="1469975"/>
            <a:ext cx="20501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Buď trpělivý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52442"/>
            <a:ext cx="6010022" cy="4270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5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000"/>
                            </p:stCondLst>
                            <p:childTnLst>
                              <p:par>
                                <p:cTn id="2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mediacall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cmd type="call" cmd="playFrom(0.0)">
                                      <p:cBhvr>
                                        <p:cTn id="34" dur="7137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4" grpId="0"/>
      <p:bldP spid="12" grpId="0" animBg="1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1772816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528" y="2996952"/>
            <a:ext cx="882047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zdroje</a:t>
            </a:r>
            <a:r>
              <a:rPr lang="cs-CZ" b="1" dirty="0" smtClean="0"/>
              <a:t>:</a:t>
            </a:r>
          </a:p>
          <a:p>
            <a:pPr marL="365125"/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://cs.wikipedia.org/wiki/Altamira</a:t>
            </a:r>
          </a:p>
          <a:p>
            <a:pPr marL="365125"/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cs.wikipedia.org/wiki/Soubor:Altamira_4.jpg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www.altamira.cz/objeveni.html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7"/>
              </a:rPr>
              <a:t>http://odcestovat.cz/destinace/evropa/spanelsko/jeskyne-altamira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8"/>
              </a:rPr>
              <a:t>http://spanelsko.tripzone.cz/fotogalerie/jeskyne-altamira-malby-na-stenach-7019</a:t>
            </a:r>
          </a:p>
          <a:p>
            <a:pPr marL="365125"/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francie.tripzone.cz/fotogalerie/malby-v-jeskyni-lascaux-7023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cs.wikipedia.org/wiki/Lascaux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tech.ihned.cz/c1-46485160-nad-radou-motivu-paleolitickych-kreseb-v-jeskyni-lascaux-si-vedci-stale-lamou-hlavy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cs.wikipedia.org/wiki/Soubor:Italien_Rom_Trajansaeule_sb1.JPG</a:t>
            </a:r>
            <a:endParaRPr lang="cs-CZ" sz="1600" dirty="0" smtClean="0"/>
          </a:p>
          <a:p>
            <a:pPr marL="365125"/>
            <a:endParaRPr lang="cs-CZ" sz="1400" dirty="0" smtClean="0"/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046" y="1844824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23528" y="2132856"/>
            <a:ext cx="80303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err="1" smtClean="0"/>
              <a:t>Emotikony</a:t>
            </a:r>
            <a:r>
              <a:rPr lang="cs-CZ" b="1" dirty="0" smtClean="0"/>
              <a:t> – kliparty programu MS Office:</a:t>
            </a:r>
          </a:p>
          <a:p>
            <a:pPr marL="342900" lvl="1" indent="22225">
              <a:buFont typeface="Calibri" pitchFamily="34" charset="0"/>
              <a:buChar char="-"/>
            </a:pPr>
            <a:r>
              <a:rPr lang="cs-CZ" dirty="0" err="1" smtClean="0"/>
              <a:t>emotikony</a:t>
            </a:r>
            <a:r>
              <a:rPr lang="cs-CZ" dirty="0" smtClean="0"/>
              <a:t> a kliparty sady MS-Office, dostupné také na</a:t>
            </a:r>
          </a:p>
          <a:p>
            <a:pPr lvl="1"/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office.microsoft.com/cs-cz/images/MC900442026.aspx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9063" y="1689216"/>
            <a:ext cx="8640960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b="1" dirty="0" smtClean="0"/>
              <a:t>Webové </a:t>
            </a:r>
            <a:r>
              <a:rPr lang="cs-CZ" b="1" dirty="0" smtClean="0"/>
              <a:t>zdroje - pokračování:</a:t>
            </a:r>
          </a:p>
          <a:p>
            <a:pPr marL="365125"/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://www.holidaycheck.cz/Turistick%C3%BD-c%C3%ADl-Fotografie_Konstantin%C5%AFv+oblouk+%</a:t>
            </a:r>
            <a:r>
              <a:rPr lang="cs-CZ" sz="1600" dirty="0" smtClean="0">
                <a:hlinkClick r:id="rId5"/>
              </a:rPr>
              <a:t>C5%98%C3%ADm-ch_ub-zid_20110.html?action=detail&amp;mediaId=1161072073&amp;mediaOrder=4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cs.wikipedia.org/wiki/Knihtisk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7"/>
              </a:rPr>
              <a:t>http://technet.idnes.cz/knihtisk-zacatek-informacni-revoluce-d8e-/</a:t>
            </a:r>
            <a:r>
              <a:rPr lang="cs-CZ" sz="1600" dirty="0" smtClean="0">
                <a:hlinkClick r:id="rId7"/>
              </a:rPr>
              <a:t>tec_technika.aspx?c=A070216_183142_tec_technika_pka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www.ceskenoviny.cz/kultura/index_img.php?id=249577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9"/>
              </a:rPr>
              <a:t>http://cs.wikipedia.org/wiki/Soubor:Nokia_Talkman_(right).</a:t>
            </a:r>
            <a:r>
              <a:rPr lang="cs-CZ" sz="1600" dirty="0" smtClean="0">
                <a:hlinkClick r:id="rId9"/>
              </a:rPr>
              <a:t>jpg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10"/>
              </a:rPr>
              <a:t>http://vysilacky.heureka.cz/topcom-twintalker-1302-duo</a:t>
            </a:r>
            <a:r>
              <a:rPr lang="cs-CZ" sz="1600" dirty="0" smtClean="0">
                <a:hlinkClick r:id="rId10"/>
              </a:rPr>
              <a:t>/</a:t>
            </a:r>
            <a:endParaRPr lang="cs-CZ" sz="1600" dirty="0" smtClean="0"/>
          </a:p>
          <a:p>
            <a:pPr marL="365125"/>
            <a:r>
              <a:rPr lang="cs-CZ" sz="1600" dirty="0" smtClean="0">
                <a:hlinkClick r:id="rId11"/>
              </a:rPr>
              <a:t>http</a:t>
            </a:r>
            <a:r>
              <a:rPr lang="cs-CZ" sz="1600" dirty="0">
                <a:hlinkClick r:id="rId11"/>
              </a:rPr>
              <a:t>://</a:t>
            </a:r>
            <a:r>
              <a:rPr lang="cs-CZ" sz="1600" dirty="0" smtClean="0">
                <a:hlinkClick r:id="rId11"/>
              </a:rPr>
              <a:t>extrahardware.cnews.cz/lide/jan-bocek</a:t>
            </a:r>
            <a:r>
              <a:rPr lang="cs-CZ" sz="1600" dirty="0" smtClean="0"/>
              <a:t> (seriál článků „Historie počítačů“)</a:t>
            </a:r>
            <a:endParaRPr lang="cs-CZ" sz="1600" dirty="0" smtClean="0"/>
          </a:p>
          <a:p>
            <a:pPr marL="365125"/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www.fi.muni.cz/usr/pelikan/ARCHIT/TEXTY/VNEUM.HTML</a:t>
            </a:r>
            <a:endParaRPr lang="cs-CZ" sz="1600" dirty="0" smtClean="0"/>
          </a:p>
          <a:p>
            <a:pPr marL="365125"/>
            <a:r>
              <a:rPr lang="cs-CZ" sz="1600" dirty="0" smtClean="0">
                <a:hlinkClick r:id="rId13"/>
              </a:rPr>
              <a:t>http</a:t>
            </a:r>
            <a:r>
              <a:rPr lang="cs-CZ" sz="1600" dirty="0">
                <a:hlinkClick r:id="rId13"/>
              </a:rPr>
              <a:t>://elektronika.heureka.cz/</a:t>
            </a:r>
            <a:endParaRPr lang="cs-CZ" sz="1600" dirty="0"/>
          </a:p>
          <a:p>
            <a:pPr marL="365125"/>
            <a:r>
              <a:rPr lang="cs-CZ" sz="1600" dirty="0">
                <a:hlinkClick r:id="rId14"/>
              </a:rPr>
              <a:t>http://www.i-kantor.eu/cze/ucebnice/informatika.php</a:t>
            </a:r>
            <a:endParaRPr lang="cs-CZ" sz="1600" dirty="0"/>
          </a:p>
          <a:p>
            <a:pPr marL="365125"/>
            <a:r>
              <a:rPr lang="cs-CZ" sz="1600">
                <a:hlinkClick r:id="rId15"/>
              </a:rPr>
              <a:t>http://</a:t>
            </a:r>
            <a:r>
              <a:rPr lang="cs-CZ" sz="1600">
                <a:hlinkClick r:id="rId15"/>
              </a:rPr>
              <a:t>www.komik.cz/obrazky/7918-parici-babicka</a:t>
            </a:r>
            <a:r>
              <a:rPr lang="cs-CZ" sz="1600" smtClean="0">
                <a:hlinkClick r:id="rId15"/>
              </a:rPr>
              <a:t>/</a:t>
            </a:r>
            <a:endParaRPr lang="cs-CZ" sz="1600" smtClean="0"/>
          </a:p>
          <a:p>
            <a:pPr marL="365125"/>
            <a:r>
              <a:rPr lang="cs-CZ" sz="1600" smtClean="0">
                <a:hlinkClick r:id="rId16"/>
              </a:rPr>
              <a:t>http</a:t>
            </a:r>
            <a:r>
              <a:rPr lang="cs-CZ" sz="1600" dirty="0">
                <a:hlinkClick r:id="rId16"/>
              </a:rPr>
              <a:t>://mp3s.nadruhou.net/crazy-frog/we-are-the-champions-56719</a:t>
            </a:r>
            <a:r>
              <a:rPr lang="cs-CZ" sz="1600" dirty="0" smtClean="0">
                <a:hlinkClick r:id="rId16"/>
              </a:rPr>
              <a:t>/</a:t>
            </a:r>
            <a:endParaRPr lang="cs-CZ" sz="1600" dirty="0"/>
          </a:p>
          <a:p>
            <a:pPr marL="365125"/>
            <a:r>
              <a:rPr lang="cs-CZ" sz="1600" dirty="0"/>
              <a:t>	</a:t>
            </a:r>
            <a:r>
              <a:rPr lang="cs-CZ" sz="1600" i="1" dirty="0" smtClean="0"/>
              <a:t>výřez ukázky</a:t>
            </a:r>
          </a:p>
        </p:txBody>
      </p:sp>
      <p:pic>
        <p:nvPicPr>
          <p:cNvPr id="13" name="Picture 2" descr="C:\Users\Jirka\Pictures\pocitac.gif"/>
          <p:cNvPicPr>
            <a:picLocks noChangeAspect="1" noChangeArrowheads="1" noCrop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7046" y="1844824"/>
            <a:ext cx="1415178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719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7538</TotalTime>
  <Words>814</Words>
  <Application>Microsoft Office PowerPoint</Application>
  <PresentationFormat>Předvádění na obrazovce (4:3)</PresentationFormat>
  <Paragraphs>145</Paragraphs>
  <Slides>14</Slides>
  <Notes>11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Historie ICT – muzeum</vt:lpstr>
      <vt:lpstr>Historie ICT – muzeum</vt:lpstr>
      <vt:lpstr>Historie ICT – muzeum</vt:lpstr>
      <vt:lpstr>Historie ICT – muzeum</vt:lpstr>
      <vt:lpstr>Historie ICT – muzeum</vt:lpstr>
      <vt:lpstr>Historie ICT – muzeum</vt:lpstr>
      <vt:lpstr>Historie ICT – muzeum</vt:lpstr>
      <vt:lpstr>Historie ICT – muzeum</vt:lpstr>
      <vt:lpstr>Historie ICT – muzeum</vt:lpstr>
      <vt:lpstr>Historie ICT – muzeum</vt:lpstr>
      <vt:lpstr>Historie ICT - muzeum – vyhodnocení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SKOLA</cp:lastModifiedBy>
  <cp:revision>258</cp:revision>
  <dcterms:created xsi:type="dcterms:W3CDTF">2010-11-01T23:40:31Z</dcterms:created>
  <dcterms:modified xsi:type="dcterms:W3CDTF">2013-12-19T10:05:14Z</dcterms:modified>
</cp:coreProperties>
</file>