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3" r:id="rId6"/>
    <p:sldId id="266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03703821"/>
              </p:ext>
            </p:extLst>
          </p:nvPr>
        </p:nvGraphicFramePr>
        <p:xfrm>
          <a:off x="1166813" y="125413"/>
          <a:ext cx="6731000" cy="6543675"/>
        </p:xfrm>
        <a:graphic>
          <a:graphicData uri="http://schemas.openxmlformats.org/presentationml/2006/ole">
            <p:oleObj spid="_x0000_s3083" name="Dokument" r:id="rId3" imgW="6787548" imgH="661942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15113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/>
          <a:lstStyle/>
          <a:p>
            <a:r>
              <a:rPr lang="cs-CZ" b="1" u="sng" dirty="0" smtClean="0"/>
              <a:t>ROZMNOŽOVACÍ SOUSTAVA PTÁKŮ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(po výkladu si zapiš do sešitu)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ptáci jsou odděleného pohlaví</a:t>
            </a:r>
          </a:p>
          <a:p>
            <a:r>
              <a:rPr lang="cs-CZ" sz="4400" dirty="0" smtClean="0"/>
              <a:t>častá je </a:t>
            </a:r>
            <a:r>
              <a:rPr lang="cs-CZ" sz="4400" b="1" dirty="0" smtClean="0"/>
              <a:t>pohlavní dvojtvárnost </a:t>
            </a:r>
            <a:r>
              <a:rPr lang="cs-CZ" sz="4400" dirty="0" smtClean="0"/>
              <a:t>(samec se liší od samice velikostí, zbarvením)</a:t>
            </a:r>
          </a:p>
          <a:p>
            <a:r>
              <a:rPr lang="cs-CZ" sz="4400" dirty="0" smtClean="0"/>
              <a:t>pohlavní žlázy samců – varlata</a:t>
            </a:r>
          </a:p>
          <a:p>
            <a:pPr>
              <a:buNone/>
            </a:pPr>
            <a:r>
              <a:rPr lang="cs-CZ" sz="4400" dirty="0" smtClean="0"/>
              <a:t>                            samic – vaječníky</a:t>
            </a:r>
          </a:p>
          <a:p>
            <a:r>
              <a:rPr lang="cs-CZ" sz="4400" dirty="0" smtClean="0"/>
              <a:t>samci a samice se páří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94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132856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VEJCE </a:t>
            </a:r>
            <a:r>
              <a:rPr lang="cs-CZ" dirty="0" smtClean="0"/>
              <a:t>  </a:t>
            </a:r>
            <a:br>
              <a:rPr lang="cs-CZ" dirty="0" smtClean="0"/>
            </a:br>
            <a:r>
              <a:rPr lang="cs-CZ" i="1" dirty="0" smtClean="0"/>
              <a:t>(sleduj obrázek v učebnici na str.37, vejce zakresli a popiš do sešitu)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144000" cy="472514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vejce - </a:t>
            </a:r>
            <a:r>
              <a:rPr lang="cs-CZ" sz="4400" b="1" dirty="0" smtClean="0"/>
              <a:t>žloutek</a:t>
            </a:r>
            <a:r>
              <a:rPr lang="cs-CZ" sz="4400" dirty="0" smtClean="0"/>
              <a:t> se tvoří ve vaječníku</a:t>
            </a:r>
          </a:p>
          <a:p>
            <a:pPr>
              <a:buNone/>
            </a:pPr>
            <a:r>
              <a:rPr lang="cs-CZ" sz="4400" dirty="0" smtClean="0"/>
              <a:t>postupuje vejcovodem a obaluje se:</a:t>
            </a:r>
          </a:p>
          <a:p>
            <a:r>
              <a:rPr lang="cs-CZ" sz="4400" b="1" dirty="0" smtClean="0"/>
              <a:t>bílkem</a:t>
            </a:r>
          </a:p>
          <a:p>
            <a:r>
              <a:rPr lang="cs-CZ" sz="4400" b="1" dirty="0" smtClean="0"/>
              <a:t>papírovou blánou</a:t>
            </a:r>
          </a:p>
          <a:p>
            <a:r>
              <a:rPr lang="cs-CZ" sz="4400" dirty="0" smtClean="0"/>
              <a:t>kašovitou hmotou, která tuhne ve </a:t>
            </a:r>
            <a:r>
              <a:rPr lang="cs-CZ" sz="4400" b="1" dirty="0" smtClean="0"/>
              <a:t>skořápku</a:t>
            </a:r>
          </a:p>
          <a:p>
            <a:pPr>
              <a:buNone/>
            </a:pPr>
            <a:r>
              <a:rPr lang="cs-CZ" sz="4400" dirty="0" smtClean="0"/>
              <a:t> 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Srovnání velikostí vajec různých ptáků</a:t>
            </a:r>
            <a:endParaRPr lang="cs-CZ" sz="4800" b="1" dirty="0"/>
          </a:p>
        </p:txBody>
      </p:sp>
      <p:pic>
        <p:nvPicPr>
          <p:cNvPr id="4" name="Zástupný symbol pro obsah 3" descr="VEJ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628800"/>
            <a:ext cx="5169703" cy="511008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b="1" dirty="0" smtClean="0"/>
              <a:t>Péče o vejce kura domácího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r>
              <a:rPr lang="cs-CZ" dirty="0" smtClean="0"/>
              <a:t>po snesení </a:t>
            </a:r>
            <a:r>
              <a:rPr lang="cs-CZ" b="1" dirty="0" smtClean="0"/>
              <a:t>oplozených</a:t>
            </a:r>
            <a:r>
              <a:rPr lang="cs-CZ" dirty="0" smtClean="0"/>
              <a:t> vajec začíná období </a:t>
            </a:r>
            <a:r>
              <a:rPr lang="cs-CZ" b="1" dirty="0" smtClean="0"/>
              <a:t>kvokání</a:t>
            </a:r>
            <a:r>
              <a:rPr lang="cs-CZ" dirty="0" smtClean="0"/>
              <a:t>, (slepice přestane snášet, neústupně sedí na vejcích a nechce je opustit)</a:t>
            </a:r>
          </a:p>
          <a:p>
            <a:r>
              <a:rPr lang="cs-CZ" dirty="0" smtClean="0"/>
              <a:t>sezení slepice na vejcích trvá asi 21 dní, během kterých probíhá ve vejci vývoj kuřete</a:t>
            </a:r>
          </a:p>
          <a:p>
            <a:r>
              <a:rPr lang="cs-CZ" dirty="0" smtClean="0"/>
              <a:t>po vyklubání kuřat kvočna kuřata po asi 6-7 týdnů vodí, aby jim ukázala okolí</a:t>
            </a:r>
          </a:p>
          <a:p>
            <a:r>
              <a:rPr lang="cs-CZ" dirty="0" smtClean="0"/>
              <a:t>kuřata se od ní učí správnému chování.</a:t>
            </a:r>
          </a:p>
          <a:p>
            <a:r>
              <a:rPr lang="cs-CZ" dirty="0" smtClean="0"/>
              <a:t>při hrozícím nebezpečí, chladu či dešti je kvočna schovává pod sebe do teplého peří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3600" b="1" dirty="0"/>
              <a:t>Vylušti doplňovačku</a:t>
            </a:r>
            <a:r>
              <a:rPr lang="cs-CZ" sz="3600" b="1" i="1" dirty="0"/>
              <a:t>.</a:t>
            </a:r>
            <a:r>
              <a:rPr lang="cs-CZ" sz="3600" i="1" dirty="0"/>
              <a:t/>
            </a:r>
            <a:br>
              <a:rPr lang="cs-CZ" sz="3600" i="1" dirty="0"/>
            </a:br>
            <a:r>
              <a:rPr lang="cs-CZ" sz="3600" i="1" dirty="0"/>
              <a:t>(žáci pracují do pracovního listu, na tabuli mohou použít program </a:t>
            </a:r>
            <a:r>
              <a:rPr lang="cs-CZ" sz="3600" i="1" dirty="0" err="1"/>
              <a:t>ActivInspire</a:t>
            </a:r>
            <a:r>
              <a:rPr lang="cs-CZ" sz="3600" i="1" dirty="0"/>
              <a:t>)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65024137"/>
              </p:ext>
            </p:extLst>
          </p:nvPr>
        </p:nvGraphicFramePr>
        <p:xfrm>
          <a:off x="179513" y="1700809"/>
          <a:ext cx="8784971" cy="3744415"/>
        </p:xfrm>
        <a:graphic>
          <a:graphicData uri="http://schemas.openxmlformats.org/drawingml/2006/table">
            <a:tbl>
              <a:tblPr firstRow="1" firstCol="1" bandRow="1"/>
              <a:tblGrid>
                <a:gridCol w="3600399"/>
                <a:gridCol w="389780"/>
                <a:gridCol w="399566"/>
                <a:gridCol w="399566"/>
                <a:gridCol w="399566"/>
                <a:gridCol w="399566"/>
                <a:gridCol w="399566"/>
                <a:gridCol w="399566"/>
                <a:gridCol w="399566"/>
                <a:gridCol w="399566"/>
                <a:gridCol w="399566"/>
                <a:gridCol w="399566"/>
                <a:gridCol w="399566"/>
                <a:gridCol w="399566"/>
              </a:tblGrid>
              <a:tr h="748883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VLASTNOST SKOŘÁPKY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UVNITŘ</a:t>
                      </a:r>
                      <a:r>
                        <a:rPr lang="cs-CZ" sz="2000" b="1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VEJCE JE…….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48883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VLASTNOST PAPÍROVÉ BLÁNY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8883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NA POVRCHU ŽLOUTKU (BEZ HÁČKU)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8883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OBALUJE ŽLOUTEK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259" y="6197925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TAJENKA: Rozmnožovací </a:t>
            </a:r>
            <a:r>
              <a:rPr lang="cs-CZ" sz="3600" b="1" dirty="0"/>
              <a:t>útvar ptáků je</a:t>
            </a:r>
            <a:r>
              <a:rPr lang="cs-CZ" sz="3600" b="1" dirty="0" smtClean="0"/>
              <a:t>…………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97646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43462967"/>
              </p:ext>
            </p:extLst>
          </p:nvPr>
        </p:nvGraphicFramePr>
        <p:xfrm>
          <a:off x="179516" y="1556791"/>
          <a:ext cx="8712968" cy="39604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564396"/>
                <a:gridCol w="396044"/>
                <a:gridCol w="396044"/>
                <a:gridCol w="396044"/>
                <a:gridCol w="396044"/>
                <a:gridCol w="396044"/>
                <a:gridCol w="396044"/>
                <a:gridCol w="396044"/>
                <a:gridCol w="353616"/>
                <a:gridCol w="438472"/>
                <a:gridCol w="396044"/>
                <a:gridCol w="396044"/>
                <a:gridCol w="396044"/>
                <a:gridCol w="396044"/>
              </a:tblGrid>
              <a:tr h="792088"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VLASTNOST SKOŘÁPKY</a:t>
                      </a:r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UVNITŘ</a:t>
                      </a:r>
                      <a:r>
                        <a:rPr lang="cs-CZ" b="1" baseline="0" dirty="0" smtClean="0"/>
                        <a:t> VEJCE JE ………..</a:t>
                      </a:r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88">
                <a:tc gridSpan="3">
                  <a:txBody>
                    <a:bodyPr/>
                    <a:lstStyle/>
                    <a:p>
                      <a:r>
                        <a:rPr lang="cs-CZ" b="1" dirty="0" smtClean="0"/>
                        <a:t>VLASTNOST PAPÍROVÉ BLÁNY</a:t>
                      </a:r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88">
                <a:tc gridSpan="3">
                  <a:txBody>
                    <a:bodyPr/>
                    <a:lstStyle/>
                    <a:p>
                      <a:r>
                        <a:rPr lang="cs-CZ" b="1" dirty="0" smtClean="0"/>
                        <a:t>JE NA POVRCHU </a:t>
                      </a:r>
                      <a:r>
                        <a:rPr lang="cs-CZ" b="1" dirty="0" smtClean="0"/>
                        <a:t>ŽLOUTKU (</a:t>
                      </a:r>
                      <a:r>
                        <a:rPr lang="cs-CZ" b="1" dirty="0" smtClean="0"/>
                        <a:t>BEZ HÁČKU)</a:t>
                      </a:r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88">
                <a:tc gridSpan="3">
                  <a:txBody>
                    <a:bodyPr/>
                    <a:lstStyle/>
                    <a:p>
                      <a:r>
                        <a:rPr lang="cs-CZ" b="1" dirty="0" smtClean="0"/>
                        <a:t>OBALUJE ŽLOUTEK</a:t>
                      </a:r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5707995"/>
            <a:ext cx="57673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Tajenka</a:t>
            </a:r>
            <a:r>
              <a:rPr lang="cs-CZ" sz="4000" dirty="0" smtClean="0"/>
              <a:t>:…………….</a:t>
            </a:r>
            <a:r>
              <a:rPr lang="cs-CZ" sz="4000" b="1" dirty="0" smtClean="0">
                <a:solidFill>
                  <a:srgbClr val="FF0000"/>
                </a:solidFill>
              </a:rPr>
              <a:t>VEJCE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600" b="1" dirty="0" smtClean="0"/>
              <a:t>učebnice:</a:t>
            </a:r>
          </a:p>
          <a:p>
            <a:pPr>
              <a:buNone/>
            </a:pPr>
            <a:r>
              <a:rPr lang="cs-CZ" dirty="0" smtClean="0"/>
              <a:t>ČABRADOVÁ, Věra; HASCH, František; SEJPKA, Jaroslav a kol. </a:t>
            </a:r>
            <a:r>
              <a:rPr lang="cs-CZ" i="1" dirty="0" smtClean="0"/>
              <a:t>Přírodopis 7- učebnice pro základní školy a víceletá gymnázia</a:t>
            </a:r>
            <a:r>
              <a:rPr lang="cs-CZ" dirty="0" smtClean="0"/>
              <a:t>. Nakladatelství </a:t>
            </a:r>
            <a:r>
              <a:rPr lang="cs-CZ" dirty="0" err="1" smtClean="0"/>
              <a:t>Fraus</a:t>
            </a:r>
            <a:r>
              <a:rPr lang="cs-CZ" dirty="0" smtClean="0"/>
              <a:t>, Plzeň 2005, ISBN 80-7238-424-4. </a:t>
            </a:r>
          </a:p>
          <a:p>
            <a:pPr>
              <a:buNone/>
            </a:pPr>
            <a:r>
              <a:rPr lang="cs-CZ" sz="3600" b="1" dirty="0" smtClean="0"/>
              <a:t>obrázky:</a:t>
            </a:r>
          </a:p>
          <a:p>
            <a:pPr>
              <a:buNone/>
            </a:pPr>
            <a:r>
              <a:rPr lang="cs-CZ" dirty="0" err="1" smtClean="0"/>
              <a:t>Wikipedie</a:t>
            </a:r>
            <a:r>
              <a:rPr lang="cs-CZ" dirty="0" smtClean="0"/>
              <a:t>: vejce. </a:t>
            </a:r>
            <a:r>
              <a:rPr lang="cs-CZ" i="1" dirty="0" err="1" smtClean="0"/>
              <a:t>Wikipedie</a:t>
            </a:r>
            <a:r>
              <a:rPr lang="cs-CZ" i="1" dirty="0" smtClean="0"/>
              <a:t>: vejce</a:t>
            </a:r>
            <a:r>
              <a:rPr lang="cs-CZ" dirty="0" smtClean="0"/>
              <a:t> [online]. 2013 [cit. 2013-11-24]. Dostupné z: http://cs.wikipedia.org/wiki/Soubor:Comparison_of_eggs_by_Zureks.jpg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154</TotalTime>
  <Words>291</Words>
  <Application>Microsoft Office PowerPoint</Application>
  <PresentationFormat>Předvádění na obrazovce (4:3)</PresentationFormat>
  <Paragraphs>126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dum</vt:lpstr>
      <vt:lpstr>Dokument</vt:lpstr>
      <vt:lpstr>Snímek 1</vt:lpstr>
      <vt:lpstr>ROZMNOŽOVACÍ SOUSTAVA PTÁKŮ (po výkladu si zapiš do sešitu)</vt:lpstr>
      <vt:lpstr>VEJCE    (sleduj obrázek v učebnici na str.37, vejce zakresli a popiš do sešitu)</vt:lpstr>
      <vt:lpstr>Srovnání velikostí vajec různých ptáků</vt:lpstr>
      <vt:lpstr>Péče o vejce kura domácího</vt:lpstr>
      <vt:lpstr>Vylušti doplňovačku. (žáci pracují do pracovního listu, na tabuli mohou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20</cp:revision>
  <dcterms:created xsi:type="dcterms:W3CDTF">2013-11-27T12:11:05Z</dcterms:created>
  <dcterms:modified xsi:type="dcterms:W3CDTF">2013-12-19T13:31:21Z</dcterms:modified>
</cp:coreProperties>
</file>