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076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443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608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712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388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865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81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995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04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492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190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E2131-41D8-4FC6-8A5D-D5A626CDF79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1F21B-191D-4075-B7BD-5A1BAC373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640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8749098"/>
              </p:ext>
            </p:extLst>
          </p:nvPr>
        </p:nvGraphicFramePr>
        <p:xfrm>
          <a:off x="1609725" y="115888"/>
          <a:ext cx="5821363" cy="6554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Dokument" r:id="rId3" imgW="5902889" imgH="6652593" progId="Word.Document.12">
                  <p:embed/>
                </p:oleObj>
              </mc:Choice>
              <mc:Fallback>
                <p:oleObj name="Dokument" r:id="rId3" imgW="5902889" imgH="665259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115888"/>
                        <a:ext cx="5821363" cy="65547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85206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88840"/>
          </a:xfrm>
        </p:spPr>
        <p:txBody>
          <a:bodyPr>
            <a:normAutofit fontScale="90000"/>
          </a:bodyPr>
          <a:lstStyle/>
          <a:p>
            <a:r>
              <a:rPr lang="cs-CZ" sz="5400" b="1" u="sng" dirty="0" smtClean="0"/>
              <a:t>HOUBY S PLODNICEMI</a:t>
            </a:r>
            <a:br>
              <a:rPr lang="cs-CZ" sz="5400" b="1" u="sng" dirty="0" smtClean="0"/>
            </a:br>
            <a:r>
              <a:rPr lang="cs-CZ" dirty="0" smtClean="0"/>
              <a:t>sleduj výklad, po výkladu si zapiš do sešitu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7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b="1" dirty="0" smtClean="0"/>
              <a:t>jedlé</a:t>
            </a:r>
          </a:p>
          <a:p>
            <a:pPr marL="0" indent="0">
              <a:buNone/>
            </a:pPr>
            <a:r>
              <a:rPr lang="cs-CZ" sz="6600" b="1" dirty="0" smtClean="0"/>
              <a:t>          nejedlé</a:t>
            </a:r>
          </a:p>
          <a:p>
            <a:pPr marL="0" indent="0">
              <a:buNone/>
            </a:pPr>
            <a:r>
              <a:rPr lang="cs-CZ" sz="6600" b="1" dirty="0" smtClean="0"/>
              <a:t>                      jedovaté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42793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Jedlé houby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Tepelně upravíme ( zavaříme, usušíme, zmrazíme)</a:t>
            </a:r>
          </a:p>
          <a:p>
            <a:pPr marL="0" indent="0">
              <a:buNone/>
            </a:pPr>
            <a:r>
              <a:rPr lang="cs-CZ" dirty="0" smtClean="0"/>
              <a:t>Příklad jedlé houby</a:t>
            </a:r>
          </a:p>
          <a:p>
            <a:pPr marL="0" indent="0">
              <a:buNone/>
            </a:pPr>
            <a:r>
              <a:rPr lang="cs-CZ" dirty="0" smtClean="0"/>
              <a:t>       liška obecná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644" y="2780928"/>
            <a:ext cx="5964804" cy="3961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812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/>
              <a:t>N</a:t>
            </a:r>
            <a:r>
              <a:rPr lang="cs-CZ" sz="6000" b="1" dirty="0" smtClean="0"/>
              <a:t>ejedlé houby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Nejsou vhodné ke sběru, tím i k přípravě pokrmů</a:t>
            </a:r>
          </a:p>
          <a:p>
            <a:pPr marL="0" indent="0">
              <a:buNone/>
            </a:pPr>
            <a:r>
              <a:rPr lang="cs-CZ" dirty="0" smtClean="0"/>
              <a:t>příklad</a:t>
            </a:r>
            <a:r>
              <a:rPr lang="cs-CZ" dirty="0"/>
              <a:t> </a:t>
            </a:r>
            <a:r>
              <a:rPr lang="cs-CZ" dirty="0" smtClean="0"/>
              <a:t>nejedlé houby</a:t>
            </a:r>
          </a:p>
          <a:p>
            <a:pPr marL="0" indent="0">
              <a:buNone/>
            </a:pPr>
            <a:r>
              <a:rPr lang="cs-CZ" dirty="0" smtClean="0"/>
              <a:t>         hřib žlučník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64904"/>
            <a:ext cx="5372532" cy="4138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5280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6000" b="1" dirty="0"/>
              <a:t>J</a:t>
            </a:r>
            <a:r>
              <a:rPr lang="cs-CZ" sz="6000" b="1" dirty="0" smtClean="0"/>
              <a:t>edovaté houby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NESBÍRÁME – NEKONZUMUJEME!</a:t>
            </a:r>
          </a:p>
          <a:p>
            <a:pPr marL="0" indent="0">
              <a:buNone/>
            </a:pPr>
            <a:r>
              <a:rPr lang="cs-CZ" dirty="0" smtClean="0"/>
              <a:t>Příklad jedovaté houby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muchomůrka zelená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3321546" cy="4621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485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84482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Vyhledej v učebnici, jaká je </a:t>
            </a:r>
            <a:r>
              <a:rPr lang="cs-CZ" sz="2800" b="1" dirty="0" smtClean="0">
                <a:solidFill>
                  <a:srgbClr val="FF0000"/>
                </a:solidFill>
              </a:rPr>
              <a:t>PRVNÍ POMOC PŘI OTRAVĚ HOUBAMI </a:t>
            </a:r>
            <a:r>
              <a:rPr lang="cs-CZ" sz="2800" b="1" dirty="0" smtClean="0"/>
              <a:t>a zapiš do sešitu. </a:t>
            </a:r>
            <a:r>
              <a:rPr lang="cs-CZ" sz="2800" i="1" dirty="0" smtClean="0"/>
              <a:t>/Žáci zapíší jednotlivé body do sešitu, zkontrolují podle tabule. Mohou použít program </a:t>
            </a:r>
            <a:r>
              <a:rPr lang="cs-CZ" sz="2800" i="1" dirty="0" err="1" smtClean="0"/>
              <a:t>AktivInspire</a:t>
            </a:r>
            <a:r>
              <a:rPr lang="cs-CZ" sz="2800" i="1" dirty="0" smtClean="0"/>
              <a:t>./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39248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………………………………………………………………..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………………………………………………………………...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…………………………………………………………………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449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ŘEŠENÍ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</p:spPr>
        <p:txBody>
          <a:bodyPr>
            <a:normAutofit/>
          </a:bodyPr>
          <a:lstStyle/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cs-CZ" sz="4400" b="1" dirty="0">
                <a:solidFill>
                  <a:srgbClr val="FF0000"/>
                </a:solidFill>
              </a:rPr>
              <a:t>Rychle vyhledáme telefonicky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FF0000"/>
                </a:solidFill>
              </a:rPr>
              <a:t>    ( 112, 155) lékařskou pomoc 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2. Je nutné vyvolat zvracení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3. Podáme živočišné uhlí a zvýšíme příjem VODY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4. Podáme vitamíny řady B a  vitamín C (1 -2 g)</a:t>
            </a:r>
          </a:p>
          <a:p>
            <a:pPr marL="0" indent="0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815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Rozděl houby z učebnice str. 37- 39 do tabulky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5359559"/>
              </p:ext>
            </p:extLst>
          </p:nvPr>
        </p:nvGraphicFramePr>
        <p:xfrm>
          <a:off x="457200" y="1600200"/>
          <a:ext cx="82296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HOUBY JEDLÉ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HOUBY JEDOVATÉ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HOUBY NEJEDLÉ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139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306352"/>
              </p:ext>
            </p:extLst>
          </p:nvPr>
        </p:nvGraphicFramePr>
        <p:xfrm>
          <a:off x="107505" y="980724"/>
          <a:ext cx="9036495" cy="58772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2165"/>
                <a:gridCol w="3012165"/>
                <a:gridCol w="3012165"/>
              </a:tblGrid>
              <a:tr h="452098">
                <a:tc>
                  <a:txBody>
                    <a:bodyPr/>
                    <a:lstStyle/>
                    <a:p>
                      <a:r>
                        <a:rPr lang="cs-CZ" dirty="0" smtClean="0"/>
                        <a:t>Houby jedlé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Houby jedovaté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Houby nejedlé</a:t>
                      </a:r>
                      <a:endParaRPr lang="cs-CZ" dirty="0"/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Liška obecná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Muchomůrka zelená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effectLst/>
                        </a:rPr>
                        <a:t>Hřib žlučník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Jidášovo ucho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Muchomůrka červená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effectLst/>
                        </a:rPr>
                        <a:t>Šupinovka olšová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Pečárka ovčí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Ucháč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obecný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Hřib smrkový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Klouzek sličný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Bedla vysoká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Křemenáč osikový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Kozák březový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Pýchavka obecná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Holubinka nazelenalá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Ryzec smrkový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09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Suchohřib hnědý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919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Zásady sběru hub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328592"/>
          </a:xfrm>
        </p:spPr>
        <p:txBody>
          <a:bodyPr>
            <a:normAutofit/>
          </a:bodyPr>
          <a:lstStyle/>
          <a:p>
            <a:r>
              <a:rPr lang="cs-CZ" sz="4800" dirty="0">
                <a:solidFill>
                  <a:srgbClr val="C00000"/>
                </a:solidFill>
              </a:rPr>
              <a:t>s</a:t>
            </a:r>
            <a:r>
              <a:rPr lang="cs-CZ" sz="4800" dirty="0" smtClean="0">
                <a:solidFill>
                  <a:srgbClr val="C00000"/>
                </a:solidFill>
              </a:rPr>
              <a:t>bíráme jen ty houby, které bezpečně poznáme</a:t>
            </a:r>
          </a:p>
          <a:p>
            <a:r>
              <a:rPr lang="cs-CZ" sz="4800" dirty="0">
                <a:solidFill>
                  <a:srgbClr val="C00000"/>
                </a:solidFill>
              </a:rPr>
              <a:t>s</a:t>
            </a:r>
            <a:r>
              <a:rPr lang="cs-CZ" sz="4800" dirty="0" smtClean="0">
                <a:solidFill>
                  <a:srgbClr val="C00000"/>
                </a:solidFill>
              </a:rPr>
              <a:t>bíráme plodnice zdravé a nepřezrálé</a:t>
            </a:r>
          </a:p>
          <a:p>
            <a:r>
              <a:rPr lang="cs-CZ" sz="4800" dirty="0">
                <a:solidFill>
                  <a:srgbClr val="C00000"/>
                </a:solidFill>
              </a:rPr>
              <a:t>p</a:t>
            </a:r>
            <a:r>
              <a:rPr lang="cs-CZ" sz="4800" dirty="0" smtClean="0">
                <a:solidFill>
                  <a:srgbClr val="C00000"/>
                </a:solidFill>
              </a:rPr>
              <a:t>o očištění ukládáme do proutěného košíku</a:t>
            </a:r>
            <a:endParaRPr lang="cs-CZ" sz="4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17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dirty="0" smtClean="0"/>
              <a:t>ČABRADOVÁ, Věra. </a:t>
            </a:r>
            <a:r>
              <a:rPr lang="cs-CZ" i="1" dirty="0" smtClean="0"/>
              <a:t>Přírodopis pro 6. ročník základní školy a primu víceletého gymnázia</a:t>
            </a:r>
            <a:r>
              <a:rPr lang="cs-CZ" dirty="0" smtClean="0"/>
              <a:t>. 1. vyd. Plzeň: Fraus, 2003, 120 s. ISBN 80-723-8211-X.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brázky: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liška obecná. </a:t>
            </a:r>
            <a:r>
              <a:rPr lang="cs-CZ" i="1" dirty="0" smtClean="0">
                <a:effectLst/>
              </a:rPr>
              <a:t>Wikipedie: liška obecná</a:t>
            </a:r>
            <a:r>
              <a:rPr lang="cs-CZ" dirty="0" smtClean="0">
                <a:effectLst/>
              </a:rPr>
              <a:t> [online]. 2013 [cit. 2013-10-13]. Dostupné z: http://cs.wikipedia.org/wiki/Soubor:Cantharellus.cibarius.-.lindsey.jpg 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hřib žlučník. </a:t>
            </a:r>
            <a:r>
              <a:rPr lang="cs-CZ" i="1" dirty="0" smtClean="0">
                <a:effectLst/>
              </a:rPr>
              <a:t>Wikipedie: hřib žlučník</a:t>
            </a:r>
            <a:r>
              <a:rPr lang="cs-CZ" dirty="0" smtClean="0">
                <a:effectLst/>
              </a:rPr>
              <a:t> [online]. 2013 [cit. 2013-10-13]. Dostupné z: http://cs.wikipedia.org/wiki/Soubor:2006-09-14_Tylopilus_felleus_crop.jpg 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muchomůrka zelená. </a:t>
            </a:r>
            <a:r>
              <a:rPr lang="cs-CZ" i="1" dirty="0" smtClean="0">
                <a:effectLst/>
              </a:rPr>
              <a:t>Wikipedie: muchomůrka zelená</a:t>
            </a:r>
            <a:r>
              <a:rPr lang="cs-CZ" dirty="0" smtClean="0">
                <a:effectLst/>
              </a:rPr>
              <a:t> [online]. 2013 [cit. 2013-10-13]. Dostupné z: http://cs.wikipedia.org/wiki/Muchom%C5%AFrka_zelen%C3%A1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79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330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Microsoft Word Document</vt:lpstr>
      <vt:lpstr>Prezentace aplikace PowerPoint</vt:lpstr>
      <vt:lpstr>HOUBY S PLODNICEMI sleduj výklad, po výkladu si zapiš do sešitu</vt:lpstr>
      <vt:lpstr>Jedlé houby</vt:lpstr>
      <vt:lpstr>Nejedlé houby</vt:lpstr>
      <vt:lpstr>Jedovaté houby</vt:lpstr>
      <vt:lpstr>Vyhledej v učebnici, jaká je PRVNÍ POMOC PŘI OTRAVĚ HOUBAMI a zapiš do sešitu. /Žáci zapíší jednotlivé body do sešitu, zkontrolují podle tabule. Mohou použít program AktivInspire./</vt:lpstr>
      <vt:lpstr>ŘEŠENÍ</vt:lpstr>
      <vt:lpstr>Rozděl houby z učebnice str. 37- 39 do tabulky</vt:lpstr>
      <vt:lpstr>ŘEŠENÍ</vt:lpstr>
      <vt:lpstr>Zásady sběru hub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20</cp:revision>
  <dcterms:created xsi:type="dcterms:W3CDTF">2013-10-13T09:51:40Z</dcterms:created>
  <dcterms:modified xsi:type="dcterms:W3CDTF">2013-12-02T07:25:52Z</dcterms:modified>
</cp:coreProperties>
</file>