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039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272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492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4952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107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56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0220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560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588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478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212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1AF14-7759-4AB8-A8B8-7E8F9136E9B7}" type="datetimeFigureOut">
              <a:rPr lang="cs-CZ" smtClean="0"/>
              <a:t>6. 12. 2013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5797B-FBE2-4904-82D4-7A386D577F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423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7977950"/>
              </p:ext>
            </p:extLst>
          </p:nvPr>
        </p:nvGraphicFramePr>
        <p:xfrm>
          <a:off x="1609725" y="115888"/>
          <a:ext cx="5821363" cy="655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Dokument" r:id="rId3" imgW="5902889" imgH="6652593" progId="Word.Document.12">
                  <p:embed/>
                </p:oleObj>
              </mc:Choice>
              <mc:Fallback>
                <p:oleObj name="Dokument" r:id="rId3" imgW="5902889" imgH="665259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9725" y="115888"/>
                        <a:ext cx="5821363" cy="65547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0182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cs-CZ" b="1" u="sng" dirty="0" smtClean="0"/>
              <a:t>LIŠEJNÍKY – PRŮKOPNÍCI ŽIVOTA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>
                <a:latin typeface="Arial" charset="0"/>
                <a:cs typeface="Arial" charset="0"/>
              </a:rPr>
              <a:t>lišejník je tvořen </a:t>
            </a:r>
            <a:endParaRPr lang="cs-CZ" sz="3600" b="1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3600" b="1" dirty="0" smtClean="0">
                <a:latin typeface="Arial" charset="0"/>
                <a:cs typeface="Arial" charset="0"/>
              </a:rPr>
              <a:t>           </a:t>
            </a:r>
            <a:r>
              <a:rPr lang="cs-CZ" sz="36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HOUBOU</a:t>
            </a:r>
            <a:r>
              <a:rPr lang="cs-CZ" sz="36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a </a:t>
            </a:r>
            <a:r>
              <a:rPr lang="cs-CZ" sz="3600" b="1" dirty="0" smtClean="0">
                <a:latin typeface="Arial" charset="0"/>
                <a:cs typeface="Arial" charset="0"/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ŘASOU</a:t>
            </a:r>
            <a:r>
              <a:rPr lang="cs-CZ" sz="3600" b="1" dirty="0" smtClean="0">
                <a:latin typeface="Arial" charset="0"/>
                <a:cs typeface="Arial" charset="0"/>
              </a:rPr>
              <a:t> nebo </a:t>
            </a:r>
            <a:r>
              <a:rPr lang="cs-CZ" sz="36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SINICÍ,</a:t>
            </a:r>
            <a:endParaRPr lang="cs-CZ" sz="3600" b="1" dirty="0" smtClean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3600" b="1" dirty="0" smtClean="0">
                <a:latin typeface="Arial" charset="0"/>
                <a:cs typeface="Arial" charset="0"/>
              </a:rPr>
              <a:t>které žijí v </a:t>
            </a:r>
            <a:r>
              <a:rPr lang="cs-CZ" sz="36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symbióze</a:t>
            </a:r>
            <a:r>
              <a:rPr lang="cs-CZ" sz="3600" b="1" dirty="0" smtClean="0">
                <a:latin typeface="Arial" charset="0"/>
                <a:cs typeface="Arial" charset="0"/>
              </a:rPr>
              <a:t> (výhodné soužití)</a:t>
            </a:r>
          </a:p>
          <a:p>
            <a:pPr marL="0" indent="0">
              <a:buNone/>
            </a:pPr>
            <a:r>
              <a:rPr lang="cs-CZ" sz="3600" b="1" dirty="0" smtClean="0">
                <a:latin typeface="Arial" charset="0"/>
                <a:cs typeface="Arial" charset="0"/>
              </a:rPr>
              <a:t>tělo je </a:t>
            </a:r>
            <a:r>
              <a:rPr lang="cs-CZ" sz="3600" b="1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stélka</a:t>
            </a:r>
            <a:r>
              <a:rPr lang="cs-CZ" sz="3600" b="1" dirty="0" smtClean="0">
                <a:solidFill>
                  <a:srgbClr val="0070C0"/>
                </a:solidFill>
                <a:latin typeface="Arial" charset="0"/>
                <a:cs typeface="Arial" charset="0"/>
              </a:rPr>
              <a:t> </a:t>
            </a:r>
            <a:r>
              <a:rPr lang="cs-CZ" sz="3600" b="1" dirty="0" smtClean="0">
                <a:latin typeface="Arial" charset="0"/>
                <a:cs typeface="Arial" charset="0"/>
              </a:rPr>
              <a:t>/nerozlišená na kořen, stonek, list/</a:t>
            </a:r>
          </a:p>
          <a:p>
            <a:pPr marL="0" indent="0">
              <a:buNone/>
            </a:pPr>
            <a:r>
              <a:rPr lang="cs-CZ" sz="3600" b="1" dirty="0" smtClean="0">
                <a:latin typeface="Arial" charset="0"/>
                <a:cs typeface="Arial" charset="0"/>
              </a:rPr>
              <a:t>lišejníky rostou velmi pomalu (1-10 mm za rok)</a:t>
            </a:r>
          </a:p>
          <a:p>
            <a:pPr marL="0" indent="0">
              <a:buNone/>
            </a:pPr>
            <a:r>
              <a:rPr lang="cs-CZ" sz="3600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ozmnožují se úlomky stélky</a:t>
            </a:r>
            <a:endParaRPr lang="cs-CZ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243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Vyskytují se 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5800" dirty="0" smtClean="0">
                <a:latin typeface="Arial" panose="020B0604020202020204" pitchFamily="34" charset="0"/>
                <a:cs typeface="Arial" panose="020B0604020202020204" pitchFamily="34" charset="0"/>
              </a:rPr>
              <a:t>na kůře stromů</a:t>
            </a:r>
          </a:p>
          <a:p>
            <a:pPr marL="0" indent="0">
              <a:buNone/>
            </a:pPr>
            <a:r>
              <a:rPr lang="cs-CZ" sz="5800" dirty="0" smtClean="0">
                <a:latin typeface="Arial" panose="020B0604020202020204" pitchFamily="34" charset="0"/>
                <a:cs typeface="Arial" panose="020B0604020202020204" pitchFamily="34" charset="0"/>
              </a:rPr>
              <a:t> na kamenech</a:t>
            </a:r>
          </a:p>
          <a:p>
            <a:pPr marL="0" indent="0">
              <a:buNone/>
            </a:pPr>
            <a:r>
              <a:rPr lang="cs-CZ" sz="5800" dirty="0" smtClean="0">
                <a:latin typeface="Arial" panose="020B0604020202020204" pitchFamily="34" charset="0"/>
                <a:cs typeface="Arial" panose="020B0604020202020204" pitchFamily="34" charset="0"/>
              </a:rPr>
              <a:t> na skalách</a:t>
            </a:r>
          </a:p>
          <a:p>
            <a:pPr marL="0" indent="0">
              <a:buNone/>
            </a:pPr>
            <a:endParaRPr lang="cs-CZ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ŽIJÍ  JEN V ČISTÉM OVZDUŠÍ</a:t>
            </a:r>
          </a:p>
          <a:p>
            <a:pPr marL="0" indent="0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87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txBody>
          <a:bodyPr/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VÝZNAM LIŠEJNÍKŮ: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472608"/>
          </a:xfrm>
        </p:spPr>
        <p:txBody>
          <a:bodyPr>
            <a:no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sou průkopníci života (osídlují skalní podklady)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působují zvětrávání hornin a vznik malé vrstvy humusu( tím vytvářejí podmínky pro růst dalších rostlin)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louží jako potrava např. pro soby, měkkýše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e možné z nich získat cukr, alkohol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arvivo ze </a:t>
            </a:r>
            <a:r>
              <a:rPr lang="cs-CZ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skalačky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chaluhovité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 se využívá jako lakmus i k barvení látek na skotský kroj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oužívají se k výrobě parfémů a antibiotik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775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ZÁSTUPCI: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616624"/>
          </a:xfrm>
        </p:spPr>
        <p:txBody>
          <a:bodyPr>
            <a:normAutofit fontScale="92500" lnSpcReduction="10000"/>
          </a:bodyPr>
          <a:lstStyle/>
          <a:p>
            <a:r>
              <a:rPr lang="cs-CZ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apovník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zeměpisný</a:t>
            </a: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erčovka bublinatá</a:t>
            </a: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utohlávka sobí</a:t>
            </a: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erčovka skalní</a:t>
            </a: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ávnatka psí</a:t>
            </a: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erčovník zední</a:t>
            </a: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ukléřka islandská</a:t>
            </a: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utohlávka </a:t>
            </a:r>
            <a:r>
              <a:rPr lang="cs-CZ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Floerkeova</a:t>
            </a:r>
            <a:endParaRPr lang="cs-CZ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upkovka srstnatá</a:t>
            </a:r>
            <a:endParaRPr lang="cs-CZ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57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/>
              <a:t>DOPLŇOVAČKA</a:t>
            </a:r>
            <a:r>
              <a:rPr lang="cs-CZ" sz="3200" dirty="0" smtClean="0"/>
              <a:t> </a:t>
            </a:r>
            <a:r>
              <a:rPr lang="cs-CZ" sz="3200" i="1" dirty="0" smtClean="0"/>
              <a:t>/žáci doplňují na pracovní list, na tabuli </a:t>
            </a:r>
            <a:r>
              <a:rPr lang="cs-CZ" sz="3200" i="1" dirty="0"/>
              <a:t>mohou doplňovat </a:t>
            </a:r>
            <a:r>
              <a:rPr lang="cs-CZ" sz="3200" i="1" dirty="0" smtClean="0"/>
              <a:t>pomocí programu </a:t>
            </a:r>
            <a:r>
              <a:rPr lang="cs-CZ" sz="3200" i="1" dirty="0" err="1" smtClean="0"/>
              <a:t>ActivInspire</a:t>
            </a:r>
            <a:r>
              <a:rPr lang="cs-CZ" sz="3200" i="1" dirty="0" smtClean="0"/>
              <a:t>/</a:t>
            </a:r>
            <a:br>
              <a:rPr lang="cs-CZ" sz="3200" i="1" dirty="0" smtClean="0"/>
            </a:br>
            <a:r>
              <a:rPr lang="cs-CZ" sz="3200" b="1" dirty="0" smtClean="0"/>
              <a:t>Tajenka: </a:t>
            </a:r>
            <a:r>
              <a:rPr lang="cs-CZ" sz="3200" b="1" dirty="0"/>
              <a:t>T</a:t>
            </a:r>
            <a:r>
              <a:rPr lang="cs-CZ" sz="3200" b="1" dirty="0" smtClean="0"/>
              <a:t>ělo lišejníku se nazývá………..</a:t>
            </a:r>
            <a:endParaRPr lang="cs-CZ" sz="3200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0272261"/>
              </p:ext>
            </p:extLst>
          </p:nvPr>
        </p:nvGraphicFramePr>
        <p:xfrm>
          <a:off x="395541" y="2780928"/>
          <a:ext cx="8435280" cy="3454658"/>
        </p:xfrm>
        <a:graphic>
          <a:graphicData uri="http://schemas.openxmlformats.org/drawingml/2006/table">
            <a:tbl>
              <a:tblPr firstRow="1" firstCol="1" bandRow="1"/>
              <a:tblGrid>
                <a:gridCol w="3387608"/>
                <a:gridCol w="421764"/>
                <a:gridCol w="421764"/>
                <a:gridCol w="421764"/>
                <a:gridCol w="426825"/>
                <a:gridCol w="421764"/>
                <a:gridCol w="421764"/>
                <a:gridCol w="421764"/>
                <a:gridCol w="421764"/>
                <a:gridCol w="421764"/>
                <a:gridCol w="421764"/>
                <a:gridCol w="421764"/>
                <a:gridCol w="403207"/>
              </a:tblGrid>
              <a:tr h="61819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ZEMĚ, KDE BARVÍ KROJ BARVIVEM Z LIŠEJNÍKU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41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JEDNOHO </a:t>
                      </a: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LIŠEJNÍKU T……...</a:t>
                      </a:r>
                      <a:endParaRPr lang="cs-CZ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LIŠEJNÍKU P……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341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                                            </a:t>
                      </a: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BARVIVO </a:t>
                      </a:r>
                      <a:r>
                        <a:rPr lang="cs-CZ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ZE </a:t>
                      </a: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SKALAČKY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1736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                                                                 </a:t>
                      </a: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ODĚVY SKOTŮ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176">
                <a:tc gridSpan="5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LÁTKA ZPŮSOBUJÍCÍ ZÁVISLOST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902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cs-CZ" sz="4900" b="1" dirty="0" smtClean="0">
                <a:solidFill>
                  <a:srgbClr val="FF0000"/>
                </a:solidFill>
              </a:rPr>
              <a:t>ŘEŠENÍ</a:t>
            </a:r>
            <a:r>
              <a:rPr lang="cs-CZ" sz="3600" b="1" dirty="0" smtClean="0">
                <a:solidFill>
                  <a:srgbClr val="FF0000"/>
                </a:solidFill>
              </a:rPr>
              <a:t/>
            </a:r>
            <a:br>
              <a:rPr lang="cs-CZ" sz="3600" b="1" dirty="0" smtClean="0">
                <a:solidFill>
                  <a:srgbClr val="FF0000"/>
                </a:solidFill>
              </a:rPr>
            </a:br>
            <a:r>
              <a:rPr lang="cs-CZ" sz="3600" b="1" dirty="0" smtClean="0"/>
              <a:t>Tajenka: Tělo lišejníku se nazývá </a:t>
            </a:r>
            <a:r>
              <a:rPr lang="cs-CZ" sz="3600" b="1" dirty="0" smtClean="0">
                <a:solidFill>
                  <a:srgbClr val="FF0000"/>
                </a:solidFill>
              </a:rPr>
              <a:t>STÉLKA.</a:t>
            </a:r>
            <a:endParaRPr lang="cs-CZ" sz="3600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4062394"/>
              </p:ext>
            </p:extLst>
          </p:nvPr>
        </p:nvGraphicFramePr>
        <p:xfrm>
          <a:off x="611560" y="2348880"/>
          <a:ext cx="8147244" cy="3454658"/>
        </p:xfrm>
        <a:graphic>
          <a:graphicData uri="http://schemas.openxmlformats.org/drawingml/2006/table">
            <a:tbl>
              <a:tblPr firstRow="1" firstCol="1" bandRow="1"/>
              <a:tblGrid>
                <a:gridCol w="3271934"/>
                <a:gridCol w="407362"/>
                <a:gridCol w="407362"/>
                <a:gridCol w="407362"/>
                <a:gridCol w="412251"/>
                <a:gridCol w="407362"/>
                <a:gridCol w="407362"/>
                <a:gridCol w="407362"/>
                <a:gridCol w="407362"/>
                <a:gridCol w="407362"/>
                <a:gridCol w="407362"/>
                <a:gridCol w="407362"/>
                <a:gridCol w="389439"/>
              </a:tblGrid>
              <a:tr h="61819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ZEMĚ, KDE BARVÍ KROJ BARVIVEM Z LIŠEJNÍKU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341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       </a:t>
                      </a:r>
                      <a:r>
                        <a:rPr lang="cs-CZ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JEDNOHO </a:t>
                      </a:r>
                      <a:r>
                        <a:rPr lang="cs-CZ" sz="18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LIŠEJNÍKU </a:t>
                      </a:r>
                      <a:r>
                        <a:rPr lang="cs-CZ" sz="18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T……….</a:t>
                      </a:r>
                      <a:endParaRPr lang="cs-CZ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LIŠEJNÍKU P……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É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Ř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341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                         </a:t>
                      </a:r>
                      <a:r>
                        <a:rPr lang="cs-CZ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cs-CZ" sz="20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BARVIVO Z E SKALAČKY</a:t>
                      </a:r>
                      <a:endParaRPr lang="cs-CZ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1736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                                                                  </a:t>
                      </a: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ODĚVY SKOTŮ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176">
                <a:tc gridSpan="5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LÁTKA ZPŮSOBUJÍCÍ ZÁVISLOST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5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678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učebnice: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ČABRADOVÁ, Věra. </a:t>
            </a:r>
            <a:r>
              <a:rPr lang="cs-CZ" i="1" dirty="0"/>
              <a:t>Přírodopis pro 6. ročník základní školy a primu víceletého gymnázia</a:t>
            </a:r>
            <a:r>
              <a:rPr lang="cs-CZ" dirty="0"/>
              <a:t>. 1. vyd. Plzeň: Fraus, 2003, 120 s. ISBN 80-723-8211-X.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297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301</Words>
  <Application>Microsoft Office PowerPoint</Application>
  <PresentationFormat>Předvádění na obrazovce (4:3)</PresentationFormat>
  <Paragraphs>151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Microsoft Word Document</vt:lpstr>
      <vt:lpstr>Prezentace aplikace PowerPoint</vt:lpstr>
      <vt:lpstr>LIŠEJNÍKY – PRŮKOPNÍCI ŽIVOTA</vt:lpstr>
      <vt:lpstr>Vyskytují se : </vt:lpstr>
      <vt:lpstr>VÝZNAM LIŠEJNÍKŮ:</vt:lpstr>
      <vt:lpstr>ZÁSTUPCI:</vt:lpstr>
      <vt:lpstr>DOPLŇOVAČKA /žáci doplňují na pracovní list, na tabuli mohou doplňovat pomocí programu ActivInspire/ Tajenka: Tělo lišejníku se nazývá………..</vt:lpstr>
      <vt:lpstr>ŘEŠENÍ Tajenka: Tělo lišejníku se nazývá STÉLKA.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17</cp:revision>
  <dcterms:created xsi:type="dcterms:W3CDTF">2013-10-13T17:23:53Z</dcterms:created>
  <dcterms:modified xsi:type="dcterms:W3CDTF">2013-12-06T09:14:48Z</dcterms:modified>
</cp:coreProperties>
</file>