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4" r:id="rId5"/>
    <p:sldId id="259" r:id="rId6"/>
    <p:sldId id="261" r:id="rId7"/>
    <p:sldId id="263" r:id="rId8"/>
    <p:sldId id="262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71786-D929-47F6-AE33-71DC9E8333EF}" type="datetimeFigureOut">
              <a:rPr lang="cs-CZ" smtClean="0"/>
              <a:t>9. 12. 2013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2290B-3086-4C18-ADC3-9A325F8E79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0590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71786-D929-47F6-AE33-71DC9E8333EF}" type="datetimeFigureOut">
              <a:rPr lang="cs-CZ" smtClean="0"/>
              <a:t>9. 12. 2013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2290B-3086-4C18-ADC3-9A325F8E79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23478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71786-D929-47F6-AE33-71DC9E8333EF}" type="datetimeFigureOut">
              <a:rPr lang="cs-CZ" smtClean="0"/>
              <a:t>9. 12. 2013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2290B-3086-4C18-ADC3-9A325F8E79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48159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71786-D929-47F6-AE33-71DC9E8333EF}" type="datetimeFigureOut">
              <a:rPr lang="cs-CZ" smtClean="0"/>
              <a:t>9. 12. 2013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2290B-3086-4C18-ADC3-9A325F8E79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7132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71786-D929-47F6-AE33-71DC9E8333EF}" type="datetimeFigureOut">
              <a:rPr lang="cs-CZ" smtClean="0"/>
              <a:t>9. 12. 2013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2290B-3086-4C18-ADC3-9A325F8E79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34599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71786-D929-47F6-AE33-71DC9E8333EF}" type="datetimeFigureOut">
              <a:rPr lang="cs-CZ" smtClean="0"/>
              <a:t>9. 12. 2013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2290B-3086-4C18-ADC3-9A325F8E79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43029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71786-D929-47F6-AE33-71DC9E8333EF}" type="datetimeFigureOut">
              <a:rPr lang="cs-CZ" smtClean="0"/>
              <a:t>9. 12. 2013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2290B-3086-4C18-ADC3-9A325F8E79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7080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71786-D929-47F6-AE33-71DC9E8333EF}" type="datetimeFigureOut">
              <a:rPr lang="cs-CZ" smtClean="0"/>
              <a:t>9. 12. 2013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2290B-3086-4C18-ADC3-9A325F8E79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18350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71786-D929-47F6-AE33-71DC9E8333EF}" type="datetimeFigureOut">
              <a:rPr lang="cs-CZ" smtClean="0"/>
              <a:t>9. 12. 2013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2290B-3086-4C18-ADC3-9A325F8E79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92345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71786-D929-47F6-AE33-71DC9E8333EF}" type="datetimeFigureOut">
              <a:rPr lang="cs-CZ" smtClean="0"/>
              <a:t>9. 12. 2013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2290B-3086-4C18-ADC3-9A325F8E79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85209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71786-D929-47F6-AE33-71DC9E8333EF}" type="datetimeFigureOut">
              <a:rPr lang="cs-CZ" smtClean="0"/>
              <a:t>9. 12. 2013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2290B-3086-4C18-ADC3-9A325F8E79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328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871786-D929-47F6-AE33-71DC9E8333EF}" type="datetimeFigureOut">
              <a:rPr lang="cs-CZ" smtClean="0"/>
              <a:t>9. 12. 2013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72290B-3086-4C18-ADC3-9A325F8E79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07286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54684558"/>
              </p:ext>
            </p:extLst>
          </p:nvPr>
        </p:nvGraphicFramePr>
        <p:xfrm>
          <a:off x="1609725" y="115888"/>
          <a:ext cx="5821363" cy="65420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" name="Dokument" r:id="rId4" imgW="5902889" imgH="6641416" progId="Word.Document.12">
                  <p:embed/>
                </p:oleObj>
              </mc:Choice>
              <mc:Fallback>
                <p:oleObj name="Dokument" r:id="rId4" imgW="5902889" imgH="664141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09725" y="115888"/>
                        <a:ext cx="5821363" cy="65420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50797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</p:spPr>
        <p:txBody>
          <a:bodyPr>
            <a:normAutofit fontScale="90000"/>
          </a:bodyPr>
          <a:lstStyle/>
          <a:p>
            <a:r>
              <a:rPr lang="cs-CZ" sz="4800" b="1" u="sng" dirty="0" smtClean="0"/>
              <a:t>ŘASY – STÉLKATÉ ROSTLINY</a:t>
            </a:r>
            <a:r>
              <a:rPr lang="cs-CZ" sz="4800" b="1" dirty="0" smtClean="0"/>
              <a:t/>
            </a:r>
            <a:br>
              <a:rPr lang="cs-CZ" sz="4800" b="1" dirty="0" smtClean="0"/>
            </a:br>
            <a:r>
              <a:rPr lang="cs-CZ" sz="4800" i="1" dirty="0" smtClean="0"/>
              <a:t>(po výkladu si zapiš do sešitu)</a:t>
            </a:r>
            <a:endParaRPr lang="cs-CZ" sz="48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4400" b="1" dirty="0" smtClean="0"/>
              <a:t>ŘASY</a:t>
            </a:r>
          </a:p>
          <a:p>
            <a:r>
              <a:rPr lang="cs-CZ" sz="4400" b="1" dirty="0"/>
              <a:t>n</a:t>
            </a:r>
            <a:r>
              <a:rPr lang="cs-CZ" sz="4400" b="1" dirty="0" smtClean="0"/>
              <a:t>ejjednodušší rostliny</a:t>
            </a:r>
          </a:p>
          <a:p>
            <a:r>
              <a:rPr lang="cs-CZ" sz="4400" b="1" dirty="0"/>
              <a:t>u</a:t>
            </a:r>
            <a:r>
              <a:rPr lang="cs-CZ" sz="4400" b="1" dirty="0" smtClean="0"/>
              <a:t>volňují velké množství kyslíku</a:t>
            </a:r>
          </a:p>
          <a:p>
            <a:r>
              <a:rPr lang="cs-CZ" sz="4400" b="1" dirty="0"/>
              <a:t>ž</a:t>
            </a:r>
            <a:r>
              <a:rPr lang="cs-CZ" sz="4400" b="1" dirty="0" smtClean="0"/>
              <a:t>ijí téměř všechny ve vodě(mořské i sladké)</a:t>
            </a:r>
          </a:p>
          <a:p>
            <a:r>
              <a:rPr lang="cs-CZ" sz="4400" b="1" dirty="0"/>
              <a:t>j</a:t>
            </a:r>
            <a:r>
              <a:rPr lang="cs-CZ" sz="4400" b="1" dirty="0" smtClean="0"/>
              <a:t>sou potravou mnoha vodních živočichů</a:t>
            </a:r>
          </a:p>
          <a:p>
            <a:r>
              <a:rPr lang="cs-CZ" sz="4400" b="1" dirty="0"/>
              <a:t>s</a:t>
            </a:r>
            <a:r>
              <a:rPr lang="cs-CZ" sz="4400" b="1" dirty="0" smtClean="0"/>
              <a:t>ušené mohou být jako krmivo, hnojivo i potravina</a:t>
            </a:r>
          </a:p>
          <a:p>
            <a:pPr marL="0" indent="0">
              <a:buNone/>
            </a:pPr>
            <a:r>
              <a:rPr lang="cs-CZ" sz="4300" b="1" dirty="0" smtClean="0"/>
              <a:t>ŘASY SE OD SEBE LIŠÍ:</a:t>
            </a:r>
          </a:p>
          <a:p>
            <a:r>
              <a:rPr lang="cs-CZ" sz="4400" b="1" dirty="0"/>
              <a:t>v</a:t>
            </a:r>
            <a:r>
              <a:rPr lang="cs-CZ" sz="4400" b="1" dirty="0" smtClean="0"/>
              <a:t>elikostí</a:t>
            </a:r>
          </a:p>
          <a:p>
            <a:r>
              <a:rPr lang="cs-CZ" sz="4400" b="1" dirty="0"/>
              <a:t>b</a:t>
            </a:r>
            <a:r>
              <a:rPr lang="cs-CZ" sz="4400" b="1" dirty="0" smtClean="0"/>
              <a:t>arvou – řasy jsou zelené, červené, hnědé</a:t>
            </a:r>
          </a:p>
        </p:txBody>
      </p:sp>
    </p:spTree>
    <p:extLst>
      <p:ext uri="{BB962C8B-B14F-4D97-AF65-F5344CB8AC3E}">
        <p14:creationId xmlns:p14="http://schemas.microsoft.com/office/powerpoint/2010/main" val="2022485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24744"/>
          </a:xfrm>
        </p:spPr>
        <p:txBody>
          <a:bodyPr/>
          <a:lstStyle/>
          <a:p>
            <a:r>
              <a:rPr lang="cs-CZ" b="1" dirty="0" smtClean="0"/>
              <a:t>JEDNOBUNĚČNÉ ŘASY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/>
              <a:t>V</a:t>
            </a:r>
            <a:r>
              <a:rPr lang="cs-CZ" b="1" u="sng" dirty="0" smtClean="0"/>
              <a:t> </a:t>
            </a:r>
            <a:r>
              <a:rPr lang="cs-CZ" b="1" u="sng" dirty="0" smtClean="0"/>
              <a:t>kalužích i </a:t>
            </a:r>
            <a:r>
              <a:rPr lang="cs-CZ" b="1" u="sng" dirty="0" smtClean="0"/>
              <a:t>rybnících žijí:</a:t>
            </a:r>
            <a:endParaRPr lang="cs-CZ" b="1" u="sng" dirty="0" smtClean="0"/>
          </a:p>
          <a:p>
            <a:pPr marL="0" indent="0">
              <a:buNone/>
            </a:pPr>
            <a:r>
              <a:rPr lang="cs-CZ" b="1" dirty="0" smtClean="0"/>
              <a:t>Krásnoočko zelené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Pláštěnka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b="1" dirty="0" err="1" smtClean="0"/>
              <a:t>Zelenivka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u="sng" dirty="0"/>
              <a:t>N</a:t>
            </a:r>
            <a:r>
              <a:rPr lang="cs-CZ" b="1" u="sng" dirty="0" smtClean="0"/>
              <a:t>a </a:t>
            </a:r>
            <a:r>
              <a:rPr lang="cs-CZ" b="1" u="sng" dirty="0" smtClean="0"/>
              <a:t>kmenech </a:t>
            </a:r>
            <a:r>
              <a:rPr lang="cs-CZ" b="1" u="sng" dirty="0" smtClean="0"/>
              <a:t>stromů žije:</a:t>
            </a:r>
            <a:endParaRPr lang="cs-CZ" b="1" u="sng" dirty="0" smtClean="0"/>
          </a:p>
          <a:p>
            <a:pPr marL="0" indent="0">
              <a:buNone/>
            </a:pPr>
            <a:r>
              <a:rPr lang="cs-CZ" b="1" dirty="0" smtClean="0"/>
              <a:t>Zrněnka</a:t>
            </a:r>
            <a:r>
              <a:rPr lang="cs-CZ" dirty="0" smtClean="0"/>
              <a:t> – tvoří zelené povlaky na kamenech a na kmenech stromů</a:t>
            </a:r>
          </a:p>
        </p:txBody>
      </p:sp>
    </p:spTree>
    <p:extLst>
      <p:ext uri="{BB962C8B-B14F-4D97-AF65-F5344CB8AC3E}">
        <p14:creationId xmlns:p14="http://schemas.microsoft.com/office/powerpoint/2010/main" val="1072999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5400" b="1" dirty="0" smtClean="0"/>
              <a:t>ŘASY:</a:t>
            </a:r>
          </a:p>
          <a:p>
            <a:r>
              <a:rPr lang="cs-CZ" sz="4400" b="1" dirty="0" smtClean="0"/>
              <a:t>pohybují </a:t>
            </a:r>
            <a:r>
              <a:rPr lang="cs-CZ" sz="4400" b="1" dirty="0"/>
              <a:t>se pomocí </a:t>
            </a:r>
            <a:r>
              <a:rPr lang="cs-CZ" sz="4400" b="1" dirty="0" smtClean="0"/>
              <a:t>bičíku</a:t>
            </a:r>
          </a:p>
          <a:p>
            <a:endParaRPr lang="cs-CZ" sz="4400" b="1" dirty="0"/>
          </a:p>
          <a:p>
            <a:r>
              <a:rPr lang="cs-CZ" sz="4400" b="1" dirty="0"/>
              <a:t>rozmnožují se </a:t>
            </a:r>
            <a:r>
              <a:rPr lang="cs-CZ" sz="4400" b="1" dirty="0" smtClean="0"/>
              <a:t>dělením</a:t>
            </a:r>
          </a:p>
          <a:p>
            <a:endParaRPr lang="cs-CZ" sz="4400" b="1" dirty="0"/>
          </a:p>
          <a:p>
            <a:r>
              <a:rPr lang="cs-CZ" sz="4400" b="1" dirty="0"/>
              <a:t>jejich tělo tvoří </a:t>
            </a:r>
            <a:r>
              <a:rPr lang="cs-CZ" sz="4400" b="1" dirty="0" smtClean="0"/>
              <a:t>stélka</a:t>
            </a:r>
          </a:p>
          <a:p>
            <a:endParaRPr lang="cs-CZ" sz="4400" b="1" dirty="0"/>
          </a:p>
          <a:p>
            <a:r>
              <a:rPr lang="cs-CZ" sz="4400" b="1" dirty="0" err="1"/>
              <a:t>fotosyntetizují</a:t>
            </a:r>
            <a:endParaRPr lang="cs-CZ" sz="4400" b="1" dirty="0"/>
          </a:p>
          <a:p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1223565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b="1" dirty="0" smtClean="0"/>
              <a:t>MNOHOBUNĚČNÉ ŘASY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u="sng" dirty="0"/>
              <a:t>ž</a:t>
            </a:r>
            <a:r>
              <a:rPr lang="cs-CZ" sz="4000" b="1" u="sng" dirty="0" smtClean="0"/>
              <a:t>ijí v rybnících:</a:t>
            </a:r>
          </a:p>
          <a:p>
            <a:pPr marL="0" indent="0">
              <a:buNone/>
            </a:pPr>
            <a:r>
              <a:rPr lang="cs-CZ" sz="4000" dirty="0" smtClean="0"/>
              <a:t>            Šroubatka</a:t>
            </a:r>
          </a:p>
          <a:p>
            <a:pPr marL="0" indent="0">
              <a:buNone/>
            </a:pPr>
            <a:r>
              <a:rPr lang="cs-CZ" sz="4000" dirty="0" smtClean="0"/>
              <a:t>Žabí vlas</a:t>
            </a:r>
            <a:endParaRPr lang="cs-CZ" sz="4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618910"/>
            <a:ext cx="5466184" cy="4099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83077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u="sng" dirty="0" smtClean="0"/>
              <a:t>Žijí v moři:</a:t>
            </a:r>
          </a:p>
          <a:p>
            <a:pPr marL="0" indent="0">
              <a:buNone/>
            </a:pPr>
            <a:r>
              <a:rPr lang="cs-CZ" sz="4000" b="1" dirty="0"/>
              <a:t>t</a:t>
            </a:r>
            <a:r>
              <a:rPr lang="cs-CZ" sz="4000" b="1" dirty="0" smtClean="0"/>
              <a:t>zv. chaluhy  červené a hnědé</a:t>
            </a:r>
          </a:p>
          <a:p>
            <a:pPr marL="0" indent="0">
              <a:buNone/>
            </a:pPr>
            <a:endParaRPr lang="cs-CZ" sz="40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348880"/>
            <a:ext cx="5334175" cy="40006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896" y="1379300"/>
            <a:ext cx="3024336" cy="5478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9477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b="1" dirty="0" smtClean="0"/>
              <a:t>DOPLŇOVAČKA</a:t>
            </a:r>
            <a:r>
              <a:rPr lang="cs-CZ" sz="3600" dirty="0" smtClean="0"/>
              <a:t> </a:t>
            </a:r>
            <a:r>
              <a:rPr lang="cs-CZ" sz="3600" i="1" dirty="0" smtClean="0"/>
              <a:t>/žáci doplňují na </a:t>
            </a:r>
            <a:r>
              <a:rPr lang="cs-CZ" sz="3100" i="1" dirty="0" smtClean="0"/>
              <a:t>pracovní list, na tabuli mohou doplňovat pomocí programu </a:t>
            </a:r>
            <a:r>
              <a:rPr lang="cs-CZ" sz="3100" i="1" dirty="0" err="1" smtClean="0"/>
              <a:t>ActivInspire</a:t>
            </a:r>
            <a:r>
              <a:rPr lang="cs-CZ" sz="3600" i="1" dirty="0" smtClean="0"/>
              <a:t>/</a:t>
            </a:r>
            <a:br>
              <a:rPr lang="cs-CZ" sz="3600" i="1" dirty="0" smtClean="0"/>
            </a:br>
            <a:r>
              <a:rPr lang="cs-CZ" sz="3600" b="1" dirty="0" smtClean="0"/>
              <a:t>Tajenka:  Japonské jídlo s lisovanými řasami </a:t>
            </a:r>
            <a:r>
              <a:rPr lang="cs-CZ" sz="3600" b="1" smtClean="0"/>
              <a:t>se nazývá……..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5340106"/>
              </p:ext>
            </p:extLst>
          </p:nvPr>
        </p:nvGraphicFramePr>
        <p:xfrm>
          <a:off x="611559" y="2132858"/>
          <a:ext cx="7848872" cy="4000853"/>
        </p:xfrm>
        <a:graphic>
          <a:graphicData uri="http://schemas.openxmlformats.org/drawingml/2006/table">
            <a:tbl>
              <a:tblPr firstRow="1" firstCol="1" bandRow="1"/>
              <a:tblGrid>
                <a:gridCol w="3662050"/>
                <a:gridCol w="523150"/>
                <a:gridCol w="523150"/>
                <a:gridCol w="523150"/>
                <a:gridCol w="523150"/>
                <a:gridCol w="523150"/>
                <a:gridCol w="523150"/>
                <a:gridCol w="523961"/>
                <a:gridCol w="523961"/>
              </a:tblGrid>
              <a:tr h="800833"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SVĚTLOČIVNÁ………..KRÁSNOOČKA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083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VÁLEČ …………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75710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STÉLKATÉ ROSTLINY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00833"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SKUPINA MOŘSKÝCH ŘAS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00833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ORGÁN POHYBU NĚKTERÝCH BIČÍKOVCŮ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6698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Tajenka: japonské jídlo se nazývá </a:t>
            </a:r>
            <a:r>
              <a:rPr lang="cs-CZ" b="1" dirty="0" smtClean="0">
                <a:solidFill>
                  <a:srgbClr val="FF0000"/>
                </a:solidFill>
              </a:rPr>
              <a:t>SUSHI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7496586"/>
              </p:ext>
            </p:extLst>
          </p:nvPr>
        </p:nvGraphicFramePr>
        <p:xfrm>
          <a:off x="107501" y="1484784"/>
          <a:ext cx="9036498" cy="5373215"/>
        </p:xfrm>
        <a:graphic>
          <a:graphicData uri="http://schemas.openxmlformats.org/drawingml/2006/table">
            <a:tbl>
              <a:tblPr firstRow="1" firstCol="1" bandRow="1"/>
              <a:tblGrid>
                <a:gridCol w="4216160"/>
                <a:gridCol w="602309"/>
                <a:gridCol w="602309"/>
                <a:gridCol w="602309"/>
                <a:gridCol w="602309"/>
                <a:gridCol w="602309"/>
                <a:gridCol w="602309"/>
                <a:gridCol w="603242"/>
                <a:gridCol w="603242"/>
              </a:tblGrid>
              <a:tr h="1086508"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SVĚTLOČIVNÁ………..KRÁSNOOČKA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8650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VÁLEČ ………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02718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STÉLKATÉ ROSTLINY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86508"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SKUPINA MOŘSKÝCH ŘAS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effectLst/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effectLst/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É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86508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ORGÁN POHYBU NĚKTERÝCH BIČÍKOVCŮ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effectLst/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effectLst/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28166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/>
              <a:t>učebnice: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ČABRADOVÁ, Věra. </a:t>
            </a:r>
            <a:r>
              <a:rPr lang="cs-CZ" i="1" dirty="0"/>
              <a:t>Přírodopis pro 6. ročník základní školy a primu víceletého gymnázia</a:t>
            </a:r>
            <a:r>
              <a:rPr lang="cs-CZ" dirty="0"/>
              <a:t>. 1. vyd. Plzeň: Fraus, 2003, 120 s. ISBN 80-723-8211-X. 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b="1" dirty="0"/>
              <a:t>o</a:t>
            </a:r>
            <a:r>
              <a:rPr lang="cs-CZ" b="1" dirty="0" smtClean="0"/>
              <a:t>brázky:</a:t>
            </a:r>
          </a:p>
          <a:p>
            <a:pPr marL="0" indent="0">
              <a:buNone/>
            </a:pPr>
            <a:r>
              <a:rPr lang="cs-CZ" dirty="0" smtClean="0">
                <a:effectLst/>
              </a:rPr>
              <a:t>Wikipedie: šroubatka. </a:t>
            </a:r>
            <a:r>
              <a:rPr lang="cs-CZ" i="1" dirty="0" smtClean="0">
                <a:effectLst/>
              </a:rPr>
              <a:t>Wikipedie: šroubatka</a:t>
            </a:r>
            <a:r>
              <a:rPr lang="cs-CZ" dirty="0" smtClean="0">
                <a:effectLst/>
              </a:rPr>
              <a:t> [online]. 2013 [cit. 2013-10-13]. Dostupné z: http://cs.wikipedia.org/wiki/Soubor:Spirogyra_sp.jpg </a:t>
            </a:r>
          </a:p>
          <a:p>
            <a:pPr marL="0" indent="0">
              <a:buNone/>
            </a:pPr>
            <a:r>
              <a:rPr lang="cs-CZ" dirty="0" smtClean="0">
                <a:effectLst/>
              </a:rPr>
              <a:t>Wikipedie: chaluha. </a:t>
            </a:r>
            <a:r>
              <a:rPr lang="cs-CZ" i="1" dirty="0" smtClean="0">
                <a:effectLst/>
              </a:rPr>
              <a:t>Wikipedie: chaluha</a:t>
            </a:r>
            <a:r>
              <a:rPr lang="cs-CZ" dirty="0" smtClean="0">
                <a:effectLst/>
              </a:rPr>
              <a:t> [online]. 2013 [cit. 2013-10-13]. Dostupné z: http://cs.wikipedia.org/wiki/Soubor:Kelp_forest_Otago_1s.JPG </a:t>
            </a:r>
          </a:p>
          <a:p>
            <a:pPr marL="0" indent="0">
              <a:buNone/>
            </a:pPr>
            <a:r>
              <a:rPr lang="cs-CZ" dirty="0" smtClean="0">
                <a:effectLst/>
              </a:rPr>
              <a:t>Wikipedie: červená řasa. </a:t>
            </a:r>
            <a:r>
              <a:rPr lang="cs-CZ" i="1" dirty="0" smtClean="0">
                <a:effectLst/>
              </a:rPr>
              <a:t>Wikipedie: červená řasa</a:t>
            </a:r>
            <a:r>
              <a:rPr lang="cs-CZ" dirty="0" smtClean="0">
                <a:effectLst/>
              </a:rPr>
              <a:t> [online]. 2013 [cit. 2013-10-13]. Dostupné z: http://cs.wikipedia.org/wiki/Soubor:Mastocarpus_stellatus.JPG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346821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218</Words>
  <Application>Microsoft Office PowerPoint</Application>
  <PresentationFormat>Předvádění na obrazovce (4:3)</PresentationFormat>
  <Paragraphs>122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Dokument</vt:lpstr>
      <vt:lpstr>Prezentace aplikace PowerPoint</vt:lpstr>
      <vt:lpstr>ŘASY – STÉLKATÉ ROSTLINY (po výkladu si zapiš do sešitu)</vt:lpstr>
      <vt:lpstr>JEDNOBUNĚČNÉ ŘASY</vt:lpstr>
      <vt:lpstr>Prezentace aplikace PowerPoint</vt:lpstr>
      <vt:lpstr>MNOHOBUNĚČNÉ ŘASY</vt:lpstr>
      <vt:lpstr>Prezentace aplikace PowerPoint</vt:lpstr>
      <vt:lpstr>DOPLŇOVAČKA /žáci doplňují na pracovní list, na tabuli mohou doplňovat pomocí programu ActivInspire/ Tajenka:  Japonské jídlo s lisovanými řasami se nazývá……..</vt:lpstr>
      <vt:lpstr>ŘEŠENÍ Tajenka: japonské jídlo se nazývá SUSHI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Kopalová</dc:creator>
  <cp:lastModifiedBy>Jitka Kopalová</cp:lastModifiedBy>
  <cp:revision>15</cp:revision>
  <dcterms:created xsi:type="dcterms:W3CDTF">2013-10-13T19:12:47Z</dcterms:created>
  <dcterms:modified xsi:type="dcterms:W3CDTF">2013-12-09T12:00:23Z</dcterms:modified>
</cp:coreProperties>
</file>