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4136F-7D58-40E9-B75B-B0D75CB64768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7D848-8BEE-4AC9-AFD2-ECDC3D328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pn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wmf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12" Type="http://schemas.openxmlformats.org/officeDocument/2006/relationships/image" Target="../media/image13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6.png"/><Relationship Id="rId5" Type="http://schemas.openxmlformats.org/officeDocument/2006/relationships/image" Target="../media/image7.wmf"/><Relationship Id="rId10" Type="http://schemas.openxmlformats.org/officeDocument/2006/relationships/image" Target="../media/image12.png"/><Relationship Id="rId4" Type="http://schemas.openxmlformats.org/officeDocument/2006/relationships/image" Target="../media/image10.wmf"/><Relationship Id="rId9" Type="http://schemas.openxmlformats.org/officeDocument/2006/relationships/image" Target="../media/image9.wmf"/><Relationship Id="rId1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28575">
            <a:solidFill>
              <a:srgbClr val="0070C0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5">
                  <a:tint val="66000"/>
                  <a:satMod val="160000"/>
                </a:schemeClr>
              </a:gs>
              <a:gs pos="50000">
                <a:schemeClr val="accent5">
                  <a:tint val="44500"/>
                  <a:satMod val="160000"/>
                </a:schemeClr>
              </a:gs>
              <a:gs pos="100000">
                <a:schemeClr val="accent5">
                  <a:tint val="23500"/>
                  <a:satMod val="160000"/>
                </a:schemeClr>
              </a:gs>
            </a:gsLst>
            <a:lin ang="0" scaled="1"/>
            <a:tileRect/>
          </a:gradFill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Adresa školy:  ZŠ Třeboň, Na Sadech 375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Jméno autora: Mgr. Jana </a:t>
            </a:r>
            <a:r>
              <a:rPr lang="cs-CZ" sz="2000" dirty="0" err="1" smtClean="0">
                <a:solidFill>
                  <a:schemeClr val="tx1"/>
                </a:solidFill>
              </a:rPr>
              <a:t>Písaříková</a:t>
            </a: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Název: </a:t>
            </a:r>
            <a:r>
              <a:rPr lang="cs-CZ" sz="2000" dirty="0" smtClean="0">
                <a:solidFill>
                  <a:schemeClr val="tx1"/>
                </a:solidFill>
              </a:rPr>
              <a:t>VY_32_INOVACE_452 </a:t>
            </a:r>
            <a:r>
              <a:rPr lang="cs-CZ" sz="2000" dirty="0" err="1" smtClean="0">
                <a:solidFill>
                  <a:schemeClr val="tx1"/>
                </a:solidFill>
              </a:rPr>
              <a:t>Nj</a:t>
            </a:r>
            <a:r>
              <a:rPr lang="cs-CZ" sz="2000" dirty="0" smtClean="0">
                <a:solidFill>
                  <a:schemeClr val="tx1"/>
                </a:solidFill>
              </a:rPr>
              <a:t>/6</a:t>
            </a:r>
            <a:r>
              <a:rPr lang="cs-CZ" sz="2000" b="1" i="1" dirty="0" smtClean="0">
                <a:solidFill>
                  <a:schemeClr val="tx1"/>
                </a:solidFill>
              </a:rPr>
              <a:t>       </a:t>
            </a: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Číslo projektu: CZ.1.07/1.4.00/21.3807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Téma hodiny: Sloveso </a:t>
            </a:r>
            <a:r>
              <a:rPr lang="cs-CZ" sz="2000" dirty="0" err="1" smtClean="0">
                <a:solidFill>
                  <a:schemeClr val="tx1"/>
                </a:solidFill>
              </a:rPr>
              <a:t>mögen</a:t>
            </a: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Ročník: 6.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Klíčová slova</a:t>
            </a:r>
            <a:r>
              <a:rPr lang="cs-CZ" sz="2000" dirty="0" smtClean="0">
                <a:solidFill>
                  <a:schemeClr val="tx1"/>
                </a:solidFill>
              </a:rPr>
              <a:t>: </a:t>
            </a:r>
            <a:r>
              <a:rPr lang="cs-CZ" sz="2000" dirty="0" smtClean="0">
                <a:solidFill>
                  <a:schemeClr val="tx1"/>
                </a:solidFill>
              </a:rPr>
              <a:t>sloveso </a:t>
            </a:r>
            <a:r>
              <a:rPr lang="cs-CZ" sz="2000" dirty="0" err="1" smtClean="0">
                <a:solidFill>
                  <a:schemeClr val="tx1"/>
                </a:solidFill>
              </a:rPr>
              <a:t>mögen</a:t>
            </a:r>
            <a:r>
              <a:rPr lang="cs-CZ" sz="2000" dirty="0" smtClean="0">
                <a:solidFill>
                  <a:schemeClr val="tx1"/>
                </a:solidFill>
              </a:rPr>
              <a:t>, jídlo, tvorba vět</a:t>
            </a:r>
            <a:r>
              <a:rPr lang="cs-CZ" sz="2000" smtClean="0">
                <a:solidFill>
                  <a:schemeClr val="tx1"/>
                </a:solidFill>
              </a:rPr>
              <a:t>, doplňování</a:t>
            </a: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Datum tvorby: </a:t>
            </a:r>
            <a:r>
              <a:rPr lang="cs-CZ" sz="2000" dirty="0" smtClean="0">
                <a:solidFill>
                  <a:schemeClr val="tx1"/>
                </a:solidFill>
              </a:rPr>
              <a:t>15. </a:t>
            </a:r>
            <a:r>
              <a:rPr lang="cs-CZ" sz="2000" dirty="0" smtClean="0">
                <a:solidFill>
                  <a:schemeClr val="tx1"/>
                </a:solidFill>
              </a:rPr>
              <a:t>12. 2013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5">
                  <a:tint val="66000"/>
                  <a:satMod val="160000"/>
                </a:schemeClr>
              </a:gs>
              <a:gs pos="50000">
                <a:schemeClr val="accent5">
                  <a:tint val="44500"/>
                  <a:satMod val="160000"/>
                </a:schemeClr>
              </a:gs>
              <a:gs pos="100000">
                <a:schemeClr val="accent5">
                  <a:tint val="23500"/>
                  <a:satMod val="160000"/>
                </a:schemeClr>
              </a:gs>
            </a:gsLst>
            <a:lin ang="0" scaled="1"/>
            <a:tileRect/>
          </a:gradFill>
          <a:ln w="28575">
            <a:solidFill>
              <a:srgbClr val="0070C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Metodické pokyny:</a:t>
            </a:r>
            <a:endParaRPr lang="cs-CZ" b="1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5">
                  <a:tint val="66000"/>
                  <a:satMod val="160000"/>
                </a:schemeClr>
              </a:gs>
              <a:gs pos="50000">
                <a:schemeClr val="accent5">
                  <a:tint val="44500"/>
                  <a:satMod val="160000"/>
                </a:schemeClr>
              </a:gs>
              <a:gs pos="100000">
                <a:schemeClr val="accent5">
                  <a:tint val="23500"/>
                  <a:satMod val="160000"/>
                </a:schemeClr>
              </a:gs>
            </a:gsLst>
            <a:lin ang="0" scaled="1"/>
            <a:tileRect/>
          </a:gradFill>
          <a:ln w="28575">
            <a:solidFill>
              <a:srgbClr val="0070C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Tato prezentace je určena žákům 6.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Slouží jako doplněk učebnice </a:t>
            </a:r>
            <a:r>
              <a:rPr lang="cs-CZ" sz="2400" i="1" dirty="0" smtClean="0">
                <a:solidFill>
                  <a:schemeClr val="tx1"/>
                </a:solidFill>
              </a:rPr>
              <a:t>„</a:t>
            </a:r>
            <a:r>
              <a:rPr lang="cs-CZ" sz="2400" i="1" dirty="0" err="1" smtClean="0">
                <a:solidFill>
                  <a:schemeClr val="tx1"/>
                </a:solidFill>
              </a:rPr>
              <a:t>Deutsch</a:t>
            </a:r>
            <a:r>
              <a:rPr lang="cs-CZ" sz="2400" i="1" dirty="0" smtClean="0">
                <a:solidFill>
                  <a:schemeClr val="tx1"/>
                </a:solidFill>
              </a:rPr>
              <a:t> </a:t>
            </a:r>
            <a:r>
              <a:rPr lang="cs-CZ" sz="2400" i="1" dirty="0" err="1" smtClean="0">
                <a:solidFill>
                  <a:schemeClr val="tx1"/>
                </a:solidFill>
              </a:rPr>
              <a:t>mit</a:t>
            </a:r>
            <a:r>
              <a:rPr lang="cs-CZ" sz="2400" i="1" dirty="0" smtClean="0">
                <a:solidFill>
                  <a:schemeClr val="tx1"/>
                </a:solidFill>
              </a:rPr>
              <a:t> Max 1“.</a:t>
            </a:r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Hlavním cílem je procvičení časování slovesa </a:t>
            </a:r>
            <a:r>
              <a:rPr lang="cs-CZ" sz="2400" i="1" dirty="0" err="1" smtClean="0">
                <a:solidFill>
                  <a:schemeClr val="tx1"/>
                </a:solidFill>
              </a:rPr>
              <a:t>m</a:t>
            </a:r>
            <a:r>
              <a:rPr lang="cs-CZ" sz="2400" i="1" dirty="0" err="1" smtClean="0">
                <a:solidFill>
                  <a:schemeClr val="tx1"/>
                </a:solidFill>
                <a:latin typeface="Calibri"/>
              </a:rPr>
              <a:t>ögen</a:t>
            </a:r>
            <a:r>
              <a:rPr lang="cs-CZ" sz="2400" i="1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(mít rád).</a:t>
            </a:r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Po výkladové tabuli 3 následuje procvičení daného jevu snímky (4 - </a:t>
            </a:r>
            <a:r>
              <a:rPr lang="cs-CZ" sz="2400" dirty="0" smtClean="0">
                <a:solidFill>
                  <a:schemeClr val="tx1"/>
                </a:solidFill>
              </a:rPr>
              <a:t>8).</a:t>
            </a:r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Cvičení na snímcích 5 a 6 jsou konverzačně zaměřena.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Jednotlivá </a:t>
            </a:r>
            <a:r>
              <a:rPr lang="cs-CZ" sz="2400" dirty="0" smtClean="0">
                <a:solidFill>
                  <a:schemeClr val="tx1"/>
                </a:solidFill>
              </a:rPr>
              <a:t>cvičení je možné řešit formou společné i samostatné práce. </a:t>
            </a:r>
            <a:r>
              <a:rPr lang="cs-CZ" sz="2400" b="1" u="sng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Použitá slovní zásoba je velmi jednoduchá, cílovou skupinou jsou žáci, kteří se s německým jazykem teprve seznamují. 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0070C0"/>
            </a:solidFill>
          </a:ln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Sloveso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ögen</a:t>
            </a:r>
            <a:endParaRPr lang="cs-CZ" b="1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rgbClr val="0070C0"/>
            </a:solidFill>
          </a:ln>
        </p:spPr>
        <p:txBody>
          <a:bodyPr/>
          <a:lstStyle/>
          <a:p>
            <a:pPr algn="ctr">
              <a:buNone/>
            </a:pPr>
            <a:r>
              <a:rPr lang="cs-CZ" dirty="0" smtClean="0"/>
              <a:t>Časování slovesa </a:t>
            </a:r>
            <a:r>
              <a:rPr lang="cs-CZ" dirty="0" err="1" smtClean="0"/>
              <a:t>mögen</a:t>
            </a:r>
            <a:r>
              <a:rPr lang="cs-CZ" dirty="0" smtClean="0"/>
              <a:t> (mít rád)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59632" y="2708920"/>
          <a:ext cx="6624736" cy="201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331236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                                  M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Calibri"/>
                        </a:rPr>
                        <a:t>ÖGEN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  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MÍT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RÁD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ich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mag</a:t>
                      </a:r>
                      <a:r>
                        <a:rPr lang="cs-CZ" b="1" dirty="0" smtClean="0"/>
                        <a:t> - mám rád (a)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2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2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wir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mögen</a:t>
                      </a:r>
                      <a:r>
                        <a:rPr lang="cs-CZ" b="1" dirty="0" smtClean="0"/>
                        <a:t> - máme rádi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2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2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du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magst</a:t>
                      </a:r>
                      <a:r>
                        <a:rPr lang="cs-CZ" b="1" dirty="0" smtClean="0"/>
                        <a:t> - máš rád (a)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2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2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ihr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mögt</a:t>
                      </a:r>
                      <a:r>
                        <a:rPr lang="cs-CZ" b="1" baseline="0" dirty="0" smtClean="0"/>
                        <a:t> - máte rádi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2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2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er</a:t>
                      </a:r>
                      <a:r>
                        <a:rPr lang="cs-CZ" b="1" dirty="0" smtClean="0"/>
                        <a:t>, </a:t>
                      </a:r>
                      <a:r>
                        <a:rPr lang="cs-CZ" b="1" dirty="0" err="1" smtClean="0"/>
                        <a:t>sie</a:t>
                      </a:r>
                      <a:r>
                        <a:rPr lang="cs-CZ" b="1" dirty="0" smtClean="0"/>
                        <a:t>, es </a:t>
                      </a:r>
                      <a:r>
                        <a:rPr lang="cs-CZ" b="1" dirty="0" err="1" smtClean="0"/>
                        <a:t>mag</a:t>
                      </a:r>
                      <a:r>
                        <a:rPr lang="cs-CZ" b="1" dirty="0" smtClean="0"/>
                        <a:t> - má rád (a) 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2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2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sie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mögen</a:t>
                      </a:r>
                      <a:r>
                        <a:rPr lang="cs-CZ" b="1" dirty="0" smtClean="0"/>
                        <a:t> - mají rádi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2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2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</a:tbl>
          </a:graphicData>
        </a:graphic>
      </p:graphicFrame>
      <p:sp>
        <p:nvSpPr>
          <p:cNvPr id="5" name="Mínus 4"/>
          <p:cNvSpPr/>
          <p:nvPr/>
        </p:nvSpPr>
        <p:spPr>
          <a:xfrm>
            <a:off x="4499992" y="2852936"/>
            <a:ext cx="216024" cy="72008"/>
          </a:xfrm>
          <a:prstGeom prst="mathMinus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Přiřaďte:</a:t>
            </a:r>
            <a:endParaRPr lang="cs-CZ" b="1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331640" y="2060848"/>
            <a:ext cx="936104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899592" y="3212976"/>
            <a:ext cx="936104" cy="576064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WIR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059832" y="2636912"/>
            <a:ext cx="936104" cy="57606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IHR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03848" y="4797152"/>
            <a:ext cx="936104" cy="5760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051720" y="3933056"/>
            <a:ext cx="1368152" cy="576064"/>
          </a:xfrm>
          <a:prstGeom prst="ellipse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SIE (oni)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043608" y="5157192"/>
            <a:ext cx="1440160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SIE (ona)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148064" y="2348880"/>
            <a:ext cx="129614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</a:t>
            </a:r>
            <a:r>
              <a:rPr lang="cs-CZ" b="1" dirty="0" err="1" smtClean="0">
                <a:solidFill>
                  <a:schemeClr val="tx1"/>
                </a:solidFill>
                <a:latin typeface="Calibri"/>
              </a:rPr>
              <a:t>ögen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76256" y="2852936"/>
            <a:ext cx="129614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magst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164288" y="5301208"/>
            <a:ext cx="129614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mag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92080" y="3501008"/>
            <a:ext cx="129614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mag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804248" y="4221088"/>
            <a:ext cx="129614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</a:t>
            </a:r>
            <a:r>
              <a:rPr lang="cs-CZ" b="1" dirty="0" err="1" smtClean="0">
                <a:solidFill>
                  <a:schemeClr val="tx1"/>
                </a:solidFill>
                <a:latin typeface="Calibri"/>
              </a:rPr>
              <a:t>ögen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076056" y="4869160"/>
            <a:ext cx="129614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</a:t>
            </a:r>
            <a:r>
              <a:rPr lang="cs-CZ" b="1" dirty="0" err="1" smtClean="0">
                <a:solidFill>
                  <a:schemeClr val="tx1"/>
                </a:solidFill>
                <a:latin typeface="Calibri"/>
              </a:rPr>
              <a:t>ögt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FB09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7977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00FF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F2FB9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9BD3B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893C6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Tvořte věty:</a:t>
            </a:r>
            <a:endParaRPr lang="cs-CZ" b="1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700808"/>
            <a:ext cx="648072" cy="43204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1700808"/>
            <a:ext cx="2016224" cy="43204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magst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Bananen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16016" y="1700808"/>
            <a:ext cx="648072" cy="43204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52120" y="1700808"/>
            <a:ext cx="2016224" cy="43204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mag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Bananen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standard\AppData\Local\Microsoft\Windows\Temporary Internet Files\Content.IE5\J25ATIDM\MC9004125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636912"/>
            <a:ext cx="587482" cy="971744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J25ATIDM\MC9000899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2564904"/>
            <a:ext cx="794406" cy="792088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GIR7FVX9\MC9001989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3573016"/>
            <a:ext cx="936104" cy="938924"/>
          </a:xfrm>
          <a:prstGeom prst="rect">
            <a:avLst/>
          </a:prstGeom>
          <a:noFill/>
        </p:spPr>
      </p:pic>
      <p:pic>
        <p:nvPicPr>
          <p:cNvPr id="1031" name="Picture 7" descr="C:\Users\standard\AppData\Local\Microsoft\Windows\Temporary Internet Files\Content.IE5\QDA77Z5D\MC90044178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3933056"/>
            <a:ext cx="936104" cy="936104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2J34JFU8\MC90029025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581128"/>
            <a:ext cx="838568" cy="935945"/>
          </a:xfrm>
          <a:prstGeom prst="rect">
            <a:avLst/>
          </a:prstGeom>
          <a:noFill/>
        </p:spPr>
      </p:pic>
      <p:pic>
        <p:nvPicPr>
          <p:cNvPr id="1033" name="Picture 9" descr="C:\Users\standard\AppData\Local\Microsoft\Windows\Temporary Internet Files\Content.IE5\QDA77Z5D\MC9000386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2636912"/>
            <a:ext cx="653562" cy="929486"/>
          </a:xfrm>
          <a:prstGeom prst="rect">
            <a:avLst/>
          </a:prstGeom>
          <a:noFill/>
        </p:spPr>
      </p:pic>
      <p:pic>
        <p:nvPicPr>
          <p:cNvPr id="1034" name="Picture 10" descr="C:\Users\standard\AppData\Local\Microsoft\Windows\Temporary Internet Files\Content.IE5\GIR7FVX9\MC900411898[1].wmf"/>
          <p:cNvPicPr>
            <a:picLocks noChangeAspect="1" noChangeArrowheads="1"/>
          </p:cNvPicPr>
          <p:nvPr/>
        </p:nvPicPr>
        <p:blipFill>
          <a:blip r:embed="rId8" cstate="print"/>
          <a:srcRect r="20633"/>
          <a:stretch>
            <a:fillRect/>
          </a:stretch>
        </p:blipFill>
        <p:spPr bwMode="auto">
          <a:xfrm>
            <a:off x="7308304" y="4653136"/>
            <a:ext cx="908467" cy="776005"/>
          </a:xfrm>
          <a:prstGeom prst="rect">
            <a:avLst/>
          </a:prstGeom>
          <a:noFill/>
        </p:spPr>
      </p:pic>
      <p:pic>
        <p:nvPicPr>
          <p:cNvPr id="1035" name="Picture 11" descr="C:\Users\standard\AppData\Local\Microsoft\Windows\Temporary Internet Files\Content.IE5\J25ATIDM\MC900409887[1].wmf"/>
          <p:cNvPicPr>
            <a:picLocks noChangeAspect="1" noChangeArrowheads="1"/>
          </p:cNvPicPr>
          <p:nvPr/>
        </p:nvPicPr>
        <p:blipFill>
          <a:blip r:embed="rId9" cstate="print"/>
          <a:srcRect l="34359" t="65641" r="6987" b="3077"/>
          <a:stretch>
            <a:fillRect/>
          </a:stretch>
        </p:blipFill>
        <p:spPr bwMode="auto">
          <a:xfrm>
            <a:off x="2555776" y="4869160"/>
            <a:ext cx="1215135" cy="648072"/>
          </a:xfrm>
          <a:prstGeom prst="rect">
            <a:avLst/>
          </a:prstGeom>
          <a:noFill/>
        </p:spPr>
      </p:pic>
      <p:pic>
        <p:nvPicPr>
          <p:cNvPr id="1036" name="Picture 12" descr="C:\Users\standard\AppData\Local\Microsoft\Windows\Temporary Internet Files\Content.IE5\2J34JFU8\MC90019918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91880" y="2276872"/>
            <a:ext cx="751145" cy="1198745"/>
          </a:xfrm>
          <a:prstGeom prst="rect">
            <a:avLst/>
          </a:prstGeom>
          <a:noFill/>
        </p:spPr>
      </p:pic>
      <p:pic>
        <p:nvPicPr>
          <p:cNvPr id="1037" name="Picture 13" descr="C:\Users\standard\AppData\Local\Microsoft\Windows\Temporary Internet Files\Content.IE5\QDA77Z5D\MC900433885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00192" y="3284984"/>
            <a:ext cx="936104" cy="936104"/>
          </a:xfrm>
          <a:prstGeom prst="rect">
            <a:avLst/>
          </a:prstGeom>
          <a:noFill/>
        </p:spPr>
      </p:pic>
      <p:pic>
        <p:nvPicPr>
          <p:cNvPr id="26" name="Picture 2" descr="C:\Users\standard\AppData\Local\Microsoft\Windows\Temporary Internet Files\Content.IE5\2J34JFU8\MC900436903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123728" y="2492896"/>
            <a:ext cx="857250" cy="857250"/>
          </a:xfrm>
          <a:prstGeom prst="rect">
            <a:avLst/>
          </a:prstGeom>
          <a:noFill/>
        </p:spPr>
      </p:pic>
      <p:pic>
        <p:nvPicPr>
          <p:cNvPr id="27" name="Picture 4" descr="C:\Users\standard\AppData\Local\Microsoft\Windows\Temporary Internet Files\Content.IE5\GIR7FVX9\MC900441720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4869160"/>
            <a:ext cx="795536" cy="795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3" grpId="0" animBg="1"/>
      <p:bldP spid="1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Ptejte se a odpovídejte:</a:t>
            </a:r>
            <a:endParaRPr lang="cs-CZ" b="1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err="1" smtClean="0"/>
              <a:t>Magst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Gulasch</a:t>
            </a:r>
            <a:r>
              <a:rPr lang="cs-CZ" dirty="0" smtClean="0"/>
              <a:t>?         </a:t>
            </a:r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mag</a:t>
            </a:r>
            <a:r>
              <a:rPr lang="cs-CZ" dirty="0" smtClean="0"/>
              <a:t> </a:t>
            </a:r>
            <a:r>
              <a:rPr lang="cs-CZ" dirty="0" err="1" smtClean="0"/>
              <a:t>Gulasch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             </a:t>
            </a:r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mag</a:t>
            </a:r>
            <a:r>
              <a:rPr lang="cs-CZ" dirty="0" smtClean="0"/>
              <a:t> </a:t>
            </a:r>
            <a:r>
              <a:rPr lang="cs-CZ" dirty="0" err="1" smtClean="0"/>
              <a:t>Gulasch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211960" y="1916832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131840" y="2492896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4" descr="C:\Users\standard\AppData\Local\Microsoft\Windows\Temporary Internet Files\Content.IE5\J25ATIDM\MC9004125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564904"/>
            <a:ext cx="587482" cy="971744"/>
          </a:xfrm>
          <a:prstGeom prst="rect">
            <a:avLst/>
          </a:prstGeom>
          <a:noFill/>
        </p:spPr>
      </p:pic>
      <p:pic>
        <p:nvPicPr>
          <p:cNvPr id="8" name="Picture 6" descr="C:\Users\standard\AppData\Local\Microsoft\Windows\Temporary Internet Files\Content.IE5\GIR7FVX9\MC9001989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420888"/>
            <a:ext cx="936104" cy="938924"/>
          </a:xfrm>
          <a:prstGeom prst="rect">
            <a:avLst/>
          </a:prstGeom>
          <a:noFill/>
        </p:spPr>
      </p:pic>
      <p:pic>
        <p:nvPicPr>
          <p:cNvPr id="9" name="Picture 11" descr="C:\Users\standard\AppData\Local\Microsoft\Windows\Temporary Internet Files\Content.IE5\J25ATIDM\MC900409887[1].wmf"/>
          <p:cNvPicPr>
            <a:picLocks noChangeAspect="1" noChangeArrowheads="1"/>
          </p:cNvPicPr>
          <p:nvPr/>
        </p:nvPicPr>
        <p:blipFill>
          <a:blip r:embed="rId4" cstate="print"/>
          <a:srcRect l="34359" t="65641" r="6987" b="3077"/>
          <a:stretch>
            <a:fillRect/>
          </a:stretch>
        </p:blipFill>
        <p:spPr bwMode="auto">
          <a:xfrm>
            <a:off x="827584" y="5013176"/>
            <a:ext cx="1215135" cy="648072"/>
          </a:xfrm>
          <a:prstGeom prst="rect">
            <a:avLst/>
          </a:prstGeom>
          <a:noFill/>
        </p:spPr>
      </p:pic>
      <p:pic>
        <p:nvPicPr>
          <p:cNvPr id="10" name="Picture 8" descr="C:\Users\standard\AppData\Local\Microsoft\Windows\Temporary Internet Files\Content.IE5\2J34JFU8\MC9002902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3645024"/>
            <a:ext cx="838568" cy="935945"/>
          </a:xfrm>
          <a:prstGeom prst="rect">
            <a:avLst/>
          </a:prstGeom>
          <a:noFill/>
        </p:spPr>
      </p:pic>
      <p:pic>
        <p:nvPicPr>
          <p:cNvPr id="11" name="Picture 12" descr="C:\Users\standard\AppData\Local\Microsoft\Windows\Temporary Internet Files\Content.IE5\2J34JFU8\MC90019918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2924944"/>
            <a:ext cx="751145" cy="1198745"/>
          </a:xfrm>
          <a:prstGeom prst="rect">
            <a:avLst/>
          </a:prstGeom>
          <a:noFill/>
        </p:spPr>
      </p:pic>
      <p:pic>
        <p:nvPicPr>
          <p:cNvPr id="12" name="Picture 9" descr="C:\Users\standard\AppData\Local\Microsoft\Windows\Temporary Internet Files\Content.IE5\QDA77Z5D\MC9000386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3429000"/>
            <a:ext cx="653562" cy="929486"/>
          </a:xfrm>
          <a:prstGeom prst="rect">
            <a:avLst/>
          </a:prstGeom>
          <a:noFill/>
        </p:spPr>
      </p:pic>
      <p:pic>
        <p:nvPicPr>
          <p:cNvPr id="13" name="Picture 5" descr="C:\Users\standard\AppData\Local\Microsoft\Windows\Temporary Internet Files\Content.IE5\J25ATIDM\MC90008995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4221088"/>
            <a:ext cx="794406" cy="792088"/>
          </a:xfrm>
          <a:prstGeom prst="rect">
            <a:avLst/>
          </a:prstGeom>
          <a:noFill/>
        </p:spPr>
      </p:pic>
      <p:pic>
        <p:nvPicPr>
          <p:cNvPr id="14" name="Picture 10" descr="C:\Users\standard\AppData\Local\Microsoft\Windows\Temporary Internet Files\Content.IE5\GIR7FVX9\MC900411898[1].wmf"/>
          <p:cNvPicPr>
            <a:picLocks noChangeAspect="1" noChangeArrowheads="1"/>
          </p:cNvPicPr>
          <p:nvPr/>
        </p:nvPicPr>
        <p:blipFill>
          <a:blip r:embed="rId9" cstate="print"/>
          <a:srcRect r="20633"/>
          <a:stretch>
            <a:fillRect/>
          </a:stretch>
        </p:blipFill>
        <p:spPr bwMode="auto">
          <a:xfrm>
            <a:off x="5580112" y="4941168"/>
            <a:ext cx="908467" cy="776005"/>
          </a:xfrm>
          <a:prstGeom prst="rect">
            <a:avLst/>
          </a:prstGeom>
          <a:noFill/>
        </p:spPr>
      </p:pic>
      <p:pic>
        <p:nvPicPr>
          <p:cNvPr id="15" name="Picture 13" descr="C:\Users\standard\AppData\Local\Microsoft\Windows\Temporary Internet Files\Content.IE5\QDA77Z5D\MC900433885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67944" y="3068960"/>
            <a:ext cx="936104" cy="936104"/>
          </a:xfrm>
          <a:prstGeom prst="rect">
            <a:avLst/>
          </a:prstGeom>
          <a:noFill/>
        </p:spPr>
      </p:pic>
      <p:pic>
        <p:nvPicPr>
          <p:cNvPr id="16" name="Picture 7" descr="C:\Users\standard\AppData\Local\Microsoft\Windows\Temporary Internet Files\Content.IE5\QDA77Z5D\MC900441785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308304" y="4725144"/>
            <a:ext cx="936104" cy="936104"/>
          </a:xfrm>
          <a:prstGeom prst="rect">
            <a:avLst/>
          </a:prstGeom>
          <a:noFill/>
        </p:spPr>
      </p:pic>
      <p:pic>
        <p:nvPicPr>
          <p:cNvPr id="2050" name="Picture 2" descr="C:\Users\standard\AppData\Local\Microsoft\Windows\Temporary Internet Files\Content.IE5\2J34JFU8\MC900436903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724128" y="2924944"/>
            <a:ext cx="857250" cy="857250"/>
          </a:xfrm>
          <a:prstGeom prst="rect">
            <a:avLst/>
          </a:prstGeom>
          <a:noFill/>
        </p:spPr>
      </p:pic>
      <p:pic>
        <p:nvPicPr>
          <p:cNvPr id="2051" name="Picture 3" descr="C:\Users\standard\AppData\Local\Microsoft\Windows\Temporary Internet Files\Content.IE5\QDA77Z5D\MC900088692[2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987824" y="4653136"/>
            <a:ext cx="728434" cy="845135"/>
          </a:xfrm>
          <a:prstGeom prst="rect">
            <a:avLst/>
          </a:prstGeom>
          <a:noFill/>
        </p:spPr>
      </p:pic>
      <p:pic>
        <p:nvPicPr>
          <p:cNvPr id="2052" name="Picture 4" descr="C:\Users\standard\AppData\Local\Microsoft\Windows\Temporary Internet Files\Content.IE5\GIR7FVX9\MC900441720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300192" y="3861048"/>
            <a:ext cx="795536" cy="795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Doplňte chybějící slovo:</a:t>
            </a:r>
            <a:endParaRPr lang="cs-CZ" b="1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Tom  </a:t>
            </a:r>
            <a:r>
              <a:rPr lang="cs-CZ" dirty="0" err="1" smtClean="0">
                <a:ln>
                  <a:solidFill>
                    <a:schemeClr val="accent2"/>
                  </a:solidFill>
                </a:ln>
              </a:rPr>
              <a:t>mag</a:t>
            </a:r>
            <a:r>
              <a:rPr lang="cs-CZ" dirty="0" smtClean="0"/>
              <a:t>   </a:t>
            </a:r>
            <a:r>
              <a:rPr lang="cs-CZ" dirty="0" err="1" smtClean="0"/>
              <a:t>Schokolade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 </a:t>
            </a:r>
            <a:r>
              <a:rPr lang="cs-CZ" dirty="0" err="1" smtClean="0">
                <a:ln>
                  <a:solidFill>
                    <a:schemeClr val="accent2"/>
                  </a:solidFill>
                </a:ln>
              </a:rPr>
              <a:t>mag</a:t>
            </a:r>
            <a:r>
              <a:rPr lang="cs-CZ" dirty="0" smtClean="0"/>
              <a:t>   </a:t>
            </a:r>
            <a:r>
              <a:rPr lang="cs-CZ" dirty="0" err="1" smtClean="0"/>
              <a:t>Apfelstrudel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  </a:t>
            </a:r>
            <a:r>
              <a:rPr lang="cs-CZ" dirty="0" err="1" smtClean="0">
                <a:ln>
                  <a:solidFill>
                    <a:schemeClr val="accent2"/>
                  </a:solidFill>
                </a:ln>
              </a:rPr>
              <a:t>m</a:t>
            </a:r>
            <a:r>
              <a:rPr lang="cs-CZ" dirty="0" err="1" smtClean="0">
                <a:ln>
                  <a:solidFill>
                    <a:schemeClr val="accent2"/>
                  </a:solidFill>
                </a:ln>
                <a:latin typeface="Calibri"/>
              </a:rPr>
              <a:t>ögen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atin typeface="Calibri"/>
              </a:rPr>
              <a:t>Limonade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Calibri"/>
              </a:rPr>
              <a:t>Mögt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err="1" smtClean="0">
                <a:ln>
                  <a:solidFill>
                    <a:schemeClr val="accent2"/>
                  </a:solidFill>
                </a:ln>
                <a:latin typeface="Calibri"/>
              </a:rPr>
              <a:t>ihr</a:t>
            </a:r>
            <a:r>
              <a:rPr lang="cs-CZ" dirty="0" smtClean="0">
                <a:latin typeface="Calibri"/>
              </a:rPr>
              <a:t>     </a:t>
            </a:r>
            <a:r>
              <a:rPr lang="cs-CZ" dirty="0" err="1" smtClean="0">
                <a:latin typeface="Calibri"/>
              </a:rPr>
              <a:t>Bananen</a:t>
            </a:r>
            <a:r>
              <a:rPr lang="cs-CZ" dirty="0" smtClean="0">
                <a:latin typeface="Calibri"/>
              </a:rPr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Calibri"/>
              </a:rPr>
              <a:t>Magst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err="1" smtClean="0">
                <a:ln>
                  <a:solidFill>
                    <a:schemeClr val="accent2"/>
                  </a:solidFill>
                </a:ln>
                <a:latin typeface="Calibri"/>
              </a:rPr>
              <a:t>du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err="1" smtClean="0">
                <a:latin typeface="Calibri"/>
              </a:rPr>
              <a:t>Tomatensuppe</a:t>
            </a:r>
            <a:r>
              <a:rPr lang="cs-CZ" dirty="0" smtClean="0">
                <a:latin typeface="Calibri"/>
              </a:rPr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Calibri"/>
              </a:rPr>
              <a:t>Felix </a:t>
            </a:r>
            <a:r>
              <a:rPr lang="cs-CZ" dirty="0" err="1" smtClean="0">
                <a:latin typeface="Calibri"/>
              </a:rPr>
              <a:t>und</a:t>
            </a:r>
            <a:r>
              <a:rPr lang="cs-CZ" dirty="0" smtClean="0">
                <a:latin typeface="Calibri"/>
              </a:rPr>
              <a:t> Karl  </a:t>
            </a:r>
            <a:r>
              <a:rPr lang="cs-CZ" dirty="0" err="1" smtClean="0">
                <a:ln>
                  <a:solidFill>
                    <a:schemeClr val="accent2"/>
                  </a:solidFill>
                </a:ln>
                <a:latin typeface="Calibri"/>
              </a:rPr>
              <a:t>mögen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atin typeface="Calibri"/>
              </a:rPr>
              <a:t>Eiskaffee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Calibri"/>
              </a:rPr>
              <a:t>Tina  </a:t>
            </a:r>
            <a:r>
              <a:rPr lang="cs-CZ" dirty="0" err="1" smtClean="0">
                <a:ln>
                  <a:solidFill>
                    <a:schemeClr val="accent2"/>
                  </a:solidFill>
                </a:ln>
                <a:latin typeface="Calibri"/>
              </a:rPr>
              <a:t>mag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err="1" smtClean="0">
                <a:latin typeface="Calibri"/>
              </a:rPr>
              <a:t>Wurst</a:t>
            </a:r>
            <a:r>
              <a:rPr lang="cs-CZ" dirty="0" smtClean="0">
                <a:latin typeface="Calibri"/>
              </a:rPr>
              <a:t>.</a:t>
            </a:r>
            <a:endParaRPr lang="cs-CZ" dirty="0"/>
          </a:p>
        </p:txBody>
      </p:sp>
      <p:pic>
        <p:nvPicPr>
          <p:cNvPr id="3077" name="Picture 5" descr="C:\Users\standard\AppData\Local\Microsoft\Windows\Temporary Internet Files\Content.IE5\GIR7FVX9\MP9004236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0686" y="2060848"/>
            <a:ext cx="1944639" cy="2376264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8" name="Výbuch 1 7"/>
          <p:cNvSpPr/>
          <p:nvPr/>
        </p:nvSpPr>
        <p:spPr>
          <a:xfrm>
            <a:off x="1763688" y="1628800"/>
            <a:ext cx="1152128" cy="648072"/>
          </a:xfrm>
          <a:prstGeom prst="irregularSeal1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/>
          <p:cNvSpPr/>
          <p:nvPr/>
        </p:nvSpPr>
        <p:spPr>
          <a:xfrm>
            <a:off x="1547664" y="2204864"/>
            <a:ext cx="1080120" cy="648072"/>
          </a:xfrm>
          <a:prstGeom prst="irregularSeal1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1691680" y="2780928"/>
            <a:ext cx="1368152" cy="648072"/>
          </a:xfrm>
          <a:prstGeom prst="irregularSeal1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1 10"/>
          <p:cNvSpPr/>
          <p:nvPr/>
        </p:nvSpPr>
        <p:spPr>
          <a:xfrm>
            <a:off x="1979712" y="3356992"/>
            <a:ext cx="1008112" cy="648072"/>
          </a:xfrm>
          <a:prstGeom prst="irregularSeal1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Výbuch 1 11"/>
          <p:cNvSpPr/>
          <p:nvPr/>
        </p:nvSpPr>
        <p:spPr>
          <a:xfrm>
            <a:off x="2123728" y="4005064"/>
            <a:ext cx="936104" cy="576064"/>
          </a:xfrm>
          <a:prstGeom prst="irregularSeal1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3347864" y="4437112"/>
            <a:ext cx="1368152" cy="792088"/>
          </a:xfrm>
          <a:prstGeom prst="irregularSeal1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1 13"/>
          <p:cNvSpPr/>
          <p:nvPr/>
        </p:nvSpPr>
        <p:spPr>
          <a:xfrm>
            <a:off x="1763688" y="5085184"/>
            <a:ext cx="1080120" cy="720080"/>
          </a:xfrm>
          <a:prstGeom prst="irregularSeal1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Vyberte vhodnou variantu:</a:t>
            </a:r>
            <a:endParaRPr lang="cs-CZ" b="1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Was</a:t>
            </a:r>
            <a:r>
              <a:rPr lang="cs-CZ" dirty="0" smtClean="0"/>
              <a:t> ............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..............Max </a:t>
            </a:r>
            <a:r>
              <a:rPr lang="cs-CZ" dirty="0" err="1" smtClean="0"/>
              <a:t>Wurst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.......</a:t>
            </a:r>
            <a:r>
              <a:rPr lang="cs-CZ" dirty="0" err="1" smtClean="0"/>
              <a:t>Tomaten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Erika ........... </a:t>
            </a:r>
            <a:r>
              <a:rPr lang="cs-CZ" dirty="0" err="1" smtClean="0"/>
              <a:t>Melone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Sie</a:t>
            </a:r>
            <a:r>
              <a:rPr lang="cs-CZ" dirty="0" smtClean="0"/>
              <a:t> ........... </a:t>
            </a:r>
            <a:r>
              <a:rPr lang="cs-CZ" dirty="0" err="1" smtClean="0"/>
              <a:t>Bananen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............. </a:t>
            </a:r>
            <a:r>
              <a:rPr lang="cs-CZ" dirty="0" err="1" smtClean="0"/>
              <a:t>Kaffee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............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Tee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Sie</a:t>
            </a:r>
            <a:r>
              <a:rPr lang="cs-CZ" dirty="0" smtClean="0"/>
              <a:t> ............</a:t>
            </a:r>
            <a:r>
              <a:rPr lang="cs-CZ" dirty="0" err="1" smtClean="0"/>
              <a:t>Schokolade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err="1" smtClean="0"/>
              <a:t>mag</a:t>
            </a:r>
            <a:r>
              <a:rPr lang="cs-CZ" dirty="0" smtClean="0"/>
              <a:t>            b) </a:t>
            </a:r>
            <a:r>
              <a:rPr lang="cs-CZ" dirty="0" err="1" smtClean="0"/>
              <a:t>magst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a)   </a:t>
            </a:r>
            <a:r>
              <a:rPr lang="cs-CZ" dirty="0" err="1" smtClean="0"/>
              <a:t>mag</a:t>
            </a:r>
            <a:r>
              <a:rPr lang="cs-CZ" dirty="0" smtClean="0"/>
              <a:t>            b) </a:t>
            </a:r>
            <a:r>
              <a:rPr lang="cs-CZ" dirty="0" err="1" smtClean="0"/>
              <a:t>magst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mag</a:t>
            </a:r>
            <a:r>
              <a:rPr lang="cs-CZ" dirty="0" smtClean="0"/>
              <a:t>            b) </a:t>
            </a:r>
            <a:r>
              <a:rPr lang="cs-CZ" dirty="0" err="1" smtClean="0"/>
              <a:t>m</a:t>
            </a:r>
            <a:r>
              <a:rPr lang="cs-CZ" dirty="0" err="1" smtClean="0">
                <a:latin typeface="Calibri"/>
              </a:rPr>
              <a:t>ögt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a)   </a:t>
            </a:r>
            <a:r>
              <a:rPr lang="cs-CZ" dirty="0" err="1" smtClean="0">
                <a:latin typeface="Calibri"/>
              </a:rPr>
              <a:t>mögen</a:t>
            </a:r>
            <a:r>
              <a:rPr lang="cs-CZ" dirty="0" smtClean="0">
                <a:latin typeface="Calibri"/>
              </a:rPr>
              <a:t>       b) </a:t>
            </a:r>
            <a:r>
              <a:rPr lang="cs-CZ" dirty="0" err="1" smtClean="0">
                <a:latin typeface="Calibri"/>
              </a:rPr>
              <a:t>mag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a)   </a:t>
            </a:r>
            <a:r>
              <a:rPr lang="cs-CZ" dirty="0" err="1" smtClean="0">
                <a:latin typeface="Calibri"/>
              </a:rPr>
              <a:t>mögt</a:t>
            </a:r>
            <a:r>
              <a:rPr lang="cs-CZ" dirty="0" smtClean="0">
                <a:latin typeface="Calibri"/>
              </a:rPr>
              <a:t>          b) </a:t>
            </a:r>
            <a:r>
              <a:rPr lang="cs-CZ" dirty="0" err="1" smtClean="0">
                <a:latin typeface="Calibri"/>
              </a:rPr>
              <a:t>mag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a)   </a:t>
            </a:r>
            <a:r>
              <a:rPr lang="cs-CZ" dirty="0" err="1" smtClean="0"/>
              <a:t>mögen</a:t>
            </a:r>
            <a:r>
              <a:rPr lang="cs-CZ" dirty="0" smtClean="0"/>
              <a:t>       b) </a:t>
            </a:r>
            <a:r>
              <a:rPr lang="cs-CZ" dirty="0" err="1" smtClean="0"/>
              <a:t>mögt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mögt</a:t>
            </a:r>
            <a:r>
              <a:rPr lang="cs-CZ" dirty="0" smtClean="0"/>
              <a:t>          b) </a:t>
            </a:r>
            <a:r>
              <a:rPr lang="cs-CZ" dirty="0" err="1" smtClean="0"/>
              <a:t>mögen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a)   </a:t>
            </a:r>
            <a:r>
              <a:rPr lang="cs-CZ" dirty="0" err="1" smtClean="0"/>
              <a:t>mögen</a:t>
            </a:r>
            <a:r>
              <a:rPr lang="cs-CZ" dirty="0" smtClean="0"/>
              <a:t>       b) </a:t>
            </a:r>
            <a:r>
              <a:rPr lang="cs-CZ" dirty="0" err="1" smtClean="0"/>
              <a:t>magst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148064" y="1700808"/>
            <a:ext cx="1008112" cy="360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164288" y="2204864"/>
            <a:ext cx="1008112" cy="360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164288" y="2708920"/>
            <a:ext cx="1008112" cy="360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220072" y="3284984"/>
            <a:ext cx="1008112" cy="360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220072" y="3789040"/>
            <a:ext cx="1008112" cy="360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7164288" y="4293096"/>
            <a:ext cx="1008112" cy="360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7164288" y="4797152"/>
            <a:ext cx="1008112" cy="360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164288" y="5301208"/>
            <a:ext cx="1008112" cy="360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b="1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Zdroje:</a:t>
            </a:r>
            <a:endParaRPr lang="cs-CZ" b="1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/>
              <a:t>Obrázky byly použity ze serveru společnosti Microsoft http://office.</a:t>
            </a:r>
            <a:r>
              <a:rPr lang="cs-CZ" sz="2800" dirty="0" err="1" smtClean="0"/>
              <a:t>microsoft.com</a:t>
            </a:r>
            <a:r>
              <a:rPr lang="cs-CZ" sz="2800" dirty="0" smtClean="0"/>
              <a:t>/</a:t>
            </a:r>
            <a:r>
              <a:rPr lang="cs-CZ" sz="2800" dirty="0" err="1" smtClean="0"/>
              <a:t>cs</a:t>
            </a:r>
            <a:r>
              <a:rPr lang="cs-CZ" sz="2800" dirty="0" smtClean="0"/>
              <a:t>-</a:t>
            </a:r>
            <a:r>
              <a:rPr lang="cs-CZ" sz="2800" dirty="0" err="1" smtClean="0"/>
              <a:t>cz</a:t>
            </a:r>
            <a:r>
              <a:rPr lang="cs-CZ" sz="2800" dirty="0" smtClean="0"/>
              <a:t>/</a:t>
            </a:r>
            <a:r>
              <a:rPr lang="cs-CZ" sz="2800" dirty="0" err="1" smtClean="0"/>
              <a:t>images</a:t>
            </a:r>
            <a:r>
              <a:rPr lang="cs-CZ" sz="2800" dirty="0" smtClean="0"/>
              <a:t>/?CTT=97</a:t>
            </a:r>
          </a:p>
          <a:p>
            <a:r>
              <a:rPr lang="cs-CZ" sz="2800" dirty="0" smtClean="0"/>
              <a:t>Bezplatné kliparty, fotografie, ilustrace, animace a zvuky pro produkty </a:t>
            </a:r>
            <a:r>
              <a:rPr lang="cs-CZ" sz="2800" i="1" dirty="0" smtClean="0"/>
              <a:t>Microsoft </a:t>
            </a:r>
            <a:r>
              <a:rPr lang="cs-CZ" sz="2800" dirty="0" smtClean="0"/>
              <a:t>Office.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407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Metodické pokyny:</vt:lpstr>
      <vt:lpstr>Sloveso mögen</vt:lpstr>
      <vt:lpstr>Přiřaďte:</vt:lpstr>
      <vt:lpstr>Tvořte věty:</vt:lpstr>
      <vt:lpstr>Ptejte se a odpovídejte:</vt:lpstr>
      <vt:lpstr>Doplňte chybějící slovo:</vt:lpstr>
      <vt:lpstr>Vyberte vhodnou variantu: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standard</cp:lastModifiedBy>
  <cp:revision>21</cp:revision>
  <dcterms:created xsi:type="dcterms:W3CDTF">2013-12-01T16:03:39Z</dcterms:created>
  <dcterms:modified xsi:type="dcterms:W3CDTF">2013-12-15T13:20:39Z</dcterms:modified>
</cp:coreProperties>
</file>