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8" r:id="rId13"/>
    <p:sldId id="267" r:id="rId14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0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F7A0A8-094C-4718-A253-064FDF00EACC}" type="datetimeFigureOut">
              <a:rPr lang="cs-CZ" smtClean="0"/>
              <a:t>11.12.2013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5D21B6-47C6-4F8E-82AB-8B99920E7D9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8210517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F7A0A8-094C-4718-A253-064FDF00EACC}" type="datetimeFigureOut">
              <a:rPr lang="cs-CZ" smtClean="0"/>
              <a:t>11.12.2013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5D21B6-47C6-4F8E-82AB-8B99920E7D9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0982797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F7A0A8-094C-4718-A253-064FDF00EACC}" type="datetimeFigureOut">
              <a:rPr lang="cs-CZ" smtClean="0"/>
              <a:t>11.12.2013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5D21B6-47C6-4F8E-82AB-8B99920E7D9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7785460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F7A0A8-094C-4718-A253-064FDF00EACC}" type="datetimeFigureOut">
              <a:rPr lang="cs-CZ" smtClean="0"/>
              <a:t>11.12.2013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5D21B6-47C6-4F8E-82AB-8B99920E7D9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7050418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F7A0A8-094C-4718-A253-064FDF00EACC}" type="datetimeFigureOut">
              <a:rPr lang="cs-CZ" smtClean="0"/>
              <a:t>11.12.2013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5D21B6-47C6-4F8E-82AB-8B99920E7D9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4778598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F7A0A8-094C-4718-A253-064FDF00EACC}" type="datetimeFigureOut">
              <a:rPr lang="cs-CZ" smtClean="0"/>
              <a:t>11.12.2013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5D21B6-47C6-4F8E-82AB-8B99920E7D9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0253431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F7A0A8-094C-4718-A253-064FDF00EACC}" type="datetimeFigureOut">
              <a:rPr lang="cs-CZ" smtClean="0"/>
              <a:t>11.12.2013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5D21B6-47C6-4F8E-82AB-8B99920E7D9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8948105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F7A0A8-094C-4718-A253-064FDF00EACC}" type="datetimeFigureOut">
              <a:rPr lang="cs-CZ" smtClean="0"/>
              <a:t>11.12.2013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5D21B6-47C6-4F8E-82AB-8B99920E7D9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3457819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F7A0A8-094C-4718-A253-064FDF00EACC}" type="datetimeFigureOut">
              <a:rPr lang="cs-CZ" smtClean="0"/>
              <a:t>11.12.2013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5D21B6-47C6-4F8E-82AB-8B99920E7D9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3914131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F7A0A8-094C-4718-A253-064FDF00EACC}" type="datetimeFigureOut">
              <a:rPr lang="cs-CZ" smtClean="0"/>
              <a:t>11.12.2013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5D21B6-47C6-4F8E-82AB-8B99920E7D9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5411939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F7A0A8-094C-4718-A253-064FDF00EACC}" type="datetimeFigureOut">
              <a:rPr lang="cs-CZ" smtClean="0"/>
              <a:t>11.12.2013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5D21B6-47C6-4F8E-82AB-8B99920E7D9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5944846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3F7A0A8-094C-4718-A253-064FDF00EACC}" type="datetimeFigureOut">
              <a:rPr lang="cs-CZ" smtClean="0"/>
              <a:t>11.12.2013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B5D21B6-47C6-4F8E-82AB-8B99920E7D9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1000796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wmf"/><Relationship Id="rId4" Type="http://schemas.openxmlformats.org/officeDocument/2006/relationships/image" Target="../media/image5.jpe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wmf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wmf"/><Relationship Id="rId4" Type="http://schemas.openxmlformats.org/officeDocument/2006/relationships/image" Target="../media/image9.wmf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wmf"/><Relationship Id="rId2" Type="http://schemas.openxmlformats.org/officeDocument/2006/relationships/image" Target="../media/image11.wmf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4.wmf"/><Relationship Id="rId4" Type="http://schemas.openxmlformats.org/officeDocument/2006/relationships/image" Target="../media/image13.wmf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wmf"/><Relationship Id="rId2" Type="http://schemas.openxmlformats.org/officeDocument/2006/relationships/image" Target="../media/image15.wmf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8.wmf"/><Relationship Id="rId4" Type="http://schemas.openxmlformats.org/officeDocument/2006/relationships/image" Target="../media/image17.wmf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w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1.wmf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wmf"/><Relationship Id="rId3" Type="http://schemas.openxmlformats.org/officeDocument/2006/relationships/image" Target="../media/image22.wmf"/><Relationship Id="rId7" Type="http://schemas.openxmlformats.org/officeDocument/2006/relationships/image" Target="../media/image25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4.wmf"/><Relationship Id="rId5" Type="http://schemas.openxmlformats.org/officeDocument/2006/relationships/image" Target="../media/image20.png"/><Relationship Id="rId10" Type="http://schemas.openxmlformats.org/officeDocument/2006/relationships/image" Target="../media/image28.wmf"/><Relationship Id="rId4" Type="http://schemas.openxmlformats.org/officeDocument/2006/relationships/image" Target="../media/image23.png"/><Relationship Id="rId9" Type="http://schemas.openxmlformats.org/officeDocument/2006/relationships/image" Target="../media/image27.wmf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1" descr="OPVK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493332"/>
            <a:ext cx="5832475" cy="1222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43560923"/>
              </p:ext>
            </p:extLst>
          </p:nvPr>
        </p:nvGraphicFramePr>
        <p:xfrm>
          <a:off x="822648" y="2780928"/>
          <a:ext cx="7129462" cy="3449946"/>
        </p:xfrm>
        <a:graphic>
          <a:graphicData uri="http://schemas.openxmlformats.org/drawingml/2006/table">
            <a:tbl>
              <a:tblPr/>
              <a:tblGrid>
                <a:gridCol w="1729638"/>
                <a:gridCol w="5399824"/>
              </a:tblGrid>
              <a:tr h="701025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b="1" dirty="0">
                          <a:latin typeface="Calibri"/>
                          <a:ea typeface="Calibri"/>
                          <a:cs typeface="Times New Roman"/>
                        </a:rPr>
                        <a:t>Název školy</a:t>
                      </a:r>
                      <a:r>
                        <a:rPr lang="en-US" sz="1100" b="1" dirty="0">
                          <a:latin typeface="Calibri"/>
                          <a:ea typeface="Calibri"/>
                          <a:cs typeface="Times New Roman"/>
                        </a:rPr>
                        <a:t>:</a:t>
                      </a:r>
                      <a:endParaRPr lang="cs-CZ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6" marR="68586" marT="0" marB="0">
                    <a:lnL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3DFEE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smtClean="0">
                          <a:latin typeface="Calibri"/>
                          <a:ea typeface="Calibri"/>
                          <a:cs typeface="Times New Roman"/>
                        </a:rPr>
                        <a:t>ZÁKLADNÍ  ŠKOLA</a:t>
                      </a:r>
                      <a:r>
                        <a:rPr lang="cs-CZ" sz="2000" baseline="0" smtClean="0">
                          <a:latin typeface="Calibri"/>
                          <a:ea typeface="Calibri"/>
                          <a:cs typeface="Times New Roman"/>
                        </a:rPr>
                        <a:t> PODBOŘANY, HUSOVA 276, OKRES LOUNY</a:t>
                      </a: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6" marR="68586" marT="0" marB="0">
                    <a:lnL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3DFEE"/>
                    </a:solidFill>
                  </a:tcPr>
                </a:tc>
              </a:tr>
              <a:tr h="44960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b="1">
                          <a:latin typeface="Calibri"/>
                          <a:ea typeface="Calibri"/>
                          <a:cs typeface="Times New Roman"/>
                        </a:rPr>
                        <a:t>Autor:</a:t>
                      </a:r>
                      <a:endParaRPr lang="cs-CZ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6" marR="68586" marT="0" marB="0">
                    <a:lnL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7BFDE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kumimoji="0" lang="cs-CZ" sz="2000" kern="1200" dirty="0" smtClean="0">
                          <a:solidFill>
                            <a:schemeClr val="tx1"/>
                          </a:solidFill>
                          <a:latin typeface="Calibri"/>
                          <a:ea typeface="Calibri"/>
                          <a:cs typeface="Times New Roman"/>
                        </a:rPr>
                        <a:t>Vladislav Michl</a:t>
                      </a:r>
                    </a:p>
                  </a:txBody>
                  <a:tcPr marL="68586" marR="68586" marT="0" marB="0">
                    <a:lnL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7BFDE"/>
                    </a:solidFill>
                  </a:tcPr>
                </a:tc>
              </a:tr>
              <a:tr h="486433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b="1">
                          <a:latin typeface="Calibri"/>
                          <a:ea typeface="Calibri"/>
                          <a:cs typeface="Times New Roman"/>
                        </a:rPr>
                        <a:t>Název</a:t>
                      </a:r>
                      <a:r>
                        <a:rPr lang="en-US" sz="1100" b="1">
                          <a:latin typeface="Calibri"/>
                          <a:ea typeface="Calibri"/>
                          <a:cs typeface="Times New Roman"/>
                        </a:rPr>
                        <a:t>:</a:t>
                      </a:r>
                      <a:endParaRPr lang="cs-CZ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6" marR="68586" marT="0" marB="0">
                    <a:lnL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3DFEE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kumimoji="0" lang="cs-CZ" sz="2000" kern="1200" dirty="0" smtClean="0">
                          <a:solidFill>
                            <a:schemeClr val="tx1"/>
                          </a:solidFill>
                          <a:latin typeface="Calibri"/>
                          <a:ea typeface="Calibri"/>
                          <a:cs typeface="Times New Roman"/>
                        </a:rPr>
                        <a:t>VY_32_INOVACE_544_PODSTATNÁ</a:t>
                      </a:r>
                      <a:r>
                        <a:rPr kumimoji="0" lang="cs-CZ" sz="2000" kern="1200" baseline="0" dirty="0" smtClean="0">
                          <a:solidFill>
                            <a:schemeClr val="tx1"/>
                          </a:solidFill>
                          <a:latin typeface="Calibri"/>
                          <a:ea typeface="Calibri"/>
                          <a:cs typeface="Times New Roman"/>
                        </a:rPr>
                        <a:t>_JMÉNA_VZORY_RODU_ŽENSKÉHO</a:t>
                      </a:r>
                      <a:endParaRPr kumimoji="0" lang="cs-CZ" sz="2000" kern="1200" dirty="0" smtClean="0">
                        <a:solidFill>
                          <a:schemeClr val="tx1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6" marR="68586" marT="0" marB="0">
                    <a:lnL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3DFEE"/>
                    </a:solidFill>
                  </a:tcPr>
                </a:tc>
              </a:tr>
              <a:tr h="701025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b="1">
                          <a:latin typeface="Calibri"/>
                          <a:ea typeface="Calibri"/>
                          <a:cs typeface="Times New Roman"/>
                        </a:rPr>
                        <a:t>Téma</a:t>
                      </a:r>
                      <a:r>
                        <a:rPr lang="en-US" sz="1100" b="1">
                          <a:latin typeface="Calibri"/>
                          <a:ea typeface="Calibri"/>
                          <a:cs typeface="Times New Roman"/>
                        </a:rPr>
                        <a:t>:</a:t>
                      </a:r>
                      <a:endParaRPr lang="cs-CZ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6" marR="68586" marT="0" marB="0">
                    <a:lnL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7BFDE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kumimoji="0" lang="cs-CZ" sz="2000" kern="1200" smtClean="0">
                          <a:solidFill>
                            <a:schemeClr val="tx1"/>
                          </a:solidFill>
                          <a:latin typeface="Calibri"/>
                          <a:ea typeface="Calibri"/>
                          <a:cs typeface="Times New Roman"/>
                        </a:rPr>
                        <a:t>OPAKOVÁNÍ</a:t>
                      </a:r>
                      <a:r>
                        <a:rPr kumimoji="0" lang="cs-CZ" sz="2000" kern="1200" baseline="0" smtClean="0">
                          <a:solidFill>
                            <a:schemeClr val="tx1"/>
                          </a:solidFill>
                          <a:latin typeface="Calibri"/>
                          <a:ea typeface="Calibri"/>
                          <a:cs typeface="Times New Roman"/>
                        </a:rPr>
                        <a:t> – URČOVÁNÍ KONCOVEK PODSTATNÝCH JMEN RODU </a:t>
                      </a:r>
                      <a:r>
                        <a:rPr kumimoji="0" lang="cs-CZ" sz="2000" kern="1200" baseline="0" smtClean="0">
                          <a:solidFill>
                            <a:schemeClr val="tx1"/>
                          </a:solidFill>
                          <a:latin typeface="Calibri"/>
                          <a:ea typeface="Calibri"/>
                          <a:cs typeface="Times New Roman"/>
                        </a:rPr>
                        <a:t>ŽENSKÉHO</a:t>
                      </a:r>
                      <a:endParaRPr kumimoji="0" lang="cs-CZ" sz="2000" kern="1200" dirty="0" smtClean="0">
                        <a:solidFill>
                          <a:schemeClr val="tx1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6" marR="68586" marT="0" marB="0">
                    <a:lnL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7BFDE"/>
                    </a:solidFill>
                  </a:tcPr>
                </a:tc>
              </a:tr>
              <a:tr h="897241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b="1">
                          <a:latin typeface="Calibri"/>
                          <a:ea typeface="Calibri"/>
                          <a:cs typeface="Times New Roman"/>
                        </a:rPr>
                        <a:t>Číslo projektu</a:t>
                      </a:r>
                      <a:r>
                        <a:rPr lang="en-US" sz="1100" b="1">
                          <a:latin typeface="Calibri"/>
                          <a:ea typeface="Calibri"/>
                          <a:cs typeface="Times New Roman"/>
                        </a:rPr>
                        <a:t>:</a:t>
                      </a:r>
                      <a:endParaRPr lang="cs-CZ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6" marR="68586" marT="0" marB="0">
                    <a:lnL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3DFEE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 smtClean="0">
                          <a:latin typeface="Calibri"/>
                          <a:ea typeface="Calibri"/>
                          <a:cs typeface="Times New Roman"/>
                        </a:rPr>
                        <a:t>CZ</a:t>
                      </a:r>
                      <a:r>
                        <a:rPr lang="cs-CZ" sz="1100" dirty="0" smtClean="0">
                          <a:latin typeface="Calibri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cs-CZ" sz="2000" dirty="0" smtClean="0">
                          <a:latin typeface="Calibri"/>
                          <a:ea typeface="Calibri"/>
                          <a:cs typeface="Times New Roman"/>
                        </a:rPr>
                        <a:t>1.07/1.4.00/21</a:t>
                      </a:r>
                      <a:r>
                        <a:rPr lang="cs-CZ" sz="2000" b="1" dirty="0" smtClean="0">
                          <a:latin typeface="Calibri"/>
                          <a:ea typeface="Calibri"/>
                          <a:cs typeface="Times New Roman"/>
                        </a:rPr>
                        <a:t>.</a:t>
                      </a:r>
                      <a:r>
                        <a:rPr lang="cs-CZ" sz="2000" b="1" baseline="0" dirty="0" smtClean="0">
                          <a:latin typeface="Calibri"/>
                          <a:ea typeface="Calibri"/>
                          <a:cs typeface="Times New Roman"/>
                        </a:rPr>
                        <a:t>  2975</a:t>
                      </a:r>
                      <a:endParaRPr lang="cs-CZ" sz="20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6" marR="68586" marT="0" marB="0">
                    <a:lnL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3DFEE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2380244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755576" y="764704"/>
            <a:ext cx="7992888" cy="55092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i="1" dirty="0" smtClean="0"/>
              <a:t>Anotace:</a:t>
            </a:r>
          </a:p>
          <a:p>
            <a:endParaRPr lang="cs-CZ" sz="2000" dirty="0"/>
          </a:p>
          <a:p>
            <a:r>
              <a:rPr lang="cs-CZ" b="1" dirty="0">
                <a:solidFill>
                  <a:schemeClr val="tx2">
                    <a:lumMod val="10000"/>
                  </a:schemeClr>
                </a:solidFill>
              </a:rPr>
              <a:t>Určeno žákům 4. tříd v hodině č</a:t>
            </a:r>
            <a:r>
              <a:rPr lang="cs-CZ" b="1" dirty="0" smtClean="0">
                <a:solidFill>
                  <a:schemeClr val="tx2">
                    <a:lumMod val="10000"/>
                  </a:schemeClr>
                </a:solidFill>
              </a:rPr>
              <a:t>eského jazyka k opakování </a:t>
            </a:r>
            <a:r>
              <a:rPr lang="cs-CZ" b="1" dirty="0">
                <a:solidFill>
                  <a:schemeClr val="tx2">
                    <a:lumMod val="10000"/>
                  </a:schemeClr>
                </a:solidFill>
              </a:rPr>
              <a:t>a procvičování probrané </a:t>
            </a:r>
            <a:r>
              <a:rPr lang="cs-CZ" b="1" dirty="0" smtClean="0">
                <a:solidFill>
                  <a:schemeClr val="tx2">
                    <a:lumMod val="10000"/>
                  </a:schemeClr>
                </a:solidFill>
              </a:rPr>
              <a:t>látky.</a:t>
            </a:r>
            <a:endParaRPr lang="cs-CZ" b="1" dirty="0">
              <a:solidFill>
                <a:schemeClr val="tx2">
                  <a:lumMod val="10000"/>
                </a:schemeClr>
              </a:solidFill>
            </a:endParaRPr>
          </a:p>
          <a:p>
            <a:r>
              <a:rPr lang="cs-CZ" b="1" dirty="0">
                <a:solidFill>
                  <a:schemeClr val="tx2">
                    <a:lumMod val="10000"/>
                  </a:schemeClr>
                </a:solidFill>
              </a:rPr>
              <a:t>Žáci si upevní a procvičí probrané učivo  - vzory rodu </a:t>
            </a:r>
            <a:r>
              <a:rPr lang="cs-CZ" b="1" dirty="0" smtClean="0">
                <a:solidFill>
                  <a:schemeClr val="tx2">
                    <a:lumMod val="10000"/>
                  </a:schemeClr>
                </a:solidFill>
              </a:rPr>
              <a:t>ženského</a:t>
            </a:r>
            <a:endParaRPr lang="cs-CZ" b="1" dirty="0">
              <a:solidFill>
                <a:schemeClr val="tx2">
                  <a:lumMod val="10000"/>
                </a:schemeClr>
              </a:solidFill>
            </a:endParaRPr>
          </a:p>
          <a:p>
            <a:r>
              <a:rPr lang="cs-CZ" b="1" dirty="0">
                <a:solidFill>
                  <a:schemeClr val="tx2">
                    <a:lumMod val="10000"/>
                  </a:schemeClr>
                </a:solidFill>
              </a:rPr>
              <a:t>Přiřadí správně vzor a určí koncovku podstatného </a:t>
            </a:r>
            <a:r>
              <a:rPr lang="cs-CZ" b="1" dirty="0" smtClean="0">
                <a:solidFill>
                  <a:schemeClr val="tx2">
                    <a:lumMod val="10000"/>
                  </a:schemeClr>
                </a:solidFill>
              </a:rPr>
              <a:t>jména.</a:t>
            </a:r>
          </a:p>
          <a:p>
            <a:r>
              <a:rPr lang="cs-CZ" b="1" dirty="0" smtClean="0">
                <a:solidFill>
                  <a:schemeClr val="tx2">
                    <a:lumMod val="10000"/>
                  </a:schemeClr>
                </a:solidFill>
              </a:rPr>
              <a:t>Snímek č. 3 – zopakují si vzory rodu ženského</a:t>
            </a:r>
          </a:p>
          <a:p>
            <a:r>
              <a:rPr lang="cs-CZ" b="1" dirty="0" smtClean="0">
                <a:solidFill>
                  <a:schemeClr val="tx2">
                    <a:lumMod val="10000"/>
                  </a:schemeClr>
                </a:solidFill>
              </a:rPr>
              <a:t>Snímek č. 5 – ukázka slov skloňovaných podle vzoru žena</a:t>
            </a:r>
          </a:p>
          <a:p>
            <a:r>
              <a:rPr lang="cs-CZ" b="1" dirty="0" smtClean="0">
                <a:solidFill>
                  <a:schemeClr val="tx2">
                    <a:lumMod val="10000"/>
                  </a:schemeClr>
                </a:solidFill>
              </a:rPr>
              <a:t>Snímek č. 7 – ukázka slov skloňovaných podle vzoru růže</a:t>
            </a:r>
          </a:p>
          <a:p>
            <a:r>
              <a:rPr lang="cs-CZ" b="1" dirty="0" smtClean="0">
                <a:solidFill>
                  <a:schemeClr val="tx2">
                    <a:lumMod val="10000"/>
                  </a:schemeClr>
                </a:solidFill>
              </a:rPr>
              <a:t>Snímek č. 9 – ukázka slov skloňovaných podle vzoru píseň</a:t>
            </a:r>
          </a:p>
          <a:p>
            <a:r>
              <a:rPr lang="cs-CZ" b="1" dirty="0" smtClean="0">
                <a:solidFill>
                  <a:schemeClr val="tx2">
                    <a:lumMod val="10000"/>
                  </a:schemeClr>
                </a:solidFill>
              </a:rPr>
              <a:t>Snímek </a:t>
            </a:r>
            <a:r>
              <a:rPr lang="cs-CZ" b="1" dirty="0">
                <a:solidFill>
                  <a:schemeClr val="tx2">
                    <a:lumMod val="10000"/>
                  </a:schemeClr>
                </a:solidFill>
              </a:rPr>
              <a:t>č. </a:t>
            </a:r>
            <a:r>
              <a:rPr lang="cs-CZ" b="1" dirty="0" smtClean="0">
                <a:solidFill>
                  <a:schemeClr val="tx2">
                    <a:lumMod val="10000"/>
                  </a:schemeClr>
                </a:solidFill>
              </a:rPr>
              <a:t>11 </a:t>
            </a:r>
            <a:r>
              <a:rPr lang="cs-CZ" b="1" dirty="0">
                <a:solidFill>
                  <a:schemeClr val="tx2">
                    <a:lumMod val="10000"/>
                  </a:schemeClr>
                </a:solidFill>
              </a:rPr>
              <a:t>– ukázka slov skloňovaných podle vzoru </a:t>
            </a:r>
            <a:r>
              <a:rPr lang="cs-CZ" b="1" dirty="0" smtClean="0">
                <a:solidFill>
                  <a:schemeClr val="tx2">
                    <a:lumMod val="10000"/>
                  </a:schemeClr>
                </a:solidFill>
              </a:rPr>
              <a:t>kost</a:t>
            </a:r>
          </a:p>
          <a:p>
            <a:r>
              <a:rPr lang="cs-CZ" b="1" dirty="0" smtClean="0">
                <a:solidFill>
                  <a:schemeClr val="tx2">
                    <a:lumMod val="10000"/>
                  </a:schemeClr>
                </a:solidFill>
              </a:rPr>
              <a:t>Snímek č. 12 – přiřazování slov ke vzorům</a:t>
            </a:r>
            <a:endParaRPr lang="cs-CZ" b="1" dirty="0">
              <a:solidFill>
                <a:schemeClr val="tx2">
                  <a:lumMod val="10000"/>
                </a:schemeClr>
              </a:solidFill>
            </a:endParaRPr>
          </a:p>
          <a:p>
            <a:endParaRPr lang="cs-CZ" sz="2000" b="1" dirty="0" smtClean="0">
              <a:solidFill>
                <a:schemeClr val="tx2">
                  <a:lumMod val="10000"/>
                </a:schemeClr>
              </a:solidFill>
            </a:endParaRPr>
          </a:p>
          <a:p>
            <a:r>
              <a:rPr lang="cs-CZ" sz="2000" b="1" dirty="0" smtClean="0">
                <a:solidFill>
                  <a:schemeClr val="tx2">
                    <a:lumMod val="10000"/>
                  </a:schemeClr>
                </a:solidFill>
              </a:rPr>
              <a:t>Klíčová slova: koncovka podstatných jmen, skloňování, vzory </a:t>
            </a:r>
            <a:r>
              <a:rPr lang="cs-CZ" sz="2000" b="1" smtClean="0">
                <a:solidFill>
                  <a:schemeClr val="tx2">
                    <a:lumMod val="10000"/>
                  </a:schemeClr>
                </a:solidFill>
              </a:rPr>
              <a:t>rodu ženského</a:t>
            </a:r>
            <a:endParaRPr lang="cs-CZ" sz="2000" b="1" dirty="0" smtClean="0">
              <a:solidFill>
                <a:schemeClr val="tx2">
                  <a:lumMod val="10000"/>
                </a:schemeClr>
              </a:solidFill>
            </a:endParaRPr>
          </a:p>
          <a:p>
            <a:endParaRPr lang="cs-CZ" sz="2000" b="1" dirty="0" smtClean="0">
              <a:solidFill>
                <a:schemeClr val="tx2">
                  <a:lumMod val="10000"/>
                </a:schemeClr>
              </a:solidFill>
            </a:endParaRPr>
          </a:p>
          <a:p>
            <a:endParaRPr lang="cs-CZ" sz="2000" b="1" dirty="0">
              <a:solidFill>
                <a:schemeClr val="tx2">
                  <a:lumMod val="10000"/>
                </a:schemeClr>
              </a:solidFill>
            </a:endParaRPr>
          </a:p>
          <a:p>
            <a:endParaRPr lang="cs-CZ" sz="2000" dirty="0"/>
          </a:p>
        </p:txBody>
      </p:sp>
    </p:spTree>
    <p:extLst>
      <p:ext uri="{BB962C8B-B14F-4D97-AF65-F5344CB8AC3E}">
        <p14:creationId xmlns:p14="http://schemas.microsoft.com/office/powerpoint/2010/main" val="18612609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5400" dirty="0" smtClean="0"/>
              <a:t>Vzory rodu ženského</a:t>
            </a:r>
            <a:endParaRPr lang="cs-CZ" sz="5400" dirty="0"/>
          </a:p>
        </p:txBody>
      </p:sp>
      <p:pic>
        <p:nvPicPr>
          <p:cNvPr id="1026" name="Picture 2" descr="C:\Users\Ládíček\AppData\Local\Microsoft\Windows\Temporary Internet Files\Content.IE5\O3ZRJI90\MC900019760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1412776"/>
            <a:ext cx="1656184" cy="23576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Ládíček\AppData\Local\Microsoft\Windows\Temporary Internet Files\Content.IE5\BPME2YNG\MC900434842[1]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3284984"/>
            <a:ext cx="2232248" cy="22322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Ládíček\AppData\Local\Microsoft\Windows\Temporary Internet Files\Content.IE5\O3ZRJI90\MP900177778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56762" y="1758703"/>
            <a:ext cx="2232248" cy="14881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Users\Ládíček\AppData\Local\Microsoft\Windows\Temporary Internet Files\Content.IE5\BPME2YNG\MC900371022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48264" y="4035350"/>
            <a:ext cx="1920240" cy="12765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extovéPole 7"/>
          <p:cNvSpPr txBox="1"/>
          <p:nvPr/>
        </p:nvSpPr>
        <p:spPr>
          <a:xfrm>
            <a:off x="416465" y="3913466"/>
            <a:ext cx="1242776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dirty="0" smtClean="0"/>
              <a:t>žena</a:t>
            </a:r>
            <a:endParaRPr lang="cs-CZ" sz="4400" dirty="0"/>
          </a:p>
        </p:txBody>
      </p:sp>
      <p:sp>
        <p:nvSpPr>
          <p:cNvPr id="9" name="TextovéPole 8"/>
          <p:cNvSpPr txBox="1"/>
          <p:nvPr/>
        </p:nvSpPr>
        <p:spPr>
          <a:xfrm>
            <a:off x="2583325" y="5661248"/>
            <a:ext cx="1169038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dirty="0" smtClean="0"/>
              <a:t>růže</a:t>
            </a:r>
            <a:endParaRPr lang="cs-CZ" sz="4400" dirty="0"/>
          </a:p>
        </p:txBody>
      </p:sp>
      <p:sp>
        <p:nvSpPr>
          <p:cNvPr id="10" name="TextovéPole 9"/>
          <p:cNvSpPr txBox="1"/>
          <p:nvPr/>
        </p:nvSpPr>
        <p:spPr>
          <a:xfrm>
            <a:off x="5220072" y="3528745"/>
            <a:ext cx="1409360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dirty="0" smtClean="0"/>
              <a:t>píseň</a:t>
            </a:r>
            <a:endParaRPr lang="cs-CZ" sz="4400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7346210" y="5517232"/>
            <a:ext cx="1124347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dirty="0" smtClean="0"/>
              <a:t>kost</a:t>
            </a:r>
            <a:endParaRPr lang="cs-CZ" sz="4400" dirty="0"/>
          </a:p>
        </p:txBody>
      </p:sp>
    </p:spTree>
    <p:extLst>
      <p:ext uri="{BB962C8B-B14F-4D97-AF65-F5344CB8AC3E}">
        <p14:creationId xmlns:p14="http://schemas.microsoft.com/office/powerpoint/2010/main" val="2892595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  <p:bldP spid="10" grpId="0"/>
      <p:bldP spid="11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vzor žena</a:t>
            </a:r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611560" y="1589584"/>
            <a:ext cx="7056784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Arial" pitchFamily="34" charset="0"/>
              <a:buChar char="•"/>
            </a:pPr>
            <a:r>
              <a:rPr lang="cs-CZ" sz="2800" dirty="0" smtClean="0"/>
              <a:t>Podle tohoto vzoru se skloňují podstatná jména rodu ženského zakončená v 1. p. č. j. samohláskou –a.</a:t>
            </a:r>
          </a:p>
          <a:p>
            <a:pPr marL="457200" indent="-457200">
              <a:buFont typeface="Arial" pitchFamily="34" charset="0"/>
              <a:buChar char="•"/>
            </a:pPr>
            <a:r>
              <a:rPr lang="cs-CZ" sz="2800" dirty="0" smtClean="0"/>
              <a:t>Je to vzor tvrdý.</a:t>
            </a:r>
          </a:p>
          <a:p>
            <a:pPr marL="457200" indent="-457200">
              <a:buFont typeface="Arial" pitchFamily="34" charset="0"/>
              <a:buChar char="•"/>
            </a:pPr>
            <a:r>
              <a:rPr lang="cs-CZ" sz="2800" dirty="0" smtClean="0"/>
              <a:t>V 7. p. č. mn. v koncovce –</a:t>
            </a:r>
            <a:r>
              <a:rPr lang="cs-CZ" sz="2800" dirty="0" err="1" smtClean="0"/>
              <a:t>ami</a:t>
            </a:r>
            <a:r>
              <a:rPr lang="cs-CZ" sz="2800" dirty="0" smtClean="0"/>
              <a:t> píšeme –i (rybami, látkami).</a:t>
            </a:r>
          </a:p>
          <a:p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24422011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Podle vzoru žena se skloňují např.</a:t>
            </a:r>
            <a:endParaRPr lang="cs-CZ" dirty="0"/>
          </a:p>
        </p:txBody>
      </p:sp>
      <p:pic>
        <p:nvPicPr>
          <p:cNvPr id="2050" name="Picture 2" descr="C:\Users\Ládíček\AppData\Local\Microsoft\Windows\Temporary Internet Files\Content.IE5\63J5W3R9\MC900196062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1691182"/>
            <a:ext cx="2016224" cy="12690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Ládíček\AppData\Local\Microsoft\Windows\Temporary Internet Files\Content.IE5\O3ZRJI90\MC900441280[1]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25819" y="1556792"/>
            <a:ext cx="2016224" cy="20162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C:\Users\Ládíček\AppData\Local\Microsoft\Windows\Temporary Internet Files\Content.IE5\O3ZRJI90\MC900215789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0113" y="1340768"/>
            <a:ext cx="2736304" cy="23728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3" name="Picture 5" descr="C:\Users\Ládíček\AppData\Local\Microsoft\Windows\Temporary Internet Files\Content.IE5\BPME2YNG\MC900252167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3861048"/>
            <a:ext cx="2351811" cy="12871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3059832" y="4044813"/>
            <a:ext cx="3089435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dirty="0" smtClean="0"/>
              <a:t>1. pád	žen</a:t>
            </a:r>
            <a:r>
              <a:rPr lang="cs-CZ" sz="4400" dirty="0" smtClean="0">
                <a:solidFill>
                  <a:srgbClr val="FF0000"/>
                </a:solidFill>
              </a:rPr>
              <a:t>a</a:t>
            </a:r>
            <a:endParaRPr lang="cs-CZ" sz="4400" dirty="0">
              <a:solidFill>
                <a:srgbClr val="FF0000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3087363" y="5301207"/>
            <a:ext cx="3062954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dirty="0" smtClean="0"/>
              <a:t>2. pád	žen</a:t>
            </a:r>
            <a:r>
              <a:rPr lang="cs-CZ" sz="4400" dirty="0" smtClean="0">
                <a:solidFill>
                  <a:srgbClr val="FF0000"/>
                </a:solidFill>
              </a:rPr>
              <a:t>y</a:t>
            </a:r>
            <a:endParaRPr lang="cs-CZ" sz="4400" dirty="0">
              <a:solidFill>
                <a:srgbClr val="FF0000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6588224" y="4119924"/>
            <a:ext cx="1882247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dirty="0" smtClean="0"/>
              <a:t>vidličk</a:t>
            </a:r>
            <a:r>
              <a:rPr lang="cs-CZ" sz="4400" dirty="0" smtClean="0">
                <a:solidFill>
                  <a:srgbClr val="FF0000"/>
                </a:solidFill>
              </a:rPr>
              <a:t>a</a:t>
            </a:r>
            <a:endParaRPr lang="cs-CZ" sz="4400" dirty="0">
              <a:solidFill>
                <a:srgbClr val="FF0000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6610157" y="5268414"/>
            <a:ext cx="1875835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dirty="0" smtClean="0"/>
              <a:t>vidličk</a:t>
            </a:r>
            <a:r>
              <a:rPr lang="cs-CZ" sz="4400" dirty="0" smtClean="0">
                <a:solidFill>
                  <a:srgbClr val="FF0000"/>
                </a:solidFill>
              </a:rPr>
              <a:t>y</a:t>
            </a:r>
            <a:endParaRPr lang="cs-CZ" sz="44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328822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7" dur="2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2" dur="2000"/>
                                        <p:tgtEl>
                                          <p:spTgt spid="20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7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7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7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8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8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9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9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9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vzor růže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Skloňují se podstatná jména rodu ženského zakončená v 1. p. č. j. samohláskou –e/ě. </a:t>
            </a:r>
          </a:p>
          <a:p>
            <a:r>
              <a:rPr lang="cs-CZ" dirty="0" smtClean="0"/>
              <a:t>Je to vzor měkký. </a:t>
            </a:r>
          </a:p>
          <a:p>
            <a:r>
              <a:rPr lang="cs-CZ" dirty="0" smtClean="0"/>
              <a:t>V koncovkách píšeme vždy i/í.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788857581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Podle vzoru růže se skloňují např. </a:t>
            </a:r>
            <a:endParaRPr lang="cs-CZ" dirty="0"/>
          </a:p>
        </p:txBody>
      </p:sp>
      <p:pic>
        <p:nvPicPr>
          <p:cNvPr id="3075" name="Picture 3" descr="C:\Users\Ládíček\AppData\Local\Microsoft\Windows\Temporary Internet Files\Content.IE5\63J5W3R9\MC900291902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4832" y="2132856"/>
            <a:ext cx="2075472" cy="19442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C:\Users\Ládíček\AppData\Local\Microsoft\Windows\Temporary Internet Files\Content.IE5\LTIC7DYA\MC900088378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07045" y="1286985"/>
            <a:ext cx="3289421" cy="22354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7" name="Picture 5" descr="C:\Users\Ládíček\AppData\Local\Microsoft\Windows\Temporary Internet Files\Content.IE5\LTIC7DYA\MC900295828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68551" y="1556792"/>
            <a:ext cx="1709596" cy="24097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 descr="C:\Users\Ládíček\AppData\Local\Microsoft\Windows\Temporary Internet Files\Content.IE5\63J5W3R9\MC900378765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4581128"/>
            <a:ext cx="2359602" cy="14650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3491880" y="4309829"/>
            <a:ext cx="3015697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dirty="0" smtClean="0"/>
              <a:t>1. pád	růž</a:t>
            </a:r>
            <a:r>
              <a:rPr lang="cs-CZ" sz="4400" dirty="0" smtClean="0">
                <a:solidFill>
                  <a:srgbClr val="FF0000"/>
                </a:solidFill>
              </a:rPr>
              <a:t>e</a:t>
            </a:r>
            <a:endParaRPr lang="cs-CZ" sz="44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3491879" y="5492646"/>
            <a:ext cx="3015697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dirty="0" smtClean="0"/>
              <a:t>2. pád	růž</a:t>
            </a:r>
            <a:r>
              <a:rPr lang="cs-CZ" sz="4400" dirty="0" smtClean="0">
                <a:solidFill>
                  <a:srgbClr val="FF0000"/>
                </a:solidFill>
              </a:rPr>
              <a:t>e</a:t>
            </a:r>
            <a:endParaRPr lang="cs-CZ" sz="44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7175624" y="4313486"/>
            <a:ext cx="1649811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dirty="0" smtClean="0"/>
              <a:t>čepic</a:t>
            </a:r>
            <a:r>
              <a:rPr lang="cs-CZ" sz="4400" dirty="0" smtClean="0">
                <a:solidFill>
                  <a:srgbClr val="FF0000"/>
                </a:solidFill>
              </a:rPr>
              <a:t>e</a:t>
            </a:r>
            <a:endParaRPr lang="cs-CZ" sz="4400" dirty="0"/>
          </a:p>
        </p:txBody>
      </p:sp>
      <p:sp>
        <p:nvSpPr>
          <p:cNvPr id="8" name="TextovéPole 7"/>
          <p:cNvSpPr txBox="1"/>
          <p:nvPr/>
        </p:nvSpPr>
        <p:spPr>
          <a:xfrm>
            <a:off x="7162723" y="5495685"/>
            <a:ext cx="1649811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dirty="0" smtClean="0"/>
              <a:t>čepic</a:t>
            </a:r>
            <a:r>
              <a:rPr lang="cs-CZ" sz="4400" dirty="0" smtClean="0">
                <a:solidFill>
                  <a:srgbClr val="FF0000"/>
                </a:solidFill>
              </a:rPr>
              <a:t>e</a:t>
            </a:r>
            <a:endParaRPr lang="cs-CZ" sz="4400" dirty="0"/>
          </a:p>
        </p:txBody>
      </p:sp>
    </p:spTree>
    <p:extLst>
      <p:ext uri="{BB962C8B-B14F-4D97-AF65-F5344CB8AC3E}">
        <p14:creationId xmlns:p14="http://schemas.microsoft.com/office/powerpoint/2010/main" val="3141976354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30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30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9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9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9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900" decel="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8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vzor píseň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Skloňují se podstatná jména rodu ženského zakončená v 1. p. č. j. souhláskou a ve 2. p. č. j. koncovkou –e/-ě</a:t>
            </a:r>
          </a:p>
          <a:p>
            <a:r>
              <a:rPr lang="cs-CZ" dirty="0" smtClean="0"/>
              <a:t>Je to vzor měkký </a:t>
            </a:r>
          </a:p>
          <a:p>
            <a:r>
              <a:rPr lang="cs-CZ" dirty="0" smtClean="0"/>
              <a:t>V koncovkách píšeme vždy i/í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875156195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podle vzoru píseň skloňujeme např.</a:t>
            </a:r>
            <a:endParaRPr lang="cs-CZ" dirty="0"/>
          </a:p>
        </p:txBody>
      </p:sp>
      <p:pic>
        <p:nvPicPr>
          <p:cNvPr id="4098" name="Picture 2" descr="C:\Users\Ládíček\AppData\Local\Microsoft\Windows\Temporary Internet Files\Content.IE5\LTIC7DYA\MC900356117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1484784"/>
            <a:ext cx="2461871" cy="23922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9" name="Picture 3" descr="C:\Users\Ládíček\AppData\Local\Microsoft\Windows\Temporary Internet Files\Content.IE5\63J5W3R9\MC900013344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35896" y="1542766"/>
            <a:ext cx="1401320" cy="23342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C:\Users\Ládíček\AppData\Local\Microsoft\Windows\Temporary Internet Files\Content.IE5\O3ZRJI90\MC900191577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6136" y="1396080"/>
            <a:ext cx="2439542" cy="19675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C:\Users\Ládíček\AppData\Local\Microsoft\Windows\Temporary Internet Files\Content.IE5\O3ZRJI90\MC900084678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4149080"/>
            <a:ext cx="2335795" cy="22656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3073431" y="4352172"/>
            <a:ext cx="3384260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dirty="0" smtClean="0"/>
              <a:t>1. pád	píse</a:t>
            </a:r>
            <a:r>
              <a:rPr lang="cs-CZ" sz="4400" dirty="0" smtClean="0">
                <a:solidFill>
                  <a:srgbClr val="FF0000"/>
                </a:solidFill>
              </a:rPr>
              <a:t>ň</a:t>
            </a:r>
            <a:r>
              <a:rPr lang="cs-CZ" sz="4400" dirty="0" smtClean="0"/>
              <a:t> </a:t>
            </a:r>
            <a:endParaRPr lang="cs-CZ" sz="44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2996309" y="5434607"/>
            <a:ext cx="3256020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dirty="0" smtClean="0"/>
              <a:t>2. pád	písn</a:t>
            </a:r>
            <a:r>
              <a:rPr lang="cs-CZ" sz="4400" dirty="0" smtClean="0">
                <a:solidFill>
                  <a:srgbClr val="FF0000"/>
                </a:solidFill>
              </a:rPr>
              <a:t>ě</a:t>
            </a:r>
            <a:endParaRPr lang="cs-CZ" sz="44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6564560" y="4334043"/>
            <a:ext cx="1374094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dirty="0" smtClean="0"/>
              <a:t>labu</a:t>
            </a:r>
            <a:r>
              <a:rPr lang="cs-CZ" sz="4400" dirty="0" smtClean="0">
                <a:solidFill>
                  <a:srgbClr val="FF0000"/>
                </a:solidFill>
              </a:rPr>
              <a:t>ť</a:t>
            </a:r>
            <a:endParaRPr lang="cs-CZ" sz="4400" dirty="0"/>
          </a:p>
        </p:txBody>
      </p:sp>
      <p:sp>
        <p:nvSpPr>
          <p:cNvPr id="8" name="TextovéPole 7"/>
          <p:cNvSpPr txBox="1"/>
          <p:nvPr/>
        </p:nvSpPr>
        <p:spPr>
          <a:xfrm>
            <a:off x="6564560" y="5448879"/>
            <a:ext cx="1642116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dirty="0" smtClean="0"/>
              <a:t>labut</a:t>
            </a:r>
            <a:r>
              <a:rPr lang="cs-CZ" sz="4400" dirty="0" smtClean="0">
                <a:solidFill>
                  <a:srgbClr val="FF0000"/>
                </a:solidFill>
              </a:rPr>
              <a:t>ě</a:t>
            </a:r>
            <a:endParaRPr lang="cs-CZ" sz="4400" dirty="0"/>
          </a:p>
        </p:txBody>
      </p:sp>
    </p:spTree>
    <p:extLst>
      <p:ext uri="{BB962C8B-B14F-4D97-AF65-F5344CB8AC3E}">
        <p14:creationId xmlns:p14="http://schemas.microsoft.com/office/powerpoint/2010/main" val="3291881576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vzor kost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Skloňují se podstatná jména rodu ženského zakončená v 1. p. č. j. a ve 2. p. č. j. koncovkou –i.</a:t>
            </a:r>
          </a:p>
          <a:p>
            <a:r>
              <a:rPr lang="cs-CZ" dirty="0" smtClean="0"/>
              <a:t>Je to vzor měkký</a:t>
            </a:r>
          </a:p>
          <a:p>
            <a:r>
              <a:rPr lang="cs-CZ" dirty="0" smtClean="0"/>
              <a:t>V koncovkách píšeme měkké –i/-í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3911334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podle vzoru kost skloňujeme např.</a:t>
            </a:r>
            <a:endParaRPr lang="cs-CZ" dirty="0"/>
          </a:p>
        </p:txBody>
      </p:sp>
      <p:pic>
        <p:nvPicPr>
          <p:cNvPr id="6147" name="Picture 3" descr="C:\Users\Ládíček\AppData\Local\Microsoft\Windows\Temporary Internet Files\Content.IE5\63J5W3R9\MC900349011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9832" y="1526297"/>
            <a:ext cx="1869705" cy="21598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8" name="Picture 4" descr="C:\Users\Ládíček\AppData\Local\Microsoft\Windows\Temporary Internet Files\Content.IE5\BPME2YNG\MC900441725[1]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4088" y="1584838"/>
            <a:ext cx="2455168" cy="24551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9" name="Picture 5" descr="C:\Users\Ládíček\AppData\Local\Microsoft\Windows\Temporary Internet Files\Content.IE5\63J5W3R9\MC900282692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2247610"/>
            <a:ext cx="2347245" cy="17871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3444034" y="4206667"/>
            <a:ext cx="2971006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dirty="0" smtClean="0"/>
              <a:t>1. pád	kost</a:t>
            </a:r>
            <a:endParaRPr lang="cs-CZ" sz="44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3399697" y="5536556"/>
            <a:ext cx="3100849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dirty="0" smtClean="0"/>
              <a:t>2. pád	kost</a:t>
            </a:r>
            <a:r>
              <a:rPr lang="cs-CZ" sz="4400" dirty="0" smtClean="0">
                <a:solidFill>
                  <a:srgbClr val="FF0000"/>
                </a:solidFill>
              </a:rPr>
              <a:t>i</a:t>
            </a:r>
            <a:endParaRPr lang="cs-CZ" sz="44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6942983" y="4206666"/>
            <a:ext cx="1156150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dirty="0" smtClean="0">
                <a:solidFill>
                  <a:srgbClr val="FF0000"/>
                </a:solidFill>
              </a:rPr>
              <a:t>past</a:t>
            </a:r>
            <a:endParaRPr lang="cs-CZ" sz="4400" dirty="0">
              <a:solidFill>
                <a:srgbClr val="FF0000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6878062" y="5524975"/>
            <a:ext cx="1285993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dirty="0" smtClean="0"/>
              <a:t>past</a:t>
            </a:r>
            <a:r>
              <a:rPr lang="cs-CZ" sz="4400" dirty="0" smtClean="0">
                <a:solidFill>
                  <a:srgbClr val="FF0000"/>
                </a:solidFill>
              </a:rPr>
              <a:t>i</a:t>
            </a:r>
            <a:endParaRPr lang="cs-CZ" sz="4400" dirty="0"/>
          </a:p>
        </p:txBody>
      </p:sp>
    </p:spTree>
    <p:extLst>
      <p:ext uri="{BB962C8B-B14F-4D97-AF65-F5344CB8AC3E}">
        <p14:creationId xmlns:p14="http://schemas.microsoft.com/office/powerpoint/2010/main" val="9532698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Urči vzory podstatných jmen</a:t>
            </a:r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971600" y="1556792"/>
            <a:ext cx="1454950" cy="440120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Radost</a:t>
            </a:r>
          </a:p>
          <a:p>
            <a:r>
              <a:rPr lang="cs-CZ" sz="2800" dirty="0" smtClean="0"/>
              <a:t>Povodeň</a:t>
            </a:r>
          </a:p>
          <a:p>
            <a:r>
              <a:rPr lang="cs-CZ" sz="2800" dirty="0" smtClean="0"/>
              <a:t>Pila</a:t>
            </a:r>
          </a:p>
          <a:p>
            <a:r>
              <a:rPr lang="cs-CZ" sz="2800" dirty="0" smtClean="0"/>
              <a:t>Hruška</a:t>
            </a:r>
          </a:p>
          <a:p>
            <a:r>
              <a:rPr lang="cs-CZ" sz="2800" dirty="0" smtClean="0"/>
              <a:t>Práce</a:t>
            </a:r>
          </a:p>
          <a:p>
            <a:r>
              <a:rPr lang="cs-CZ" sz="2800" dirty="0" smtClean="0"/>
              <a:t>Jabloň</a:t>
            </a:r>
          </a:p>
          <a:p>
            <a:r>
              <a:rPr lang="cs-CZ" sz="2800" dirty="0" smtClean="0"/>
              <a:t>Vosa</a:t>
            </a:r>
          </a:p>
          <a:p>
            <a:r>
              <a:rPr lang="cs-CZ" sz="2800" dirty="0" smtClean="0"/>
              <a:t>Náves</a:t>
            </a:r>
          </a:p>
          <a:p>
            <a:r>
              <a:rPr lang="cs-CZ" sz="2800" dirty="0" smtClean="0"/>
              <a:t>Pěst</a:t>
            </a:r>
          </a:p>
          <a:p>
            <a:r>
              <a:rPr lang="cs-CZ" sz="2800" dirty="0" smtClean="0"/>
              <a:t>Minuta</a:t>
            </a:r>
          </a:p>
        </p:txBody>
      </p:sp>
      <p:sp>
        <p:nvSpPr>
          <p:cNvPr id="5" name="TextovéPole 4"/>
          <p:cNvSpPr txBox="1"/>
          <p:nvPr/>
        </p:nvSpPr>
        <p:spPr>
          <a:xfrm>
            <a:off x="3160605" y="1599238"/>
            <a:ext cx="78245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>
                <a:solidFill>
                  <a:srgbClr val="FF0000"/>
                </a:solidFill>
              </a:rPr>
              <a:t>kost</a:t>
            </a:r>
            <a:endParaRPr lang="cs-CZ" sz="2800" dirty="0">
              <a:solidFill>
                <a:srgbClr val="FF0000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3069972" y="2034564"/>
            <a:ext cx="96372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>
                <a:solidFill>
                  <a:srgbClr val="FF0000"/>
                </a:solidFill>
              </a:rPr>
              <a:t>píseň</a:t>
            </a:r>
            <a:endParaRPr lang="cs-CZ" sz="2800" dirty="0">
              <a:solidFill>
                <a:srgbClr val="FF0000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3109398" y="2418316"/>
            <a:ext cx="85626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>
                <a:solidFill>
                  <a:srgbClr val="FF0000"/>
                </a:solidFill>
              </a:rPr>
              <a:t>žena</a:t>
            </a:r>
            <a:endParaRPr lang="cs-CZ" sz="2800" dirty="0">
              <a:solidFill>
                <a:srgbClr val="FF0000"/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3138366" y="2857467"/>
            <a:ext cx="85626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>
                <a:solidFill>
                  <a:srgbClr val="FF0000"/>
                </a:solidFill>
              </a:rPr>
              <a:t>žena</a:t>
            </a:r>
            <a:endParaRPr lang="cs-CZ" sz="2800" dirty="0">
              <a:solidFill>
                <a:srgbClr val="FF0000"/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3107471" y="3234174"/>
            <a:ext cx="80977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>
                <a:solidFill>
                  <a:srgbClr val="FF0000"/>
                </a:solidFill>
              </a:rPr>
              <a:t>růže</a:t>
            </a:r>
            <a:endParaRPr lang="cs-CZ" sz="2800" dirty="0">
              <a:solidFill>
                <a:srgbClr val="FF0000"/>
              </a:solidFill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3079310" y="3677079"/>
            <a:ext cx="96372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>
                <a:solidFill>
                  <a:srgbClr val="FF0000"/>
                </a:solidFill>
              </a:rPr>
              <a:t>píseň</a:t>
            </a:r>
            <a:endParaRPr lang="cs-CZ" sz="2800" dirty="0">
              <a:solidFill>
                <a:srgbClr val="FF0000"/>
              </a:solidFill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3107471" y="4149080"/>
            <a:ext cx="85626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>
                <a:solidFill>
                  <a:srgbClr val="FF0000"/>
                </a:solidFill>
              </a:rPr>
              <a:t>žena</a:t>
            </a:r>
            <a:endParaRPr lang="cs-CZ" sz="2800" dirty="0">
              <a:solidFill>
                <a:srgbClr val="FF0000"/>
              </a:solidFill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3081079" y="4586323"/>
            <a:ext cx="78245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>
                <a:solidFill>
                  <a:srgbClr val="FF0000"/>
                </a:solidFill>
              </a:rPr>
              <a:t>kost</a:t>
            </a:r>
            <a:endParaRPr lang="cs-CZ" sz="2800" dirty="0">
              <a:solidFill>
                <a:srgbClr val="FF0000"/>
              </a:solidFill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3107471" y="4973626"/>
            <a:ext cx="78245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>
                <a:solidFill>
                  <a:srgbClr val="FF0000"/>
                </a:solidFill>
              </a:rPr>
              <a:t>kost</a:t>
            </a:r>
            <a:endParaRPr lang="cs-CZ" sz="2800" dirty="0">
              <a:solidFill>
                <a:srgbClr val="FF0000"/>
              </a:solidFill>
            </a:endParaRPr>
          </a:p>
        </p:txBody>
      </p:sp>
      <p:sp>
        <p:nvSpPr>
          <p:cNvPr id="15" name="TextovéPole 14"/>
          <p:cNvSpPr txBox="1"/>
          <p:nvPr/>
        </p:nvSpPr>
        <p:spPr>
          <a:xfrm>
            <a:off x="3065062" y="5389805"/>
            <a:ext cx="85626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>
                <a:solidFill>
                  <a:srgbClr val="FF0000"/>
                </a:solidFill>
              </a:rPr>
              <a:t>žena</a:t>
            </a:r>
            <a:endParaRPr lang="cs-CZ" sz="2800" dirty="0">
              <a:solidFill>
                <a:srgbClr val="FF0000"/>
              </a:solidFill>
            </a:endParaRPr>
          </a:p>
        </p:txBody>
      </p:sp>
      <p:pic>
        <p:nvPicPr>
          <p:cNvPr id="1026" name="Picture 2" descr="C:\Users\profesor\AppData\Local\Microsoft\Windows\Temporary Internet Files\Content.IE5\5ZMOGJ3W\MC900441280[1]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36296" y="963404"/>
            <a:ext cx="1447056" cy="14470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profesor\AppData\Local\Microsoft\Windows\Temporary Internet Files\Content.IE5\Y9AXPAWL\MC900391406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7022" y="4483634"/>
            <a:ext cx="1333195" cy="18123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profesor\AppData\Local\Microsoft\Windows\Temporary Internet Files\Content.IE5\5ZMOGJ3W\MC900438019[1]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5600372"/>
            <a:ext cx="1304816" cy="13048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Users\profesor\AppData\Local\Microsoft\Windows\Temporary Internet Files\Content.IE5\Y9AXPAWL\MC900441725[1]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97195" y="226386"/>
            <a:ext cx="1681523" cy="16815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C:\Users\profesor\AppData\Local\Microsoft\Windows\Temporary Internet Files\Content.IE5\5ZMOGJ3W\MC900215368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65188" y="1364130"/>
            <a:ext cx="1126891" cy="14812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C:\Users\profesor\AppData\Local\Microsoft\Windows\Temporary Internet Files\Content.IE5\5AX27KWK\MC900441729[1].pn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29528" y="5073377"/>
            <a:ext cx="1769239" cy="17692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C:\Users\profesor\AppData\Local\Microsoft\Windows\Temporary Internet Files\Content.IE5\GJN9U1FB\MC900232599[1].wmf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53998" y="2103524"/>
            <a:ext cx="1320297" cy="18197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3" name="Picture 9" descr="C:\Users\profesor\AppData\Local\Microsoft\Windows\Temporary Internet Files\Content.IE5\Y9AXPAWL\MC900153600[1].wmf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50910" y="2845417"/>
            <a:ext cx="1817827" cy="12819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C:\Users\profesor\AppData\Local\Microsoft\Windows\Temporary Internet Files\Content.IE5\LMSCYPCD\MC900212399[1].wmf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83276" y="3677079"/>
            <a:ext cx="1388974" cy="18050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700477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shred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7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7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8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8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8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9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9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0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0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0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0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1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2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2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2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2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2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9" fill="hold">
                      <p:stCondLst>
                        <p:cond delay="indefinite"/>
                      </p:stCondLst>
                      <p:childTnLst>
                        <p:par>
                          <p:cTn id="130" fill="hold">
                            <p:stCondLst>
                              <p:cond delay="0"/>
                            </p:stCondLst>
                            <p:childTnLst>
                              <p:par>
                                <p:cTn id="131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4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4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4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4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4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4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7" fill="hold">
                      <p:stCondLst>
                        <p:cond delay="indefinite"/>
                      </p:stCondLst>
                      <p:childTnLst>
                        <p:par>
                          <p:cTn id="148" fill="hold">
                            <p:stCondLst>
                              <p:cond delay="0"/>
                            </p:stCondLst>
                            <p:childTnLst>
                              <p:par>
                                <p:cTn id="149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5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5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6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6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6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6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5" fill="hold">
                      <p:stCondLst>
                        <p:cond delay="indefinite"/>
                      </p:stCondLst>
                      <p:childTnLst>
                        <p:par>
                          <p:cTn id="166" fill="hold">
                            <p:stCondLst>
                              <p:cond delay="0"/>
                            </p:stCondLst>
                            <p:childTnLst>
                              <p:par>
                                <p:cTn id="167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7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7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7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8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8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8" grpId="0"/>
      <p:bldP spid="9" grpId="0"/>
      <p:bldP spid="10" grpId="0"/>
      <p:bldP spid="11" grpId="0"/>
      <p:bldP spid="12" grpId="0"/>
      <p:bldP spid="14" grpId="0"/>
      <p:bldP spid="15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Použité 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1800" dirty="0" smtClean="0"/>
              <a:t>Microsoft </a:t>
            </a:r>
            <a:r>
              <a:rPr lang="cs-CZ" sz="1800" dirty="0"/>
              <a:t>O</a:t>
            </a:r>
            <a:r>
              <a:rPr lang="cs-CZ" sz="1800" dirty="0" smtClean="0"/>
              <a:t>ffice 2010</a:t>
            </a:r>
          </a:p>
          <a:p>
            <a:r>
              <a:rPr lang="cs-CZ" sz="1800" dirty="0"/>
              <a:t>ČECHURA, Rudolf. </a:t>
            </a:r>
            <a:r>
              <a:rPr lang="cs-CZ" sz="1800" i="1" dirty="0"/>
              <a:t>ČESKÝ JAZYK 4</a:t>
            </a:r>
            <a:r>
              <a:rPr lang="cs-CZ" sz="1800" dirty="0"/>
              <a:t>. TŘETÍ. Všeň: ALTER, 2010. ISBN 80-7245-023-9.</a:t>
            </a:r>
          </a:p>
        </p:txBody>
      </p:sp>
    </p:spTree>
    <p:extLst>
      <p:ext uri="{BB962C8B-B14F-4D97-AF65-F5344CB8AC3E}">
        <p14:creationId xmlns:p14="http://schemas.microsoft.com/office/powerpoint/2010/main" val="33542441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122</TotalTime>
  <Words>418</Words>
  <Application>Microsoft Office PowerPoint</Application>
  <PresentationFormat>Předvádění na obrazovce (4:3)</PresentationFormat>
  <Paragraphs>89</Paragraphs>
  <Slides>13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13</vt:i4>
      </vt:variant>
    </vt:vector>
  </HeadingPairs>
  <TitlesOfParts>
    <vt:vector size="14" baseType="lpstr">
      <vt:lpstr>Motiv systému Office</vt:lpstr>
      <vt:lpstr>Prezentace aplikace PowerPoint</vt:lpstr>
      <vt:lpstr>Prezentace aplikace PowerPoint</vt:lpstr>
      <vt:lpstr>Vzory rodu ženského</vt:lpstr>
      <vt:lpstr>vzor žena</vt:lpstr>
      <vt:lpstr>Podle vzoru žena se skloňují např.</vt:lpstr>
      <vt:lpstr>vzor růže</vt:lpstr>
      <vt:lpstr>Podle vzoru růže se skloňují např. </vt:lpstr>
      <vt:lpstr>vzor píseň</vt:lpstr>
      <vt:lpstr>podle vzoru píseň skloňujeme např.</vt:lpstr>
      <vt:lpstr>vzor kost</vt:lpstr>
      <vt:lpstr>podle vzoru kost skloňujeme např.</vt:lpstr>
      <vt:lpstr>Urči vzory podstatných jmen</vt:lpstr>
      <vt:lpstr>Použité zdroje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Láďa</dc:creator>
  <cp:lastModifiedBy>profesor</cp:lastModifiedBy>
  <cp:revision>23</cp:revision>
  <dcterms:created xsi:type="dcterms:W3CDTF">2013-04-28T09:07:28Z</dcterms:created>
  <dcterms:modified xsi:type="dcterms:W3CDTF">2013-12-11T11:10:43Z</dcterms:modified>
</cp:coreProperties>
</file>