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405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209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911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799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748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524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785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680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488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73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332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06516-EE60-4E9B-9DCF-F857F20A08FC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A310E-95C7-464B-AA7B-9797CE0499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878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12" Type="http://schemas.openxmlformats.org/officeDocument/2006/relationships/image" Target="../media/image16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jpeg"/><Relationship Id="rId5" Type="http://schemas.openxmlformats.org/officeDocument/2006/relationships/image" Target="../media/image9.png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9.wmf"/><Relationship Id="rId12" Type="http://schemas.openxmlformats.org/officeDocument/2006/relationships/image" Target="../media/image1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16.png"/><Relationship Id="rId5" Type="http://schemas.openxmlformats.org/officeDocument/2006/relationships/image" Target="../media/image9.png"/><Relationship Id="rId10" Type="http://schemas.openxmlformats.org/officeDocument/2006/relationships/image" Target="../media/image20.jpeg"/><Relationship Id="rId4" Type="http://schemas.openxmlformats.org/officeDocument/2006/relationships/image" Target="../media/image6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9.wmf"/><Relationship Id="rId12" Type="http://schemas.openxmlformats.org/officeDocument/2006/relationships/image" Target="../media/image1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16.png"/><Relationship Id="rId5" Type="http://schemas.openxmlformats.org/officeDocument/2006/relationships/image" Target="../media/image9.png"/><Relationship Id="rId10" Type="http://schemas.openxmlformats.org/officeDocument/2006/relationships/image" Target="../media/image20.jpeg"/><Relationship Id="rId4" Type="http://schemas.openxmlformats.org/officeDocument/2006/relationships/image" Target="../media/image6.wmf"/><Relationship Id="rId9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9.wmf"/><Relationship Id="rId12" Type="http://schemas.openxmlformats.org/officeDocument/2006/relationships/image" Target="../media/image1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16.png"/><Relationship Id="rId5" Type="http://schemas.openxmlformats.org/officeDocument/2006/relationships/image" Target="../media/image9.png"/><Relationship Id="rId10" Type="http://schemas.openxmlformats.org/officeDocument/2006/relationships/image" Target="../media/image20.jpeg"/><Relationship Id="rId4" Type="http://schemas.openxmlformats.org/officeDocument/2006/relationships/image" Target="../media/image6.wmf"/><Relationship Id="rId9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134473"/>
              </p:ext>
            </p:extLst>
          </p:nvPr>
        </p:nvGraphicFramePr>
        <p:xfrm>
          <a:off x="822648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VY_32_INOVACE_545_PODSTATNÁ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_JMÉNA_VZORY_RODU_MUŽSKÉHO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-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URČOVÁNÍ KONCOVEK PODSTATNÝCH JMEN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RODU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MUŽSKÉHO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084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Určeno žákům 4. tříd v hodině č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eského </a:t>
            </a:r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jazyka,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k </a:t>
            </a:r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opakování a procvičování probrané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látky.</a:t>
            </a:r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Žáci si upevní a procvičí probrané učivo  - vzory rodu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mužského.</a:t>
            </a:r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Přiřadí správně vzor a určí koncovku podstatného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jména.</a:t>
            </a:r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Snímek č.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3 </a:t>
            </a:r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–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zopakují si životné a neživotné vzory</a:t>
            </a:r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Snímek č. 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5 </a:t>
            </a:r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– vyberou slova,  skloňovaná podle vzoru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pán</a:t>
            </a:r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Snímek č.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7 </a:t>
            </a:r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– vyberou slova,  která se skloňují podle vzoru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muž</a:t>
            </a:r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Snímek č. 9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– vyberou slova,  skloňovaná podle vzoru 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hrad</a:t>
            </a:r>
          </a:p>
          <a:p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Snímek č. 11 – vyberou slova, skloňovaná podle vzoru stroj</a:t>
            </a:r>
          </a:p>
          <a:p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Klíčová slova: skloňování podstatných jmen, koncovky, vzory </a:t>
            </a:r>
            <a:r>
              <a:rPr lang="cs-CZ" sz="1800" b="1" smtClean="0">
                <a:solidFill>
                  <a:schemeClr val="tx2">
                    <a:lumMod val="10000"/>
                  </a:schemeClr>
                </a:solidFill>
              </a:rPr>
              <a:t>rodu mužského</a:t>
            </a:r>
            <a:endParaRPr lang="cs-CZ" sz="1800" b="1" dirty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76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9776"/>
            <a:ext cx="8229600" cy="1143000"/>
          </a:xfrm>
        </p:spPr>
        <p:txBody>
          <a:bodyPr/>
          <a:lstStyle/>
          <a:p>
            <a:r>
              <a:rPr lang="cs-CZ" dirty="0" smtClean="0"/>
              <a:t>Vzory rodu mužského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699792" y="1412776"/>
            <a:ext cx="1368152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220072" y="1412776"/>
            <a:ext cx="1008112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051718" y="2953558"/>
            <a:ext cx="1219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životný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9330" y="2957572"/>
            <a:ext cx="1583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neživotný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00375" y="5491982"/>
            <a:ext cx="852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hrad</a:t>
            </a:r>
            <a:endParaRPr lang="cs-CZ" sz="2800" dirty="0"/>
          </a:p>
        </p:txBody>
      </p:sp>
      <p:pic>
        <p:nvPicPr>
          <p:cNvPr id="1027" name="Picture 3" descr="C:\Users\Ládíček\AppData\Local\Microsoft\Windows\Temporary Internet Files\Content.IE5\LTIC7DYA\MC900347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00" y="3594542"/>
            <a:ext cx="1983813" cy="182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971600" y="5733256"/>
            <a:ext cx="734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pán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72460" y="5733256"/>
            <a:ext cx="801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muž</a:t>
            </a:r>
            <a:endParaRPr lang="cs-CZ" sz="2800" dirty="0"/>
          </a:p>
        </p:txBody>
      </p:sp>
      <p:pic>
        <p:nvPicPr>
          <p:cNvPr id="1029" name="Picture 5" descr="C:\Users\Ládíček\AppData\Local\Microsoft\Windows\Temporary Internet Files\Content.IE5\63J5W3R9\MC90036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56465"/>
            <a:ext cx="1412762" cy="141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ádíček\AppData\Local\Microsoft\Windows\Temporary Internet Files\Content.IE5\O3ZRJI90\MC9002875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545" y="3607047"/>
            <a:ext cx="2093978" cy="1651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342712" y="5491982"/>
            <a:ext cx="836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stroj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46BOYUMR\MC9004405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539" y="3663182"/>
            <a:ext cx="762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389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pán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Skloňujeme podstatná jména rodu mužského životného zakončená v 1. p. č. j. tvrdou nebo obojetnou souhláskou a ve 2. p. č. j. koncovkou –a.</a:t>
            </a:r>
          </a:p>
          <a:p>
            <a:r>
              <a:rPr lang="cs-CZ" dirty="0" smtClean="0"/>
              <a:t>Je to vzor tvrdý.</a:t>
            </a:r>
          </a:p>
          <a:p>
            <a:r>
              <a:rPr lang="cs-CZ" dirty="0" smtClean="0"/>
              <a:t>Pouze v 1. a 5. p. č. mn. je koncovka měkké –i.</a:t>
            </a:r>
          </a:p>
          <a:p>
            <a:r>
              <a:rPr lang="cs-CZ" dirty="0" smtClean="0"/>
              <a:t>Také ve 3. a 6. p. č. j. píšeme měkké –i  koncovka –</a:t>
            </a:r>
            <a:r>
              <a:rPr lang="cs-CZ" dirty="0" err="1" smtClean="0"/>
              <a:t>ovi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0646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904" y="2725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slova, která se skloňují podle vzoru </a:t>
            </a:r>
            <a:r>
              <a:rPr lang="cs-CZ" b="1" u="sng" dirty="0" smtClean="0"/>
              <a:t>pán</a:t>
            </a:r>
            <a:endParaRPr lang="cs-CZ" b="1" u="sng" dirty="0"/>
          </a:p>
        </p:txBody>
      </p:sp>
      <p:pic>
        <p:nvPicPr>
          <p:cNvPr id="2051" name="Picture 3" descr="C:\Users\Ládíček\AppData\Local\Microsoft\Windows\Temporary Internet Files\Content.IE5\63J5W3R9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43" y="948626"/>
            <a:ext cx="1800200" cy="125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ádíček\AppData\Local\Microsoft\Windows\Temporary Internet Files\Content.IE5\O3ZRJI90\MP9004388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655" y="1813252"/>
            <a:ext cx="1728192" cy="137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ádíček\AppData\Local\Microsoft\Windows\Temporary Internet Files\Content.IE5\63J5W3R9\MC9004116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898" y="2527344"/>
            <a:ext cx="1196447" cy="162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ádíček\AppData\Local\Microsoft\Windows\Temporary Internet Files\Content.IE5\O3ZRJI90\MC90044171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15550"/>
            <a:ext cx="1914624" cy="191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ádíček\AppData\Local\Microsoft\Windows\Temporary Internet Files\Content.IE5\O3ZRJI90\MC9002516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591" y="1222644"/>
            <a:ext cx="1296144" cy="205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ádíček\AppData\Local\Microsoft\Windows\Temporary Internet Files\Content.IE5\63J5W3R9\MC9003120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036" y="3717032"/>
            <a:ext cx="2111987" cy="194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ádíček\AppData\Local\Microsoft\Windows\Temporary Internet Files\Content.IE5\LTIC7DYA\MC9001953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43" y="3458404"/>
            <a:ext cx="1256994" cy="1517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ádíček\AppData\Local\Microsoft\Windows\Temporary Internet Files\Content.IE5\O3ZRJI90\MC9003315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653" y="5166726"/>
            <a:ext cx="1469692" cy="144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ádíček\AppData\Local\Microsoft\Windows\Temporary Internet Files\Content.IE5\63J5W3R9\MC9002310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591" y="3263581"/>
            <a:ext cx="1905640" cy="186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ádíček\AppData\Local\Microsoft\Windows\Temporary Internet Files\Content.IE5\LTIC7DYA\MP90042437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704" y="5166726"/>
            <a:ext cx="1431783" cy="143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ádíček\AppData\Local\Microsoft\Windows\Temporary Internet Files\Content.IE5\BPME2YNG\MC900441807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563" y="3501384"/>
            <a:ext cx="1474685" cy="147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ádíček\AppData\Local\Microsoft\Windows\Temporary Internet Files\Content.IE5\LTIC7DYA\MC90035142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689" y="5130222"/>
            <a:ext cx="1340045" cy="142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510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muž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Skloňují se podstatná jména rodu mužského životného zakončená v 1. č. j. měkkou nebo obojetnou souhláskou a ve 2. p. č. j. koncovkou –e.</a:t>
            </a:r>
          </a:p>
          <a:p>
            <a:r>
              <a:rPr lang="cs-CZ" dirty="0" smtClean="0"/>
              <a:t>Je to měkký vzor.</a:t>
            </a:r>
          </a:p>
          <a:p>
            <a:r>
              <a:rPr lang="cs-CZ" dirty="0" smtClean="0"/>
              <a:t>Ve 3. a 6. pádě- koncovka –</a:t>
            </a:r>
            <a:r>
              <a:rPr lang="cs-CZ" dirty="0" err="1" smtClean="0"/>
              <a:t>ovi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106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slova, která se skloňují podle vzoru </a:t>
            </a:r>
            <a:r>
              <a:rPr lang="cs-CZ" b="1" u="sng" dirty="0" smtClean="0"/>
              <a:t>muž</a:t>
            </a:r>
            <a:endParaRPr lang="cs-CZ" b="1" u="sng" dirty="0"/>
          </a:p>
        </p:txBody>
      </p:sp>
      <p:pic>
        <p:nvPicPr>
          <p:cNvPr id="3074" name="Picture 2" descr="C:\Users\Ládíček\AppData\Local\Microsoft\Windows\Temporary Internet Files\Content.IE5\LTIC7DYA\MC900351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356" y="5119094"/>
            <a:ext cx="115297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ádíček\AppData\Local\Microsoft\Windows\Temporary Internet Files\Content.IE5\O3ZRJI90\MC9004116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706" y="4368328"/>
            <a:ext cx="148272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ádíček\AppData\Local\Microsoft\Windows\Temporary Internet Files\Content.IE5\LTIC7DYA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778" y="3302985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ádíček\AppData\Local\Microsoft\Windows\Temporary Internet Files\Content.IE5\63J5W3R9\MC90044171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812" y="1052736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ádíček\AppData\Local\Microsoft\Windows\Temporary Internet Files\Content.IE5\LTIC7DYA\MP9004388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636" y="1623395"/>
            <a:ext cx="1978818" cy="156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ádíček\AppData\Local\Microsoft\Windows\Temporary Internet Files\Content.IE5\O3ZRJI90\MC9004418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90440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ádíček\AppData\Local\Microsoft\Windows\Temporary Internet Files\Content.IE5\LTIC7DYA\MC9002310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858" y="2098576"/>
            <a:ext cx="1728192" cy="168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ádíček\AppData\Local\Microsoft\Windows\Temporary Internet Files\Content.IE5\63J5W3R9\MC9002516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54213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Ládíček\AppData\Local\Microsoft\Windows\Temporary Internet Files\Content.IE5\LTIC7DYA\MP900424372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45881"/>
            <a:ext cx="1716092" cy="171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Ládíček\AppData\Local\Microsoft\Windows\Temporary Internet Files\Content.IE5\BPME2YNG\MC900441807[2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19207"/>
            <a:ext cx="1608375" cy="16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Ládíček\AppData\Local\Microsoft\Windows\Temporary Internet Files\Content.IE5\BPME2YNG\MC9001953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27" y="2948850"/>
            <a:ext cx="1248585" cy="150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Ládíček\AppData\Local\Microsoft\Windows\Temporary Internet Files\Content.IE5\63J5W3R9\MC90033150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37" y="1196752"/>
            <a:ext cx="1477843" cy="145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8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88759" y="767407"/>
            <a:ext cx="23160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/>
              <a:t>vzor hrad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3" y="2060848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Skloňují se podstatná jména rodu mužského neživotná zakončená v 1. p. č. j. tvrdou nebo obojetnou souhláskou a ve 2. p. č. j. koncovkou –u (-a). Vzor hrad je vzor tvrdý, jen v 6. p. č. mn. mají některá podstatná jména koncovku –</a:t>
            </a:r>
            <a:r>
              <a:rPr lang="cs-CZ" dirty="0" err="1" smtClean="0"/>
              <a:t>ích</a:t>
            </a:r>
            <a:r>
              <a:rPr lang="cs-CZ" dirty="0" smtClean="0"/>
              <a:t>. Např.: o lesích, na březích.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87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slova, která se skloňují podle vzoru </a:t>
            </a:r>
            <a:r>
              <a:rPr lang="cs-CZ" b="1" u="sng" dirty="0" smtClean="0"/>
              <a:t>hrad</a:t>
            </a:r>
            <a:endParaRPr lang="cs-CZ" b="1" u="sng" dirty="0"/>
          </a:p>
        </p:txBody>
      </p:sp>
      <p:pic>
        <p:nvPicPr>
          <p:cNvPr id="5" name="Picture 2" descr="C:\Users\Ládíček\AppData\Local\Microsoft\Windows\Temporary Internet Files\Content.IE5\LTIC7DYA\MC900351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356" y="5119094"/>
            <a:ext cx="115297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ádíček\AppData\Local\Microsoft\Windows\Temporary Internet Files\Content.IE5\O3ZRJI90\MC9004116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706" y="4368328"/>
            <a:ext cx="148272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Ládíček\AppData\Local\Microsoft\Windows\Temporary Internet Files\Content.IE5\LTIC7DYA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778" y="3302985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Ládíček\AppData\Local\Microsoft\Windows\Temporary Internet Files\Content.IE5\63J5W3R9\MC90044171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812" y="1052736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Ládíček\AppData\Local\Microsoft\Windows\Temporary Internet Files\Content.IE5\LTIC7DYA\MP9004388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636" y="1623395"/>
            <a:ext cx="1978818" cy="156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Ládíček\AppData\Local\Microsoft\Windows\Temporary Internet Files\Content.IE5\O3ZRJI90\MC9004418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90440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Ládíček\AppData\Local\Microsoft\Windows\Temporary Internet Files\Content.IE5\LTIC7DYA\MC9002310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858" y="2098576"/>
            <a:ext cx="1728192" cy="168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Ládíček\AppData\Local\Microsoft\Windows\Temporary Internet Files\Content.IE5\63J5W3R9\MC9002516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54213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Ládíček\AppData\Local\Microsoft\Windows\Temporary Internet Files\Content.IE5\LTIC7DYA\MP900424372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45881"/>
            <a:ext cx="1716092" cy="171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Ládíček\AppData\Local\Microsoft\Windows\Temporary Internet Files\Content.IE5\BPME2YNG\MC900441807[2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19207"/>
            <a:ext cx="1608375" cy="16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Ládíček\AppData\Local\Microsoft\Windows\Temporary Internet Files\Content.IE5\BPME2YNG\MC9001953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27" y="2948850"/>
            <a:ext cx="1248585" cy="150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Ládíček\AppData\Local\Microsoft\Windows\Temporary Internet Files\Content.IE5\63J5W3R9\MC90033150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37" y="1196752"/>
            <a:ext cx="1477843" cy="145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25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93085" y="836710"/>
            <a:ext cx="22912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vzor stroj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1" y="1916832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vzoru stroj se skloňují podstatná jména rodu mužského neživotného zakončená v 1. p. č. j. měkkou nebo obojetnou souhláskou a ve 2. p. č. j. koncovkou –e. Vzor stroj je </a:t>
            </a:r>
            <a:r>
              <a:rPr lang="cs-CZ" smtClean="0"/>
              <a:t>vzor měkký.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71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slova, která se skloňují podle vzoru </a:t>
            </a:r>
            <a:r>
              <a:rPr lang="cs-CZ" b="1" u="sng" dirty="0" smtClean="0"/>
              <a:t>stroj</a:t>
            </a:r>
            <a:endParaRPr lang="cs-CZ" b="1" u="sng" dirty="0"/>
          </a:p>
        </p:txBody>
      </p:sp>
      <p:pic>
        <p:nvPicPr>
          <p:cNvPr id="5" name="Picture 2" descr="C:\Users\Ládíček\AppData\Local\Microsoft\Windows\Temporary Internet Files\Content.IE5\LTIC7DYA\MC900351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356" y="5119094"/>
            <a:ext cx="115297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ádíček\AppData\Local\Microsoft\Windows\Temporary Internet Files\Content.IE5\O3ZRJI90\MC9004116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706" y="4368328"/>
            <a:ext cx="148272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Ládíček\AppData\Local\Microsoft\Windows\Temporary Internet Files\Content.IE5\LTIC7DYA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778" y="3302985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Ládíček\AppData\Local\Microsoft\Windows\Temporary Internet Files\Content.IE5\63J5W3R9\MC90044171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812" y="1052736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Ládíček\AppData\Local\Microsoft\Windows\Temporary Internet Files\Content.IE5\LTIC7DYA\MP9004388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636" y="1623395"/>
            <a:ext cx="1978818" cy="156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Ládíček\AppData\Local\Microsoft\Windows\Temporary Internet Files\Content.IE5\O3ZRJI90\MC9004418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90440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Ládíček\AppData\Local\Microsoft\Windows\Temporary Internet Files\Content.IE5\LTIC7DYA\MC9002310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858" y="2098576"/>
            <a:ext cx="1728192" cy="168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Ládíček\AppData\Local\Microsoft\Windows\Temporary Internet Files\Content.IE5\63J5W3R9\MC9002516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54213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Ládíček\AppData\Local\Microsoft\Windows\Temporary Internet Files\Content.IE5\LTIC7DYA\MP900424372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45881"/>
            <a:ext cx="1716092" cy="171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Ládíček\AppData\Local\Microsoft\Windows\Temporary Internet Files\Content.IE5\BPME2YNG\MC900441807[2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19207"/>
            <a:ext cx="1608375" cy="160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Ládíček\AppData\Local\Microsoft\Windows\Temporary Internet Files\Content.IE5\BPME2YNG\MC9001953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27" y="2948850"/>
            <a:ext cx="1248585" cy="150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Ládíček\AppData\Local\Microsoft\Windows\Temporary Internet Files\Content.IE5\63J5W3R9\MC90033150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37" y="1196752"/>
            <a:ext cx="1477843" cy="145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6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692696"/>
            <a:ext cx="34124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Použité zdroje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317" y="1844824"/>
            <a:ext cx="6835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dirty="0" smtClean="0"/>
              <a:t>Microsoft </a:t>
            </a:r>
            <a:r>
              <a:rPr lang="cs-CZ" dirty="0"/>
              <a:t>O</a:t>
            </a:r>
            <a:r>
              <a:rPr lang="cs-CZ" dirty="0" smtClean="0"/>
              <a:t>ffice 2010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dirty="0"/>
              <a:t>ČECHURA, Rudolf. </a:t>
            </a:r>
            <a:r>
              <a:rPr lang="cs-CZ" i="1" dirty="0"/>
              <a:t>ČESKÝ JAZYK 4</a:t>
            </a:r>
            <a:r>
              <a:rPr lang="cs-CZ" dirty="0"/>
              <a:t>. TŘETÍ. Všeň: ALTER, 2010. ISBN 80-7245-023-9.</a:t>
            </a:r>
          </a:p>
        </p:txBody>
      </p:sp>
    </p:spTree>
    <p:extLst>
      <p:ext uri="{BB962C8B-B14F-4D97-AF65-F5344CB8AC3E}">
        <p14:creationId xmlns:p14="http://schemas.microsoft.com/office/powerpoint/2010/main" val="394508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452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Vzory rodu mužského</vt:lpstr>
      <vt:lpstr>vzor pán</vt:lpstr>
      <vt:lpstr>Vyber slova, která se skloňují podle vzoru pán</vt:lpstr>
      <vt:lpstr>vzor muž</vt:lpstr>
      <vt:lpstr>Vyber slova, která se skloňují podle vzoru muž</vt:lpstr>
      <vt:lpstr>Prezentace aplikace PowerPoint</vt:lpstr>
      <vt:lpstr>Vyber slova, která se skloňují podle vzoru hrad</vt:lpstr>
      <vt:lpstr>Prezentace aplikace PowerPoint</vt:lpstr>
      <vt:lpstr>Vyber slova, která se skloňují podle vzoru stroj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Láďa</dc:creator>
  <cp:lastModifiedBy>profesor</cp:lastModifiedBy>
  <cp:revision>21</cp:revision>
  <dcterms:created xsi:type="dcterms:W3CDTF">2013-04-28T10:42:39Z</dcterms:created>
  <dcterms:modified xsi:type="dcterms:W3CDTF">2013-12-11T11:10:52Z</dcterms:modified>
</cp:coreProperties>
</file>