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1" r:id="rId12"/>
    <p:sldId id="260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65C677F-044A-4A5B-9F6B-402C9BFD747E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F27C79C-A1D9-471B-A2A8-815806A4253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27584" y="1268760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Název školy: </a:t>
            </a:r>
            <a:r>
              <a:rPr lang="cs-CZ" sz="2400" dirty="0"/>
              <a:t>Z</a:t>
            </a:r>
            <a:r>
              <a:rPr lang="cs-CZ" sz="2400" dirty="0" smtClean="0"/>
              <a:t>Š a M</a:t>
            </a:r>
            <a:r>
              <a:rPr lang="cs-CZ" sz="2400" dirty="0"/>
              <a:t>Š</a:t>
            </a:r>
            <a:r>
              <a:rPr lang="cs-CZ" sz="2400" dirty="0" smtClean="0"/>
              <a:t> </a:t>
            </a:r>
            <a:r>
              <a:rPr lang="cs-CZ" sz="2400" dirty="0"/>
              <a:t>Z</a:t>
            </a:r>
            <a:r>
              <a:rPr lang="cs-CZ" sz="2400" dirty="0" smtClean="0"/>
              <a:t>vole</a:t>
            </a:r>
            <a:br>
              <a:rPr lang="cs-CZ" sz="2400" dirty="0" smtClean="0"/>
            </a:br>
            <a:r>
              <a:rPr lang="cs-CZ" sz="2400" dirty="0" smtClean="0"/>
              <a:t>Autor: Mgr. Helena Špinarová</a:t>
            </a:r>
            <a:br>
              <a:rPr lang="cs-CZ" sz="2400" dirty="0" smtClean="0"/>
            </a:br>
            <a:r>
              <a:rPr lang="cs-CZ" sz="2400" dirty="0" smtClean="0"/>
              <a:t>Název: </a:t>
            </a:r>
            <a:r>
              <a:rPr lang="cs-CZ" sz="2400" b="1" dirty="0" smtClean="0"/>
              <a:t>VY_32_INOVACE_01 3Š Čeština-mateřský jazyk</a:t>
            </a:r>
          </a:p>
          <a:p>
            <a:r>
              <a:rPr lang="cs-CZ" sz="2400" dirty="0" smtClean="0"/>
              <a:t>Téma: Jazyk a jazyková komunikace – Český jazyk</a:t>
            </a:r>
            <a:br>
              <a:rPr lang="cs-CZ" sz="2400" dirty="0" smtClean="0"/>
            </a:br>
            <a:r>
              <a:rPr lang="cs-CZ" sz="2400" dirty="0" smtClean="0"/>
              <a:t>Číslo projektu: CZ.1.07/1.4.00/21.0305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669" y="4293096"/>
            <a:ext cx="6658461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5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mateřský jazyk?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685056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- první jazyk, kterému se dítě učí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459779" y="3755378"/>
            <a:ext cx="7498080" cy="108217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dirty="0" smtClean="0"/>
              <a:t>- jazyk, který se používá na území daného státu</a:t>
            </a:r>
            <a:endParaRPr lang="cs-CZ" dirty="0"/>
          </a:p>
        </p:txBody>
      </p:sp>
      <p:pic>
        <p:nvPicPr>
          <p:cNvPr id="1027" name="Picture 3" descr="C:\Users\Heli\AppData\Local\Microsoft\Windows\Temporary Internet Files\Content.IE5\CK6BLLGF\MC900024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88840"/>
            <a:ext cx="1273759" cy="179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eli\AppData\Local\Microsoft\Windows\Temporary Internet Files\Content.IE5\LKZKB43M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892" y="4653136"/>
            <a:ext cx="1800454" cy="118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48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Jaké jsou mateřské jazyky v jiných městech Evropy?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852936"/>
            <a:ext cx="7498080" cy="2304256"/>
          </a:xfrm>
        </p:spPr>
        <p:txBody>
          <a:bodyPr>
            <a:normAutofit/>
          </a:bodyPr>
          <a:lstStyle/>
          <a:p>
            <a:pPr marL="82296" indent="0" algn="just">
              <a:buNone/>
            </a:pPr>
            <a:r>
              <a:rPr lang="cs-CZ" i="1" dirty="0" smtClean="0"/>
              <a:t>Zkus přiřadit, jaký jazyk je podle tebe v daných městech mateřský. Klepni na dvojice, které k sobě patří – v případě správného výběru budou mít stejnou barvu.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17656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546888" y="260648"/>
            <a:ext cx="2233023" cy="613048"/>
          </a:xfrm>
          <a:ln>
            <a:solidFill>
              <a:schemeClr val="accent1"/>
            </a:solidFill>
          </a:ln>
        </p:spPr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Londýn</a:t>
            </a:r>
            <a:endParaRPr lang="cs-CZ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1534878" y="1242120"/>
            <a:ext cx="2245033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Paříž</a:t>
            </a:r>
            <a:endParaRPr lang="cs-CZ" dirty="0"/>
          </a:p>
        </p:txBody>
      </p:sp>
      <p:sp>
        <p:nvSpPr>
          <p:cNvPr id="7" name="Zástupný symbol pro obsah 4"/>
          <p:cNvSpPr txBox="1">
            <a:spLocks/>
          </p:cNvSpPr>
          <p:nvPr/>
        </p:nvSpPr>
        <p:spPr>
          <a:xfrm>
            <a:off x="1556047" y="2204864"/>
            <a:ext cx="2223863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Berlín</a:t>
            </a:r>
            <a:endParaRPr lang="cs-CZ" dirty="0"/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1556048" y="3212976"/>
            <a:ext cx="2223864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dirty="0" smtClean="0"/>
              <a:t>Bratislava</a:t>
            </a:r>
            <a:endParaRPr lang="cs-CZ" dirty="0"/>
          </a:p>
        </p:txBody>
      </p:sp>
      <p:sp>
        <p:nvSpPr>
          <p:cNvPr id="9" name="Zástupný symbol pro obsah 4"/>
          <p:cNvSpPr txBox="1">
            <a:spLocks/>
          </p:cNvSpPr>
          <p:nvPr/>
        </p:nvSpPr>
        <p:spPr>
          <a:xfrm>
            <a:off x="1556048" y="4293096"/>
            <a:ext cx="2223864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Řím</a:t>
            </a:r>
            <a:endParaRPr lang="cs-CZ" dirty="0"/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1556048" y="5373216"/>
            <a:ext cx="2223864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Athény</a:t>
            </a:r>
            <a:endParaRPr lang="cs-CZ" dirty="0"/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6084168" y="260648"/>
            <a:ext cx="2551169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němčina</a:t>
            </a:r>
            <a:endParaRPr lang="cs-CZ" dirty="0"/>
          </a:p>
        </p:txBody>
      </p:sp>
      <p:sp>
        <p:nvSpPr>
          <p:cNvPr id="12" name="Zástupný symbol pro obsah 4"/>
          <p:cNvSpPr txBox="1">
            <a:spLocks/>
          </p:cNvSpPr>
          <p:nvPr/>
        </p:nvSpPr>
        <p:spPr>
          <a:xfrm>
            <a:off x="6084168" y="1242120"/>
            <a:ext cx="2539159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slovenština</a:t>
            </a:r>
            <a:endParaRPr lang="cs-CZ" dirty="0"/>
          </a:p>
        </p:txBody>
      </p:sp>
      <p:sp>
        <p:nvSpPr>
          <p:cNvPr id="13" name="Zástupný symbol pro obsah 4"/>
          <p:cNvSpPr txBox="1">
            <a:spLocks/>
          </p:cNvSpPr>
          <p:nvPr/>
        </p:nvSpPr>
        <p:spPr>
          <a:xfrm>
            <a:off x="6084168" y="2204864"/>
            <a:ext cx="2560328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řečtina</a:t>
            </a:r>
            <a:endParaRPr lang="cs-CZ" dirty="0"/>
          </a:p>
        </p:txBody>
      </p:sp>
      <p:sp>
        <p:nvSpPr>
          <p:cNvPr id="14" name="Zástupný symbol pro obsah 4"/>
          <p:cNvSpPr txBox="1">
            <a:spLocks/>
          </p:cNvSpPr>
          <p:nvPr/>
        </p:nvSpPr>
        <p:spPr>
          <a:xfrm>
            <a:off x="6084168" y="3212976"/>
            <a:ext cx="2560328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dirty="0" smtClean="0"/>
              <a:t>francouzština</a:t>
            </a:r>
            <a:endParaRPr lang="cs-CZ" dirty="0"/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6084168" y="4293096"/>
            <a:ext cx="2560328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angličtina</a:t>
            </a:r>
            <a:endParaRPr lang="cs-CZ" dirty="0"/>
          </a:p>
        </p:txBody>
      </p:sp>
      <p:sp>
        <p:nvSpPr>
          <p:cNvPr id="16" name="Zástupný symbol pro obsah 4"/>
          <p:cNvSpPr txBox="1">
            <a:spLocks/>
          </p:cNvSpPr>
          <p:nvPr/>
        </p:nvSpPr>
        <p:spPr>
          <a:xfrm>
            <a:off x="6084168" y="5373216"/>
            <a:ext cx="2560328" cy="613048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italština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23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9D6E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4EAF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0E4A6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D3D3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D3D3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908720"/>
            <a:ext cx="7498080" cy="108012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i="1" dirty="0" smtClean="0"/>
              <a:t>Některé z jazyků jsou si podobné, např. slovenština, čeština a polština. Víte proč?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259632" y="3140968"/>
            <a:ext cx="7498080" cy="108012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i="1" dirty="0" smtClean="0"/>
              <a:t>Vyzkoušejte si to! Spojte slova, která myslíte, že znamenají to samé.</a:t>
            </a:r>
          </a:p>
          <a:p>
            <a:pPr marL="82296" indent="0">
              <a:buFont typeface="Wingdings 2"/>
              <a:buNone/>
            </a:pPr>
            <a:endParaRPr lang="cs-CZ" dirty="0" smtClean="0"/>
          </a:p>
          <a:p>
            <a:pPr marL="82296" indent="0">
              <a:buFont typeface="Wingdings 2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71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07941" y="482289"/>
            <a:ext cx="1552216" cy="757064"/>
          </a:xfrm>
        </p:spPr>
        <p:txBody>
          <a:bodyPr/>
          <a:lstStyle/>
          <a:p>
            <a:pPr marL="82296" indent="0" algn="ctr">
              <a:buNone/>
            </a:pPr>
            <a:r>
              <a:rPr lang="cs-CZ" dirty="0" smtClean="0"/>
              <a:t>Místa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40408" y="1245651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Proč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740408" y="5229200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Teď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07941" y="4221088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Kočka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707941" y="3140968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Topit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740408" y="2204864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err="1" smtClean="0"/>
              <a:t>Ak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6699773" y="482289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err="1" smtClean="0"/>
              <a:t>Kúriť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732240" y="1245651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Mačka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6732240" y="5229200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smtClean="0"/>
              <a:t>Jestli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6699773" y="4221088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err="1" smtClean="0"/>
              <a:t>Miesta</a:t>
            </a: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6699773" y="3140968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err="1" smtClean="0"/>
              <a:t>Teraz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6732240" y="2204864"/>
            <a:ext cx="1552216" cy="757064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dirty="0" err="1" smtClean="0"/>
              <a:t>Prečo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483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Jiné způsoby dorozumívání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2816"/>
            <a:ext cx="7498080" cy="1693168"/>
          </a:xfrm>
        </p:spPr>
        <p:txBody>
          <a:bodyPr/>
          <a:lstStyle/>
          <a:p>
            <a:pPr marL="82296" indent="0">
              <a:buNone/>
            </a:pPr>
            <a:r>
              <a:rPr lang="cs-CZ" i="1" dirty="0" smtClean="0"/>
              <a:t>I když používáme jazyka v mluvené a psané řeči, můžeme se domlouvat jinými způsoby. Víte jak?</a:t>
            </a:r>
            <a:endParaRPr lang="cs-CZ" i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390506" y="3501008"/>
            <a:ext cx="7498080" cy="1152128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i="1" dirty="0" smtClean="0"/>
              <a:t>- </a:t>
            </a:r>
            <a:r>
              <a:rPr lang="cs-CZ" i="1" u="sng" dirty="0" smtClean="0"/>
              <a:t>Gesty</a:t>
            </a:r>
            <a:r>
              <a:rPr lang="cs-CZ" i="1" dirty="0" smtClean="0"/>
              <a:t> = tj. pohybem rukou, nohou a    </a:t>
            </a:r>
            <a:br>
              <a:rPr lang="cs-CZ" i="1" dirty="0" smtClean="0"/>
            </a:br>
            <a:r>
              <a:rPr lang="cs-CZ" i="1" dirty="0" smtClean="0"/>
              <a:t>               těla při mluvení</a:t>
            </a:r>
            <a:endParaRPr lang="cs-CZ" i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90328" y="4941168"/>
            <a:ext cx="7498080" cy="1152128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>
              <a:buFont typeface="Wingdings 2"/>
              <a:buNone/>
            </a:pPr>
            <a:r>
              <a:rPr lang="cs-CZ" i="1" dirty="0" smtClean="0"/>
              <a:t>- </a:t>
            </a:r>
            <a:r>
              <a:rPr lang="cs-CZ" i="1" u="sng" dirty="0" smtClean="0"/>
              <a:t>Mimikou</a:t>
            </a:r>
            <a:r>
              <a:rPr lang="cs-CZ" i="1" dirty="0" smtClean="0"/>
              <a:t> = tj. výrazem a pohybem </a:t>
            </a:r>
            <a:br>
              <a:rPr lang="cs-CZ" i="1" dirty="0" smtClean="0"/>
            </a:br>
            <a:r>
              <a:rPr lang="cs-CZ" i="1" dirty="0" smtClean="0"/>
              <a:t>               tváře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98452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764704"/>
            <a:ext cx="7498080" cy="1512168"/>
          </a:xfrm>
        </p:spPr>
        <p:txBody>
          <a:bodyPr>
            <a:normAutofit/>
          </a:bodyPr>
          <a:lstStyle/>
          <a:p>
            <a:pPr marL="82296" indent="0" algn="ctr">
              <a:buNone/>
            </a:pPr>
            <a:r>
              <a:rPr lang="cs-CZ" i="1" dirty="0" smtClean="0"/>
              <a:t>Vyzkoušejte si to! Zkuste gesty a mimikou (bez mluvení) vyjádřit následující: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48360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Nějaké sloveso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68434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Nějaké podstatné jméno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00506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Nějaké citoslovce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65313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Pocit nebo náladu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9406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764704"/>
            <a:ext cx="7498080" cy="1512168"/>
          </a:xfrm>
        </p:spPr>
        <p:txBody>
          <a:bodyPr>
            <a:normAutofit/>
          </a:bodyPr>
          <a:lstStyle/>
          <a:p>
            <a:pPr marL="82296" indent="0" algn="ctr">
              <a:buNone/>
            </a:pPr>
            <a:r>
              <a:rPr lang="cs-CZ" i="1" dirty="0" smtClean="0"/>
              <a:t>A teď malá obměna. Zkuste  odpovědět beze slov: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483604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Půjdeš odpoledne na hřiště?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3268434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Kudy se jde do obchodu?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4005064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Dej spolužákovi nějaký příkaz, tak, aby ho mohl splnit. Beze slov!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0371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764704"/>
            <a:ext cx="7498080" cy="1512168"/>
          </a:xfrm>
        </p:spPr>
        <p:txBody>
          <a:bodyPr>
            <a:normAutofit lnSpcReduction="10000"/>
          </a:bodyPr>
          <a:lstStyle/>
          <a:p>
            <a:pPr marL="82296" indent="0" algn="ctr">
              <a:buNone/>
            </a:pPr>
            <a:r>
              <a:rPr lang="cs-CZ" i="1" dirty="0" smtClean="0"/>
              <a:t>K dorozumívání slouží také obrázky a kreslené značky. Přiřaď, co znamenají. Kde se s nimi setkáváme?</a:t>
            </a:r>
            <a:endParaRPr lang="cs-CZ" i="1" dirty="0"/>
          </a:p>
        </p:txBody>
      </p:sp>
      <p:pic>
        <p:nvPicPr>
          <p:cNvPr id="2050" name="Picture 2" descr="C:\Users\Heli\AppData\Local\Microsoft\Windows\Temporary Internet Files\Content.IE5\CK6BLLGF\MC900053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387831"/>
            <a:ext cx="910742" cy="88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eli\AppData\Local\Microsoft\Windows\Temporary Internet Files\Content.IE5\P86XPFIC\MC9003500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77135"/>
            <a:ext cx="1246718" cy="1328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17430"/>
            <a:ext cx="10477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55317"/>
            <a:ext cx="1820695" cy="1456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4751786"/>
            <a:ext cx="2232248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Umývárna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66523" y="4750344"/>
            <a:ext cx="15841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Zákaz vstupu psů.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471091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Ubytovna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4751786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Toalety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144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napsal o češtině </a:t>
            </a:r>
            <a:r>
              <a:rPr lang="cs-CZ" dirty="0" err="1" smtClean="0"/>
              <a:t>J.Seifert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852936"/>
            <a:ext cx="7498080" cy="306132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Vraťme se ještě k básníkovi.</a:t>
            </a:r>
            <a:br>
              <a:rPr lang="cs-CZ" dirty="0" smtClean="0"/>
            </a:br>
            <a:r>
              <a:rPr lang="cs-CZ" dirty="0" smtClean="0"/>
              <a:t>Poví nám něco? Jistě poví!</a:t>
            </a:r>
            <a:br>
              <a:rPr lang="cs-CZ" dirty="0" smtClean="0"/>
            </a:br>
            <a:r>
              <a:rPr lang="cs-CZ" dirty="0" smtClean="0"/>
              <a:t>A řekne to v té krásné řeči,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již děcko slyší poprvé</a:t>
            </a:r>
            <a:br>
              <a:rPr lang="cs-CZ" dirty="0" smtClean="0"/>
            </a:br>
            <a:r>
              <a:rPr lang="cs-CZ" dirty="0" smtClean="0"/>
              <a:t>a kterou v době nebezpečí</a:t>
            </a:r>
            <a:br>
              <a:rPr lang="cs-CZ" dirty="0" smtClean="0"/>
            </a:br>
            <a:r>
              <a:rPr lang="cs-CZ" dirty="0" smtClean="0"/>
              <a:t>bránili jsme vždy do krve.</a:t>
            </a:r>
          </a:p>
        </p:txBody>
      </p:sp>
    </p:spTree>
    <p:extLst>
      <p:ext uri="{BB962C8B-B14F-4D97-AF65-F5344CB8AC3E}">
        <p14:creationId xmlns:p14="http://schemas.microsoft.com/office/powerpoint/2010/main" val="1162362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692696"/>
            <a:ext cx="7498080" cy="216024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Řeč našich matek, věčně živá,</a:t>
            </a:r>
            <a:br>
              <a:rPr lang="cs-CZ" dirty="0" smtClean="0"/>
            </a:br>
            <a:r>
              <a:rPr lang="cs-CZ" dirty="0" smtClean="0"/>
              <a:t>zní v jeho písni: jenom slyš!</a:t>
            </a:r>
            <a:br>
              <a:rPr lang="cs-CZ" dirty="0" smtClean="0"/>
            </a:br>
            <a:r>
              <a:rPr lang="cs-CZ" dirty="0" smtClean="0"/>
              <a:t>A když se v básník rozezpívá,</a:t>
            </a:r>
            <a:br>
              <a:rPr lang="cs-CZ" dirty="0" smtClean="0"/>
            </a:br>
            <a:r>
              <a:rPr lang="cs-CZ" dirty="0" smtClean="0"/>
              <a:t>pro slzy v očích nevidíš.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31640" y="3284984"/>
            <a:ext cx="7498080" cy="1584176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i="1" dirty="0" smtClean="0"/>
              <a:t>Vraťte se k textu a podtrhněte výrazy, ze kterých je patrný vztah básníka k češtině.</a:t>
            </a:r>
          </a:p>
        </p:txBody>
      </p:sp>
      <p:sp>
        <p:nvSpPr>
          <p:cNvPr id="6" name="TextovéPole 5">
            <a:hlinkClick r:id="" action="ppaction://hlinkshowjump?jump=previousslide"/>
          </p:cNvPr>
          <p:cNvSpPr txBox="1"/>
          <p:nvPr/>
        </p:nvSpPr>
        <p:spPr>
          <a:xfrm>
            <a:off x="7452320" y="5805264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Zpět k básni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320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331640" y="908720"/>
            <a:ext cx="7498080" cy="1728192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i="1" dirty="0" smtClean="0"/>
              <a:t>A zase zpět k textu. Vyzkoušejte si, jestli jste nezapomněli slovní druhy. Určete je v první sloce.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5805264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Zpět k básni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422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331640" y="908720"/>
            <a:ext cx="7498080" cy="1728192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2296" indent="0" algn="ctr">
              <a:buFont typeface="Wingdings 2"/>
              <a:buNone/>
            </a:pPr>
            <a:r>
              <a:rPr lang="cs-CZ" i="1" dirty="0" smtClean="0"/>
              <a:t>V druhé sloce je pár podstatných jmen a sloves. Zkuste u nich určit mluvnické kategorie.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452320" y="5805264"/>
            <a:ext cx="15841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Zpět k básni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87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620688"/>
            <a:ext cx="7498080" cy="2880320"/>
          </a:xfrm>
        </p:spPr>
        <p:txBody>
          <a:bodyPr/>
          <a:lstStyle/>
          <a:p>
            <a:pPr marL="82296" indent="0" algn="ctr">
              <a:buNone/>
            </a:pPr>
            <a:r>
              <a:rPr lang="cs-CZ" i="1" dirty="0" smtClean="0"/>
              <a:t>A čeká vás poslední úkol.</a:t>
            </a:r>
          </a:p>
          <a:p>
            <a:pPr marL="82296" indent="0" algn="ctr">
              <a:buNone/>
            </a:pPr>
            <a:r>
              <a:rPr lang="cs-CZ" i="1" dirty="0" smtClean="0"/>
              <a:t>Zamyslete se nad tím, která řeč se vám nejvíce líbí a pár větami napište proč. Která řeč u většiny z vás vyhrála</a:t>
            </a:r>
            <a:r>
              <a:rPr lang="cs-CZ" dirty="0"/>
              <a:t>?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Heli\AppData\Local\Microsoft\Windows\Temporary Internet Files\Content.IE5\WYR77MSW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61048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0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04664"/>
            <a:ext cx="7498080" cy="584373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1400" dirty="0" smtClean="0"/>
              <a:t>Použitá literatura:</a:t>
            </a:r>
          </a:p>
          <a:p>
            <a:pPr marL="82296" indent="0">
              <a:buNone/>
            </a:pPr>
            <a:r>
              <a:rPr lang="cs-CZ" sz="1400" dirty="0"/>
              <a:t>CHÝLOVÁ, Helena, et al. </a:t>
            </a:r>
            <a:r>
              <a:rPr lang="cs-CZ" sz="1400" i="1" dirty="0"/>
              <a:t>Český jazyk 5 : učebnice pro 5.ročník</a:t>
            </a:r>
            <a:r>
              <a:rPr lang="cs-CZ" sz="1400" dirty="0"/>
              <a:t>. Brno : Nová škola, 2005. 144 s</a:t>
            </a:r>
            <a:r>
              <a:rPr lang="cs-CZ" sz="1400" dirty="0" smtClean="0"/>
              <a:t>.</a:t>
            </a:r>
          </a:p>
          <a:p>
            <a:pPr marL="82296" indent="0">
              <a:buNone/>
            </a:pPr>
            <a:endParaRPr lang="cs-CZ" sz="1400" dirty="0"/>
          </a:p>
          <a:p>
            <a:pPr marL="82296" indent="0">
              <a:buNone/>
            </a:pPr>
            <a:r>
              <a:rPr lang="cs-CZ" sz="1400" dirty="0" smtClean="0"/>
              <a:t>Obrázky použity ze sady </a:t>
            </a:r>
            <a:r>
              <a:rPr lang="cs-CZ" sz="1400" smtClean="0"/>
              <a:t>Microsoft Office.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2437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88</TotalTime>
  <Words>388</Words>
  <Application>Microsoft Office PowerPoint</Application>
  <PresentationFormat>Předvádění na obrazovce (4:3)</PresentationFormat>
  <Paragraphs>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Co je mateřský jazyk?</vt:lpstr>
      <vt:lpstr>Jaké jsou mateřské jazyky v jiných městech Evropy?</vt:lpstr>
      <vt:lpstr>Prezentace aplikace PowerPoint</vt:lpstr>
      <vt:lpstr>Prezentace aplikace PowerPoint</vt:lpstr>
      <vt:lpstr>Prezentace aplikace PowerPoint</vt:lpstr>
      <vt:lpstr>Jiné způsoby dorozumívání</vt:lpstr>
      <vt:lpstr>Prezentace aplikace PowerPoint</vt:lpstr>
      <vt:lpstr>Prezentace aplikace PowerPoint</vt:lpstr>
      <vt:lpstr>Prezentace aplikace PowerPoint</vt:lpstr>
      <vt:lpstr>Co napsal o češtině J.Seifert?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Čeština – mateřský jazyk</dc:title>
  <dc:creator>Heli</dc:creator>
  <cp:lastModifiedBy>pc</cp:lastModifiedBy>
  <cp:revision>12</cp:revision>
  <dcterms:created xsi:type="dcterms:W3CDTF">2011-09-04T14:04:00Z</dcterms:created>
  <dcterms:modified xsi:type="dcterms:W3CDTF">2012-03-22T13:24:32Z</dcterms:modified>
</cp:coreProperties>
</file>