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391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123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950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600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670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302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901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791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77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135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715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UpDiag">
          <a:fgClr>
            <a:schemeClr val="accent1"/>
          </a:fgClr>
          <a:bgClr>
            <a:schemeClr val="accent5">
              <a:lumMod val="7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9C2EE-F228-4E15-82C2-AA7EDCC1152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A4D2C-16BF-4FAA-9E48-AA799AF51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24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9088133"/>
              </p:ext>
            </p:extLst>
          </p:nvPr>
        </p:nvGraphicFramePr>
        <p:xfrm>
          <a:off x="822648" y="2780928"/>
          <a:ext cx="7129462" cy="3779907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VY_32_INOVACE_546_STAVBA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_VĚTY_JEDNODUCHÉ_PODMĚT_PŘÍSUDEK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STABY VĚTY JEDNODUCHÉ, URČOVÁNÍ PODMĚTU A PŘÍSUDKU, PODMĚT HOLÝ, ROZVITÝ, PŘÍSUDEK HOLÝ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ROZVITÝ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00698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Prezentace je určena žákům 4. ročníku v hodině českého jazyka.</a:t>
            </a:r>
          </a:p>
          <a:p>
            <a:r>
              <a:rPr lang="cs-CZ" sz="1600" dirty="0" smtClean="0"/>
              <a:t>Žáci si zopakují a upevní probrané učivo.</a:t>
            </a:r>
          </a:p>
          <a:p>
            <a:r>
              <a:rPr lang="cs-CZ" sz="1600" dirty="0" smtClean="0"/>
              <a:t>Určí podmět a přísudek.</a:t>
            </a:r>
          </a:p>
          <a:p>
            <a:r>
              <a:rPr lang="cs-CZ" sz="1600" dirty="0" smtClean="0"/>
              <a:t>Rozpoznají podmět holý a rozvitý.</a:t>
            </a:r>
          </a:p>
          <a:p>
            <a:r>
              <a:rPr lang="cs-CZ" sz="1600" dirty="0" smtClean="0"/>
              <a:t>Rozpoznají přísudek holý a rozvitý.</a:t>
            </a:r>
          </a:p>
          <a:p>
            <a:r>
              <a:rPr lang="cs-CZ" sz="1600" dirty="0" smtClean="0"/>
              <a:t>Vytvoří z podmětu holého podmět rozvitý.</a:t>
            </a:r>
          </a:p>
          <a:p>
            <a:r>
              <a:rPr lang="cs-CZ" sz="1600" dirty="0" smtClean="0"/>
              <a:t>Vytvoří z přísudku holého přísudek rozvitý.</a:t>
            </a:r>
          </a:p>
          <a:p>
            <a:r>
              <a:rPr lang="cs-CZ" sz="1600" dirty="0" smtClean="0"/>
              <a:t>Snímek č. 5 – přísudek</a:t>
            </a:r>
          </a:p>
          <a:p>
            <a:r>
              <a:rPr lang="cs-CZ" sz="1600" dirty="0" smtClean="0"/>
              <a:t>Snímek č. 8 – vytváří rozvitý podmět</a:t>
            </a:r>
          </a:p>
          <a:p>
            <a:r>
              <a:rPr lang="cs-CZ" sz="1600" dirty="0" smtClean="0"/>
              <a:t>Snímek č. 9 – vytváří rozvitý přísudek</a:t>
            </a:r>
          </a:p>
          <a:p>
            <a:r>
              <a:rPr lang="cs-CZ" sz="1600" dirty="0" smtClean="0"/>
              <a:t>Snímek č. 10 – vytváří rozvitý podmět a přísudek</a:t>
            </a:r>
          </a:p>
          <a:p>
            <a:endParaRPr lang="cs-CZ" sz="1600" dirty="0"/>
          </a:p>
          <a:p>
            <a:r>
              <a:rPr lang="cs-CZ" sz="1600" dirty="0" smtClean="0"/>
              <a:t>Klíčová slova: stavba věty jednoduché, podmět, přísudek, podmět holý, rozvitý, přísudek holý</a:t>
            </a:r>
            <a:r>
              <a:rPr lang="cs-CZ" sz="1600" smtClean="0"/>
              <a:t>, rozvitý</a:t>
            </a:r>
            <a:endParaRPr lang="cs-CZ" sz="16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5181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Stavba věty jednoduché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14879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Základní skladební dvojice se skládá ze dvou větných členů: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212976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podmětu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365104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přísudku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3933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2592288" cy="76944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Podmět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187343"/>
            <a:ext cx="4136860" cy="156966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ptáme se 1. pádovou otázkou a slovesem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          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 Kdo? Co? + sloveso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20072" y="4221088"/>
            <a:ext cx="3279964" cy="212365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Michal hraje fotbal.</a:t>
            </a:r>
          </a:p>
          <a:p>
            <a:pPr algn="ctr"/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Kdo? Co? hraje fotbal? - Michal </a:t>
            </a:r>
          </a:p>
          <a:p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491880" y="861392"/>
            <a:ext cx="4648116" cy="2308324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 vždy v 1. pádě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Nejčastěji podstatné jméno – Kluk utíká.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Přídavné jméno – Červení vyhráli.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Zájmeno – On nepřišel. 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Číslovka – Čtyři odešli. </a:t>
            </a:r>
            <a:endParaRPr lang="cs-CZ" sz="2400" dirty="0"/>
          </a:p>
        </p:txBody>
      </p:sp>
      <p:sp>
        <p:nvSpPr>
          <p:cNvPr id="3" name="Šipka doprava 2"/>
          <p:cNvSpPr/>
          <p:nvPr/>
        </p:nvSpPr>
        <p:spPr>
          <a:xfrm rot="1855900">
            <a:off x="1979712" y="1628800"/>
            <a:ext cx="1296144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4904599">
            <a:off x="335695" y="2163240"/>
            <a:ext cx="1800200" cy="10688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5112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2" grpId="0" animBg="1"/>
      <p:bldP spid="3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476672"/>
            <a:ext cx="2016224" cy="58477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Přísudek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2776"/>
            <a:ext cx="8064896" cy="501675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je tvořen slovesem v určitém tvaru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ptáme se otázkou:</a:t>
            </a:r>
          </a:p>
          <a:p>
            <a:r>
              <a:rPr lang="cs-CZ" sz="3200" dirty="0"/>
              <a:t> </a:t>
            </a:r>
          </a:p>
          <a:p>
            <a:r>
              <a:rPr lang="cs-CZ" sz="3200" dirty="0" smtClean="0"/>
              <a:t>Co se ve větě říká o podmětu Michal – hraje</a:t>
            </a:r>
          </a:p>
          <a:p>
            <a:r>
              <a:rPr lang="cs-CZ" sz="3200" dirty="0" smtClean="0"/>
              <a:t>Slovo </a:t>
            </a:r>
            <a:r>
              <a:rPr lang="cs-CZ" sz="3200" i="1" dirty="0" smtClean="0"/>
              <a:t>hraje</a:t>
            </a:r>
            <a:r>
              <a:rPr lang="cs-CZ" sz="3200" dirty="0" smtClean="0"/>
              <a:t> je přísudkem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           Michal hraje fotbal.</a:t>
            </a:r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098" name="Picture 2" descr="C:\Users\profesor\AppData\Local\Microsoft\Windows\Temporary Internet Files\Content.IE5\GJN9U1FB\MC9004403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681" y="343337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38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holý a rozvitý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96752"/>
            <a:ext cx="806489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Podmět může být ve větě: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988840"/>
            <a:ext cx="3168352" cy="206210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Holý</a:t>
            </a:r>
          </a:p>
          <a:p>
            <a:r>
              <a:rPr lang="cs-CZ" sz="3200" dirty="0" smtClean="0"/>
              <a:t>Filip (čte)</a:t>
            </a:r>
          </a:p>
          <a:p>
            <a:r>
              <a:rPr lang="cs-CZ" sz="3200" dirty="0" smtClean="0"/>
              <a:t>Hanka (zpívá)</a:t>
            </a:r>
          </a:p>
          <a:p>
            <a:r>
              <a:rPr lang="cs-CZ" sz="3200" dirty="0" smtClean="0"/>
              <a:t>Petr (kreslí)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1988840"/>
            <a:ext cx="4464496" cy="20621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Rozvitý</a:t>
            </a:r>
          </a:p>
          <a:p>
            <a:r>
              <a:rPr lang="cs-CZ" sz="3200" dirty="0" smtClean="0"/>
              <a:t>Náš Filip (čte)</a:t>
            </a:r>
          </a:p>
          <a:p>
            <a:r>
              <a:rPr lang="cs-CZ" sz="3200" dirty="0" smtClean="0"/>
              <a:t>Naše milá Hanka (zpívá)</a:t>
            </a:r>
          </a:p>
          <a:p>
            <a:r>
              <a:rPr lang="cs-CZ" sz="3200" dirty="0" smtClean="0"/>
              <a:t>Můj šikovný Petr (kreslí)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399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holý a rozvitý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784887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Přísudek může být ve větě: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204864"/>
            <a:ext cx="4464496" cy="20621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Holý</a:t>
            </a:r>
          </a:p>
          <a:p>
            <a:r>
              <a:rPr lang="cs-CZ" sz="3200" dirty="0" smtClean="0"/>
              <a:t>(Lenka) zpívá</a:t>
            </a:r>
          </a:p>
          <a:p>
            <a:r>
              <a:rPr lang="cs-CZ" sz="3200" dirty="0" smtClean="0"/>
              <a:t>(Adam) kreslí</a:t>
            </a:r>
          </a:p>
          <a:p>
            <a:r>
              <a:rPr lang="cs-CZ" sz="3200" dirty="0" smtClean="0"/>
              <a:t>(Ondra) počítá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3501008"/>
            <a:ext cx="5616624" cy="255454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Rozvitý</a:t>
            </a:r>
          </a:p>
          <a:p>
            <a:r>
              <a:rPr lang="cs-CZ" sz="3200" dirty="0" smtClean="0"/>
              <a:t>(Lenka) krásně zpívá</a:t>
            </a:r>
          </a:p>
          <a:p>
            <a:r>
              <a:rPr lang="cs-CZ" sz="3200" dirty="0" smtClean="0"/>
              <a:t>(Adam) kreslí obrázek</a:t>
            </a:r>
          </a:p>
          <a:p>
            <a:r>
              <a:rPr lang="cs-CZ" sz="3200" dirty="0" smtClean="0"/>
              <a:t>(Ondra</a:t>
            </a:r>
            <a:r>
              <a:rPr lang="cs-CZ" sz="3200" smtClean="0"/>
              <a:t>) počítá </a:t>
            </a:r>
            <a:r>
              <a:rPr lang="cs-CZ" sz="3200" dirty="0" smtClean="0"/>
              <a:t>příklady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9097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7704856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 holých podmětů vytvoř podměty rozvité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2"/>
            <a:ext cx="7704856" cy="255454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Pavel hraje na klavír.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Lukáš jezdí na kole.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Roman hraje závodně fotbal.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Nikola jezdí na kolečkových bruslích.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Tereza chodí na gymnastiku. </a:t>
            </a:r>
            <a:endParaRPr lang="cs-CZ" sz="3200" dirty="0"/>
          </a:p>
        </p:txBody>
      </p:sp>
      <p:pic>
        <p:nvPicPr>
          <p:cNvPr id="3074" name="Picture 2" descr="C:\Users\profesor\AppData\Local\Microsoft\Windows\Temporary Internet Files\Content.IE5\5AX27KWK\MP9004001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25805">
            <a:off x="5570072" y="3958705"/>
            <a:ext cx="2980370" cy="198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fesor\AppData\Local\Microsoft\Windows\Temporary Internet Files\Content.IE5\Y9AXPAWL\MC9004403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81071"/>
            <a:ext cx="2091130" cy="209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9631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620688"/>
            <a:ext cx="7920880" cy="584775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holých přísudků vytvoř přísudky rozvité.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628800"/>
            <a:ext cx="7920880" cy="255454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Náš šikovný Jakub vaří.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Můj bratr opravuje.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Naše teta peče.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Jeho milá sestra kreslí.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Váš pes štěká. </a:t>
            </a:r>
            <a:endParaRPr lang="cs-CZ" sz="3200" dirty="0"/>
          </a:p>
        </p:txBody>
      </p:sp>
      <p:pic>
        <p:nvPicPr>
          <p:cNvPr id="2050" name="Picture 2" descr="C:\Users\profesor\AppData\Local\Microsoft\Windows\Temporary Internet Files\Content.IE5\5ZMOGJ3W\MC900198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33056"/>
            <a:ext cx="1576812" cy="23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7566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828092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holých podmětů a přísudků vytvoř rozvité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12776"/>
            <a:ext cx="6984776" cy="255454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Auto troubí.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Miminko spí.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Babička peče.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Kluci zlobí.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Pes štěká.</a:t>
            </a:r>
            <a:endParaRPr lang="cs-CZ" sz="3200" dirty="0"/>
          </a:p>
        </p:txBody>
      </p:sp>
      <p:pic>
        <p:nvPicPr>
          <p:cNvPr id="1027" name="Picture 3" descr="C:\Users\profesor\AppData\Local\Microsoft\Windows\Temporary Internet Files\Content.IE5\5ZMOGJ3W\MP9004243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76872"/>
            <a:ext cx="2082775" cy="283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5AX27KWK\MP900448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1661930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Y9AXPAWL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968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39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1800" dirty="0" smtClean="0"/>
              <a:t>Microsoft Office 2010</a:t>
            </a:r>
          </a:p>
          <a:p>
            <a:pPr>
              <a:buFont typeface="Wingdings" pitchFamily="2" charset="2"/>
              <a:buChar char="ü"/>
            </a:pPr>
            <a:r>
              <a:rPr lang="cs-CZ" sz="1800" dirty="0" smtClean="0"/>
              <a:t>ČECHURA, Rudolf. </a:t>
            </a:r>
            <a:r>
              <a:rPr lang="cs-CZ" sz="1800" i="1" dirty="0" smtClean="0"/>
              <a:t>ČESKÝ JAZYK 4</a:t>
            </a:r>
            <a:r>
              <a:rPr lang="cs-CZ" sz="1800" dirty="0" smtClean="0"/>
              <a:t>. TŘETÍ. Všeň: ALTER, 2010. ISBN 80-7245-023-9.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414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430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Stavba věty jednoduché</vt:lpstr>
      <vt:lpstr>Prezentace aplikace PowerPoint</vt:lpstr>
      <vt:lpstr>Prezentace aplikace PowerPoint</vt:lpstr>
      <vt:lpstr>Podmět holý a rozvitý</vt:lpstr>
      <vt:lpstr>Přísudek holý a rozvitý</vt:lpstr>
      <vt:lpstr>Prezentace aplikace PowerPoint</vt:lpstr>
      <vt:lpstr>Prezentace aplikace PowerPoint</vt:lpstr>
      <vt:lpstr>Prezentace aplikace PowerPoint</vt:lpstr>
      <vt:lpstr>Použité zdroje.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18</cp:revision>
  <dcterms:created xsi:type="dcterms:W3CDTF">2013-05-02T08:06:18Z</dcterms:created>
  <dcterms:modified xsi:type="dcterms:W3CDTF">2013-12-11T11:10:58Z</dcterms:modified>
</cp:coreProperties>
</file>