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037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456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180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056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400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843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335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989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326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689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723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FADA8-B7B4-4F6F-AFD4-6891E8A89E0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6075F-4485-4AB1-8816-5316B38638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550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272478"/>
              </p:ext>
            </p:extLst>
          </p:nvPr>
        </p:nvGraphicFramePr>
        <p:xfrm>
          <a:off x="822648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VY_32_INOVACE_547_SHODA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_PŘÍSUDKU_S_PODMĚTEM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– SHODA PŘÍSUDKU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PODMĚTEM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5064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900" dirty="0" smtClean="0"/>
              <a:t>Prezentace je určena žákům 4. ročníků v hodině českého jazyka k zopakování a upevnění probrané látky.</a:t>
            </a:r>
          </a:p>
          <a:p>
            <a:r>
              <a:rPr lang="cs-CZ" sz="1900" dirty="0" smtClean="0"/>
              <a:t>Zopakují si koncovky příčestí minulého.</a:t>
            </a:r>
          </a:p>
          <a:p>
            <a:r>
              <a:rPr lang="cs-CZ" sz="1900" dirty="0" smtClean="0"/>
              <a:t>K podmětu přiřadí správný přísudek – dle pravidel pravopisu.</a:t>
            </a:r>
          </a:p>
          <a:p>
            <a:r>
              <a:rPr lang="cs-CZ" sz="1900" dirty="0" smtClean="0"/>
              <a:t>Vyhledají základní skladební dvojice a určí koncovku příčestí minulého.</a:t>
            </a:r>
          </a:p>
          <a:p>
            <a:r>
              <a:rPr lang="cs-CZ" sz="1900" dirty="0" smtClean="0"/>
              <a:t>Snímek č. 4 – ukázky příčestí minulého s podmětem rodu mužského životného, mužského neživotného, ženského a středního.</a:t>
            </a:r>
          </a:p>
          <a:p>
            <a:endParaRPr lang="cs-CZ" sz="1800" dirty="0" smtClean="0"/>
          </a:p>
          <a:p>
            <a:r>
              <a:rPr lang="cs-CZ" sz="1800" dirty="0" smtClean="0"/>
              <a:t>Klíčová slova: podmět, přísudek, základní </a:t>
            </a:r>
            <a:r>
              <a:rPr lang="cs-CZ" sz="1800" smtClean="0"/>
              <a:t>skladební dvojice</a:t>
            </a: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474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806489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SHODA PŘÍSUDKU S PODMĚTEM</a:t>
            </a:r>
            <a:endParaRPr lang="cs-CZ" sz="4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556792"/>
            <a:ext cx="525658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JE-LI PODMĚT V ČÍSLE MNOŽNÉM: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420888"/>
            <a:ext cx="7704856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i="1" dirty="0" smtClean="0"/>
              <a:t>rodu mužského životného – příčestí minulé končí </a:t>
            </a:r>
            <a:r>
              <a:rPr lang="cs-CZ" sz="2000" b="1" i="1" dirty="0" err="1" smtClean="0"/>
              <a:t>-li</a:t>
            </a:r>
            <a:endParaRPr lang="cs-CZ" sz="20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068960"/>
            <a:ext cx="7704856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i="1" dirty="0" smtClean="0"/>
              <a:t>rodu mužského neživotného – příčestí minulé končí </a:t>
            </a:r>
            <a:r>
              <a:rPr lang="cs-CZ" sz="2000" b="1" i="1" dirty="0" smtClean="0"/>
              <a:t>-</a:t>
            </a:r>
            <a:r>
              <a:rPr lang="cs-CZ" sz="2000" b="1" i="1" dirty="0" err="1" smtClean="0"/>
              <a:t>ly</a:t>
            </a:r>
            <a:endParaRPr lang="cs-CZ" sz="20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789040"/>
            <a:ext cx="7704856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i="1" dirty="0" smtClean="0"/>
              <a:t>rodu ženského – příčestí minulé končí </a:t>
            </a:r>
            <a:r>
              <a:rPr lang="cs-CZ" sz="2000" b="1" i="1" dirty="0" smtClean="0"/>
              <a:t>-</a:t>
            </a:r>
            <a:r>
              <a:rPr lang="cs-CZ" sz="2000" b="1" i="1" dirty="0" err="1" smtClean="0"/>
              <a:t>ly</a:t>
            </a:r>
            <a:endParaRPr lang="cs-CZ" sz="20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09120"/>
            <a:ext cx="7704856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i="1" dirty="0" smtClean="0"/>
              <a:t>rodu středního – příčestí minulé končí </a:t>
            </a:r>
            <a:r>
              <a:rPr lang="cs-CZ" sz="2000" b="1" i="1" dirty="0" smtClean="0"/>
              <a:t>-la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267429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609537"/>
            <a:ext cx="4320480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Hlídací </a:t>
            </a:r>
            <a:r>
              <a:rPr lang="cs-CZ" sz="2800" u="sng" dirty="0" smtClean="0"/>
              <a:t>psi</a:t>
            </a:r>
            <a:r>
              <a:rPr lang="cs-CZ" sz="2800" dirty="0" smtClean="0"/>
              <a:t> </a:t>
            </a:r>
            <a:r>
              <a:rPr lang="cs-CZ" sz="2800" u="wavy" dirty="0" smtClean="0"/>
              <a:t>vrče</a:t>
            </a:r>
            <a:r>
              <a:rPr lang="cs-CZ" sz="2800" u="wavy" dirty="0" smtClean="0">
                <a:solidFill>
                  <a:srgbClr val="FF0000"/>
                </a:solidFill>
              </a:rPr>
              <a:t>li</a:t>
            </a:r>
            <a:r>
              <a:rPr lang="cs-CZ" sz="2800" dirty="0" smtClean="0">
                <a:solidFill>
                  <a:schemeClr val="tx1"/>
                </a:solidFill>
              </a:rPr>
              <a:t> na pošťáka.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592506"/>
            <a:ext cx="482453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 pokoji </a:t>
            </a:r>
            <a:r>
              <a:rPr lang="cs-CZ" sz="2800" u="wavy" dirty="0" smtClean="0"/>
              <a:t>vise</a:t>
            </a:r>
            <a:r>
              <a:rPr lang="cs-CZ" sz="2800" u="wavy" dirty="0" smtClean="0">
                <a:solidFill>
                  <a:srgbClr val="FF0000"/>
                </a:solidFill>
              </a:rPr>
              <a:t>ly</a:t>
            </a:r>
            <a:r>
              <a:rPr lang="cs-CZ" sz="2800" dirty="0" smtClean="0">
                <a:solidFill>
                  <a:schemeClr val="tx1"/>
                </a:solidFill>
              </a:rPr>
              <a:t> barevné </a:t>
            </a:r>
            <a:r>
              <a:rPr lang="cs-CZ" sz="2800" u="sng" dirty="0" smtClean="0">
                <a:solidFill>
                  <a:schemeClr val="tx1"/>
                </a:solidFill>
              </a:rPr>
              <a:t>obrázky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852936"/>
            <a:ext cx="4608512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Lukášovy </a:t>
            </a:r>
            <a:r>
              <a:rPr lang="cs-CZ" sz="2800" u="sng" dirty="0" smtClean="0"/>
              <a:t>věci</a:t>
            </a:r>
            <a:r>
              <a:rPr lang="cs-CZ" sz="2800" dirty="0" smtClean="0"/>
              <a:t> </a:t>
            </a:r>
            <a:r>
              <a:rPr lang="cs-CZ" sz="2800" u="wavy" dirty="0" smtClean="0">
                <a:solidFill>
                  <a:schemeClr val="tx1"/>
                </a:solidFill>
              </a:rPr>
              <a:t>leže</a:t>
            </a:r>
            <a:r>
              <a:rPr lang="cs-CZ" sz="2800" u="wavy" dirty="0" smtClean="0">
                <a:solidFill>
                  <a:srgbClr val="FF0000"/>
                </a:solidFill>
              </a:rPr>
              <a:t>ly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na posteli.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149080"/>
            <a:ext cx="482453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u="sng" dirty="0" smtClean="0"/>
              <a:t>Ohniště</a:t>
            </a:r>
            <a:r>
              <a:rPr lang="cs-CZ" sz="2800" dirty="0" smtClean="0"/>
              <a:t> v táboře ještě</a:t>
            </a:r>
            <a:r>
              <a:rPr lang="cs-CZ" sz="2800" u="wavy" dirty="0" smtClean="0"/>
              <a:t> doutna</a:t>
            </a:r>
            <a:r>
              <a:rPr lang="cs-CZ" sz="2800" u="wavy" dirty="0" smtClean="0">
                <a:solidFill>
                  <a:srgbClr val="FF0000"/>
                </a:solidFill>
              </a:rPr>
              <a:t>la</a:t>
            </a:r>
            <a:r>
              <a:rPr lang="cs-CZ" sz="2800" dirty="0" smtClean="0">
                <a:solidFill>
                  <a:schemeClr val="tx1"/>
                </a:solidFill>
              </a:rPr>
              <a:t>. 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00250" y="581797"/>
            <a:ext cx="23762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r. m. živ. 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500250" y="1592506"/>
            <a:ext cx="23762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r. m. než.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500250" y="4072524"/>
            <a:ext cx="23762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r. střed.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500250" y="2852936"/>
            <a:ext cx="23762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r. ženský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8" name="Šipka doleva 47"/>
          <p:cNvSpPr/>
          <p:nvPr/>
        </p:nvSpPr>
        <p:spPr>
          <a:xfrm>
            <a:off x="5220072" y="63095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leva 48"/>
          <p:cNvSpPr/>
          <p:nvPr/>
        </p:nvSpPr>
        <p:spPr>
          <a:xfrm>
            <a:off x="5372472" y="159250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ipka doleva 49"/>
          <p:cNvSpPr/>
          <p:nvPr/>
        </p:nvSpPr>
        <p:spPr>
          <a:xfrm>
            <a:off x="5333315" y="287223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leva 50"/>
          <p:cNvSpPr/>
          <p:nvPr/>
        </p:nvSpPr>
        <p:spPr>
          <a:xfrm>
            <a:off x="5345966" y="413544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rofesor\AppData\Local\Microsoft\Windows\Temporary Internet Files\Content.IE5\GJN9U1FB\MC900232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017" y="4905605"/>
            <a:ext cx="2024063" cy="167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Y9AXPAWL\MP9004018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200" y="4872038"/>
            <a:ext cx="2808348" cy="18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23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43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20688"/>
            <a:ext cx="6768752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Vyber vhodná slova pro utvoření základní skladební dvojice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060848"/>
            <a:ext cx="1512168" cy="440120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Louky	</a:t>
            </a:r>
          </a:p>
          <a:p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čely	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Kameny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Kluci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Auta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Koťata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Stromy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Lesy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Ptáci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Kozy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58145" y="2060848"/>
            <a:ext cx="3600400" cy="440120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rozkvetly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voněly</a:t>
            </a:r>
          </a:p>
          <a:p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pívali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mečely</a:t>
            </a:r>
          </a:p>
          <a:p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roubila</a:t>
            </a: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křičeli</a:t>
            </a:r>
          </a:p>
          <a:p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ežely</a:t>
            </a:r>
          </a:p>
          <a:p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ňoukala</a:t>
            </a:r>
          </a:p>
          <a:p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zučely</a:t>
            </a:r>
          </a:p>
          <a:p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 zazelenaly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051720" y="2348880"/>
            <a:ext cx="23042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051720" y="2708920"/>
            <a:ext cx="2506425" cy="2952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051720" y="3212976"/>
            <a:ext cx="2506425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051720" y="3573016"/>
            <a:ext cx="2506425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051720" y="4005064"/>
            <a:ext cx="25064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051720" y="4509120"/>
            <a:ext cx="2506425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051720" y="5301208"/>
            <a:ext cx="2506425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051720" y="3212976"/>
            <a:ext cx="2506425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051720" y="2348880"/>
            <a:ext cx="2506425" cy="25562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2051720" y="3627022"/>
            <a:ext cx="2506425" cy="25382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1676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92696"/>
            <a:ext cx="7416824" cy="9541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Vyhledej základní skladební dvojice a doplň správné i/y v přísudku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2470" y="1916832"/>
            <a:ext cx="8316416" cy="35394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Tenisté se utkal_ na turnaji. Houfy ptáků se chystal_ k odletu do teplých krajin. Záhony plné květin rozkvetl_. Děvčata soutěžil_ v běhu. Maminky pořádal_ maškarní ples. Klíče visel_ na věšáku. Psi vrčel_ na kolemjdoucí. Po řece plul_ lodě. Koťata seděl_ na střeše. Auta jezdil_ rychle. Ryby plaval_ proti proudu.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4492" y="1916832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95140" y="2878844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122859" y="388417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68344" y="329940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08528" y="3374425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6480" y="287884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47664" y="2361619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02103" y="4313351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267744" y="4783047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028384" y="386079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92280" y="431799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59108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6" grpId="0"/>
      <p:bldP spid="17" grpId="0"/>
      <p:bldP spid="18" grpId="0"/>
      <p:bldP spid="19" grpId="0"/>
      <p:bldP spid="23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Microsoft Office 2010</a:t>
            </a:r>
          </a:p>
          <a:p>
            <a:r>
              <a:rPr lang="cs-CZ" sz="1800" dirty="0"/>
              <a:t>ČECHURA, Rudolf, Miroslava HORÁČKOVÁ a Hana STAUDKOVÁ. </a:t>
            </a:r>
            <a:r>
              <a:rPr lang="cs-CZ" sz="1800" i="1" dirty="0"/>
              <a:t>ČESKÝ JAZYK 4</a:t>
            </a:r>
            <a:r>
              <a:rPr lang="cs-CZ" sz="1800" dirty="0"/>
              <a:t>. Třetí. Všeň: ALTER, 2010. ISBN 978-80-7245-220-0.</a:t>
            </a:r>
          </a:p>
        </p:txBody>
      </p:sp>
    </p:spTree>
    <p:extLst>
      <p:ext uri="{BB962C8B-B14F-4D97-AF65-F5344CB8AC3E}">
        <p14:creationId xmlns:p14="http://schemas.microsoft.com/office/powerpoint/2010/main" val="2895250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325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16</cp:revision>
  <dcterms:created xsi:type="dcterms:W3CDTF">2013-05-02T17:08:08Z</dcterms:created>
  <dcterms:modified xsi:type="dcterms:W3CDTF">2013-12-11T11:11:05Z</dcterms:modified>
</cp:coreProperties>
</file>