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BD5E1-1BE8-4BDE-A3DA-ED2F85F89C0F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3C209-07DF-49BA-B2B6-D9AE91509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40596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BD5E1-1BE8-4BDE-A3DA-ED2F85F89C0F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3C209-07DF-49BA-B2B6-D9AE91509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6146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BD5E1-1BE8-4BDE-A3DA-ED2F85F89C0F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3C209-07DF-49BA-B2B6-D9AE91509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6976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BD5E1-1BE8-4BDE-A3DA-ED2F85F89C0F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3C209-07DF-49BA-B2B6-D9AE91509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69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BD5E1-1BE8-4BDE-A3DA-ED2F85F89C0F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3C209-07DF-49BA-B2B6-D9AE91509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0451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BD5E1-1BE8-4BDE-A3DA-ED2F85F89C0F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3C209-07DF-49BA-B2B6-D9AE91509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1359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BD5E1-1BE8-4BDE-A3DA-ED2F85F89C0F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3C209-07DF-49BA-B2B6-D9AE91509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225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BD5E1-1BE8-4BDE-A3DA-ED2F85F89C0F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3C209-07DF-49BA-B2B6-D9AE91509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592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BD5E1-1BE8-4BDE-A3DA-ED2F85F89C0F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3C209-07DF-49BA-B2B6-D9AE91509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5340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BD5E1-1BE8-4BDE-A3DA-ED2F85F89C0F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3C209-07DF-49BA-B2B6-D9AE91509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8114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BD5E1-1BE8-4BDE-A3DA-ED2F85F89C0F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3C209-07DF-49BA-B2B6-D9AE91509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246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9BD5E1-1BE8-4BDE-A3DA-ED2F85F89C0F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63C209-07DF-49BA-B2B6-D9AE91509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846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93331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3740979"/>
              </p:ext>
            </p:extLst>
          </p:nvPr>
        </p:nvGraphicFramePr>
        <p:xfrm>
          <a:off x="1043186" y="2348880"/>
          <a:ext cx="7129462" cy="3585874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VY_32_INOVACE_548_VÝZNAM_SLOV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– SLOVA JEDNOZNAČNÁ, MNOHOZNAČNÁ, PROTIKLADNÁ, SOUZNAČNÁ, SOUŘADNÁ, NADŘAZENÁ 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 PODŘAZENÁ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1431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je určena žákům 4. ročníku v hodině českého jazyka.</a:t>
            </a:r>
          </a:p>
          <a:p>
            <a:pPr marL="0" indent="0">
              <a:buNone/>
            </a:pPr>
            <a:r>
              <a:rPr lang="cs-CZ" dirty="0" smtClean="0"/>
              <a:t>Žáci si zopakují význam slov – slova jednoznačná, mnohoznačná, protikladná, souznačná, souřadná, nadřazená a podřazená.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Klíčová slova: slova jednoznačná, mnohoznačná, protikladná, podřazená</a:t>
            </a:r>
            <a:r>
              <a:rPr lang="cs-CZ" smtClean="0"/>
              <a:t>, nadřazená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115634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JEDNOZNAČNÁ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340768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/>
              <a:t>Mají pouze jeden význam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/>
              <a:t>Patří k nim většinou vlastní jména a odborné výrazy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 rot="20142785">
            <a:off x="755576" y="2708920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Ohře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 rot="348085">
            <a:off x="7086450" y="5398561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savci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 rot="20142785">
            <a:off x="536671" y="3928120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Orlík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 rot="20142785">
            <a:off x="6189298" y="3421415"/>
            <a:ext cx="16831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kilogram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 rot="18194352">
            <a:off x="3698723" y="3775718"/>
            <a:ext cx="1537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Lukáš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 rot="524038">
            <a:off x="3037488" y="2636347"/>
            <a:ext cx="13093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Ondra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 rot="1507279">
            <a:off x="1798528" y="3809574"/>
            <a:ext cx="15125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Martina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 rot="20142785">
            <a:off x="501775" y="5487704"/>
            <a:ext cx="17246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centimetr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 rot="2516482">
            <a:off x="2645375" y="5201073"/>
            <a:ext cx="18655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Pardubice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 rot="20142785">
            <a:off x="4690048" y="4965891"/>
            <a:ext cx="19309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Obratlovci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 rot="1294514">
            <a:off x="4844074" y="2714318"/>
            <a:ext cx="1164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Pavel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07416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3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4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8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9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mnohoznačná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268760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Mají více významů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42088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list</a:t>
            </a:r>
            <a:endParaRPr lang="cs-CZ" sz="2800" b="1" i="1" dirty="0"/>
          </a:p>
        </p:txBody>
      </p:sp>
      <p:pic>
        <p:nvPicPr>
          <p:cNvPr id="1026" name="Picture 2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900529"/>
            <a:ext cx="1191459" cy="1040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74149" y="1284595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klíč</a:t>
            </a:r>
            <a:endParaRPr lang="cs-CZ" sz="2800" b="1" i="1" dirty="0"/>
          </a:p>
        </p:txBody>
      </p:sp>
      <p:pic>
        <p:nvPicPr>
          <p:cNvPr id="1028" name="Picture 4" descr="C:\Program Files (x86)\Microsoft Office\MEDIA\CAGCAT10\j0252349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0838" y="506638"/>
            <a:ext cx="1166559" cy="70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Document"/>
          <p:cNvSpPr>
            <a:spLocks noEditPoints="1" noChangeArrowheads="1"/>
          </p:cNvSpPr>
          <p:nvPr/>
        </p:nvSpPr>
        <p:spPr bwMode="auto">
          <a:xfrm>
            <a:off x="611560" y="3016993"/>
            <a:ext cx="697004" cy="840888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2" name="Picture 8" descr="C:\Users\profesor\AppData\Local\Microsoft\Windows\Temporary Internet Files\Content.IE5\GJN9U1FB\MC9001507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498" y="1216032"/>
            <a:ext cx="1380997" cy="994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Ládíček\AppData\Local\Microsoft\Windows\Temporary Internet Files\Content.IE5\63J5W3R9\MC9003600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2873" y="4040998"/>
            <a:ext cx="818737" cy="817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722457" y="2431490"/>
            <a:ext cx="21728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 určování hub</a:t>
            </a:r>
            <a:endParaRPr lang="cs-CZ" sz="2400" dirty="0"/>
          </a:p>
        </p:txBody>
      </p:sp>
      <p:sp>
        <p:nvSpPr>
          <p:cNvPr id="10" name="Lock"/>
          <p:cNvSpPr>
            <a:spLocks noEditPoints="1" noChangeArrowheads="1"/>
          </p:cNvSpPr>
          <p:nvPr/>
        </p:nvSpPr>
        <p:spPr bwMode="auto">
          <a:xfrm>
            <a:off x="8401423" y="3955396"/>
            <a:ext cx="648072" cy="989125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solidFill>
            <a:srgbClr val="C0C0C0"/>
          </a:solidFill>
          <a:ln w="381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491968" y="3437437"/>
            <a:ext cx="15575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zámek</a:t>
            </a:r>
            <a:endParaRPr lang="cs-CZ" sz="2800" b="1" i="1" dirty="0"/>
          </a:p>
        </p:txBody>
      </p:sp>
      <p:pic>
        <p:nvPicPr>
          <p:cNvPr id="1031" name="Picture 7" descr="C:\Users\profesor\AppData\Local\Microsoft\Windows\Temporary Internet Files\Content.IE5\LMSCYPCD\MC90025220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1" y="5573531"/>
            <a:ext cx="1387817" cy="83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fesor\AppData\Local\Microsoft\Windows\Temporary Internet Files\Content.IE5\46BOYUMR\MP90040914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733" y="5712791"/>
            <a:ext cx="969287" cy="969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fesor\AppData\Local\Microsoft\Windows\Temporary Internet Files\Content.IE5\Y9AXPAWL\MC90043212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5775" y="5581327"/>
            <a:ext cx="1580618" cy="1232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fesor\AppData\Local\Microsoft\Windows\Temporary Internet Files\Content.IE5\5ZMOGJ3W\MC90037940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486" y="1268760"/>
            <a:ext cx="775034" cy="1109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827584" y="4858917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ucho</a:t>
            </a:r>
            <a:endParaRPr lang="cs-CZ" sz="2800" b="1" i="1" dirty="0"/>
          </a:p>
        </p:txBody>
      </p:sp>
      <p:pic>
        <p:nvPicPr>
          <p:cNvPr id="1035" name="Picture 11" descr="C:\Users\profesor\AppData\Local\Microsoft\Windows\Temporary Internet Files\Content.IE5\GJN9U1FB\MP90043373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2884" y="5825081"/>
            <a:ext cx="1381473" cy="919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5725670" y="5058107"/>
            <a:ext cx="15973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koruna</a:t>
            </a:r>
            <a:endParaRPr lang="cs-CZ" sz="2800" b="1" i="1" dirty="0"/>
          </a:p>
        </p:txBody>
      </p:sp>
      <p:pic>
        <p:nvPicPr>
          <p:cNvPr id="1036" name="Picture 12" descr="C:\Users\profesor\AppData\Local\Microsoft\Windows\Temporary Internet Files\Content.IE5\LMSCYPCD\MC90034893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3792" y="3960657"/>
            <a:ext cx="1254323" cy="587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rofesor\AppData\Local\Microsoft\Windows\Temporary Internet Files\Content.IE5\Y9AXPAWL\MP900448626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9062" y="3699047"/>
            <a:ext cx="1307637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123832" y="3185542"/>
            <a:ext cx="872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oko</a:t>
            </a:r>
            <a:endParaRPr lang="cs-CZ" sz="2800" b="1" i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018115" y="3045555"/>
            <a:ext cx="21728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punčoše</a:t>
            </a:r>
            <a:endParaRPr lang="cs-CZ" sz="2400" dirty="0"/>
          </a:p>
        </p:txBody>
      </p:sp>
      <p:pic>
        <p:nvPicPr>
          <p:cNvPr id="1040" name="Picture 16" descr="C:\Users\profesor\AppData\Local\Microsoft\Windows\Temporary Internet Files\Content.IE5\35RHJD0Y\MC90021578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8587" y="2106070"/>
            <a:ext cx="1244835" cy="1079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0794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 animBg="1"/>
      <p:bldP spid="9" grpId="0"/>
      <p:bldP spid="10" grpId="0" animBg="1"/>
      <p:bldP spid="11" grpId="0"/>
      <p:bldP spid="14" grpId="0"/>
      <p:bldP spid="15" grpId="0"/>
      <p:bldP spid="16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protikladná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412776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Jejich význam je opačný</a:t>
            </a:r>
            <a:endParaRPr lang="cs-CZ" sz="2800" dirty="0"/>
          </a:p>
        </p:txBody>
      </p:sp>
      <p:pic>
        <p:nvPicPr>
          <p:cNvPr id="2050" name="Picture 2" descr="C:\Users\profesor\AppData\Local\Microsoft\Windows\Temporary Internet Files\Content.IE5\NOOT92H9\MC9002366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62643"/>
            <a:ext cx="913943" cy="913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fesor\AppData\Local\Microsoft\Windows\Temporary Internet Files\Content.IE5\LMSCYPCD\MP9002892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162643"/>
            <a:ext cx="1604359" cy="1029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fesor\AppData\Local\Microsoft\Windows\Temporary Internet Files\Content.IE5\46BOYUMR\MC9004343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401" y="2096415"/>
            <a:ext cx="1147823" cy="1161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ofesor\AppData\Local\Microsoft\Windows\Temporary Internet Files\Content.IE5\GJN9U1FB\MC90042807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045994"/>
            <a:ext cx="1332607" cy="1227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588224" y="2369867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x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33925" y="2358004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x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7213" y="4293096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Ostrý x tupý		chytrý x hloupý	den x noc</a:t>
            </a:r>
          </a:p>
          <a:p>
            <a:r>
              <a:rPr lang="cs-CZ" sz="2800" dirty="0" smtClean="0"/>
              <a:t>Nahoře x dole	začátek x konec	tmavý x světlý</a:t>
            </a:r>
          </a:p>
          <a:p>
            <a:r>
              <a:rPr lang="cs-CZ" sz="2800" dirty="0" smtClean="0"/>
              <a:t>Mnoho x málo	velký x malý		bílý x černý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35841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Slova nadřazená, podřazená, souřadná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63888" y="155679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NÁBYTEK</a:t>
            </a:r>
            <a:endParaRPr lang="cs-CZ" sz="2400" b="1" i="1" dirty="0"/>
          </a:p>
        </p:txBody>
      </p:sp>
      <p:sp>
        <p:nvSpPr>
          <p:cNvPr id="5" name="Šipka dolů 4"/>
          <p:cNvSpPr/>
          <p:nvPr/>
        </p:nvSpPr>
        <p:spPr>
          <a:xfrm>
            <a:off x="3865953" y="2067551"/>
            <a:ext cx="504056" cy="9361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 rot="1476148">
            <a:off x="3121851" y="2005118"/>
            <a:ext cx="504056" cy="9361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 rot="20007273">
            <a:off x="4682599" y="2048898"/>
            <a:ext cx="504056" cy="9361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 rot="3473979">
            <a:off x="2169918" y="1712110"/>
            <a:ext cx="504056" cy="14079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18210907">
            <a:off x="5462692" y="1757314"/>
            <a:ext cx="504056" cy="124312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profesor\AppData\Local\Microsoft\Windows\Temporary Internet Files\Content.IE5\Y9AXPAWL\MC9001998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234" y="3052426"/>
            <a:ext cx="1328747" cy="1349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rofesor\AppData\Local\Microsoft\Windows\Temporary Internet Files\Content.IE5\Y9AXPAWL\MC9003262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784401"/>
            <a:ext cx="876520" cy="1558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rofesor\AppData\Local\Microsoft\Windows\Temporary Internet Files\Content.IE5\LMSCYPCD\MC9002909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4627" y="3083507"/>
            <a:ext cx="1283937" cy="1340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ofesor\AppData\Local\Microsoft\Windows\Temporary Internet Files\Content.IE5\LMSCYPCD\MC9003838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8547" y="3048294"/>
            <a:ext cx="1070043" cy="1515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rofesor\AppData\Local\Microsoft\Windows\Temporary Internet Files\Content.IE5\LMSCYPCD\MC90030151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7237" y="3422512"/>
            <a:ext cx="1495702" cy="1124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ál 9"/>
          <p:cNvSpPr/>
          <p:nvPr/>
        </p:nvSpPr>
        <p:spPr>
          <a:xfrm>
            <a:off x="5369263" y="476672"/>
            <a:ext cx="3580773" cy="180035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079529" y="638186"/>
            <a:ext cx="21602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SLOVO NÁBYTEK JE NADŘAZENÉ SLOVŮM KŘESLO, STŮL, ŽIDLE, POSTEL A SKŘÍŇ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4558590" y="4573488"/>
            <a:ext cx="4176465" cy="19168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156835" y="4793240"/>
            <a:ext cx="308293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SLOVA KŘESLO, STŮL, ŽIDLE, POSTEL A SKŘÍŇ JSOU SLOVA SOUŘADNÁ A ZÁROVEŇ PODŘAZENÁ PRO SLOVO NÁBYTEK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8005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/>
      <p:bldP spid="12" grpId="0" animBg="1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340768"/>
            <a:ext cx="820891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400" i="1" dirty="0" smtClean="0"/>
              <a:t>Napiš alespoň tři jednoznačná slova.</a:t>
            </a:r>
          </a:p>
          <a:p>
            <a:pPr marL="457200" indent="-457200">
              <a:buFont typeface="+mj-lt"/>
              <a:buAutoNum type="arabicParenR"/>
            </a:pPr>
            <a:endParaRPr lang="cs-CZ" sz="2400" i="1" dirty="0" smtClean="0"/>
          </a:p>
          <a:p>
            <a:pPr marL="457200" indent="-457200">
              <a:buFont typeface="+mj-lt"/>
              <a:buAutoNum type="arabicParenR"/>
            </a:pPr>
            <a:r>
              <a:rPr lang="cs-CZ" sz="2400" i="1" dirty="0" smtClean="0"/>
              <a:t>Napiš pět slov mnohoznačných.</a:t>
            </a:r>
          </a:p>
          <a:p>
            <a:pPr marL="457200" indent="-457200">
              <a:buFont typeface="+mj-lt"/>
              <a:buAutoNum type="arabicParenR"/>
            </a:pPr>
            <a:endParaRPr lang="cs-CZ" sz="2400" i="1" dirty="0" smtClean="0"/>
          </a:p>
          <a:p>
            <a:pPr marL="457200" indent="-457200">
              <a:buFont typeface="+mj-lt"/>
              <a:buAutoNum type="arabicParenR"/>
            </a:pPr>
            <a:r>
              <a:rPr lang="cs-CZ" sz="2400" i="1" dirty="0" smtClean="0"/>
              <a:t>Ke slovům veselý, vítěz, dlouhý, nahoře, běh napiš slova opačného významu.</a:t>
            </a:r>
          </a:p>
          <a:p>
            <a:pPr marL="457200" indent="-457200">
              <a:buFont typeface="+mj-lt"/>
              <a:buAutoNum type="arabicParenR"/>
            </a:pPr>
            <a:endParaRPr lang="cs-CZ" sz="2400" i="1" dirty="0" smtClean="0"/>
          </a:p>
          <a:p>
            <a:pPr marL="457200" indent="-457200">
              <a:buFont typeface="+mj-lt"/>
              <a:buAutoNum type="arabicParenR"/>
            </a:pPr>
            <a:r>
              <a:rPr lang="cs-CZ" sz="2400" i="1" dirty="0" smtClean="0"/>
              <a:t>Ke slovům dopravní prostředky, školní potřeby, sport napiš slova podřazená.</a:t>
            </a:r>
          </a:p>
          <a:p>
            <a:pPr marL="457200" indent="-457200">
              <a:buFont typeface="+mj-lt"/>
              <a:buAutoNum type="arabicParenR"/>
            </a:pPr>
            <a:endParaRPr lang="cs-CZ" sz="2400" i="1" dirty="0" smtClean="0"/>
          </a:p>
          <a:p>
            <a:pPr marL="457200" indent="-457200">
              <a:buFont typeface="+mj-lt"/>
              <a:buAutoNum type="arabicParenR"/>
            </a:pPr>
            <a:r>
              <a:rPr lang="cs-CZ" sz="2400" i="1" dirty="0" smtClean="0"/>
              <a:t>Sám vymysli slovo nadřazené a k němu slova podřazená. 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1529902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Microsoft </a:t>
            </a:r>
            <a:r>
              <a:rPr lang="cs-CZ" smtClean="0"/>
              <a:t>Office </a:t>
            </a:r>
            <a:r>
              <a:rPr lang="cs-CZ" smtClean="0"/>
              <a:t>2010 –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413858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244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SLOVA JEDNOZNAČNÁ</vt:lpstr>
      <vt:lpstr>Slova mnohoznačná</vt:lpstr>
      <vt:lpstr>Slova protikladná</vt:lpstr>
      <vt:lpstr>Slova nadřazená, podřazená, souřadná</vt:lpstr>
      <vt:lpstr>PRACOVNÍ LIST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jitka</cp:lastModifiedBy>
  <cp:revision>16</cp:revision>
  <dcterms:created xsi:type="dcterms:W3CDTF">2013-06-18T14:19:54Z</dcterms:created>
  <dcterms:modified xsi:type="dcterms:W3CDTF">2013-12-22T06:15:12Z</dcterms:modified>
</cp:coreProperties>
</file>