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65" r:id="rId5"/>
    <p:sldId id="259" r:id="rId6"/>
    <p:sldId id="260" r:id="rId7"/>
    <p:sldId id="261" r:id="rId8"/>
    <p:sldId id="263" r:id="rId9"/>
    <p:sldId id="264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47" y="41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7499B7B4-6642-4020-9C41-CC752F1ED26D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F1BA0C04-5A84-44E8-8808-C0B7A5ABECF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0884424"/>
              </p:ext>
            </p:extLst>
          </p:nvPr>
        </p:nvGraphicFramePr>
        <p:xfrm>
          <a:off x="1043186" y="2348880"/>
          <a:ext cx="7129462" cy="358587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VY_32_INOVACE_549_OHEBNÉ_SLOVNÍ_DRUHY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SLOVNÍCH DRUHŮ, JEJICH ROZDĚLENÍ NA OHEBNÉ A NEOHEBNÉ, MLUVNICKÉ KATEGORIE JEDNOTLIVÝCH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SLOVNÍCH DRUHŮ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68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Prezentace je určena žákům 4. ročníku v hodině českého jazyka.</a:t>
            </a:r>
          </a:p>
          <a:p>
            <a:pPr marL="0" indent="0">
              <a:buNone/>
            </a:pPr>
            <a:r>
              <a:rPr lang="cs-CZ" sz="2400" dirty="0" smtClean="0"/>
              <a:t>Žáci si zopakují ohebné slovní druhy – jejich rozdělení na ohebné a neohebné, mluvnické kategorie jednotlivých slovních druhů.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Klíčová slova: slovní druhy ohebné, podstatná jména, přídavná jména, zájmena, číslovky, slovesa, skloňování</a:t>
            </a:r>
            <a:r>
              <a:rPr lang="cs-CZ" sz="2400" smtClean="0"/>
              <a:t>, časování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96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i="1" dirty="0" smtClean="0">
                <a:latin typeface="Algerian" pitchFamily="82" charset="0"/>
              </a:rPr>
              <a:t>Slovní druhy</a:t>
            </a:r>
            <a:endParaRPr lang="cs-CZ" sz="4800" i="1" dirty="0">
              <a:latin typeface="Algerian" pitchFamily="82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6372200" y="4108576"/>
            <a:ext cx="2232186" cy="12646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2195736" y="3350625"/>
            <a:ext cx="1872208" cy="11465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4322084" y="3392248"/>
            <a:ext cx="1889154" cy="120177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2005398" y="5373216"/>
            <a:ext cx="1990537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179512" y="4509120"/>
            <a:ext cx="1800200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179512" y="2708113"/>
            <a:ext cx="1825887" cy="12850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1979712" y="1484784"/>
            <a:ext cx="2088232" cy="133048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4555054" y="5155022"/>
            <a:ext cx="1817146" cy="122630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4605598" y="1484784"/>
            <a:ext cx="2198650" cy="116909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6345560" y="2468515"/>
            <a:ext cx="2258826" cy="13399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49899" y="294259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20712" y="1884665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Přídavná jména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17828" y="1884665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Podstatná jména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13354" y="3739243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82754" y="453118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Číslovky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558350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86650" y="380847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6446" y="322462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3558" y="490051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54005" y="5759003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2207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Ohebné slovní druhy – můžeme je skloňovat nebo časovat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5068447" y="4531186"/>
            <a:ext cx="2232186" cy="12646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57420" y="1903517"/>
            <a:ext cx="2088232" cy="133048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40159" y="3808471"/>
            <a:ext cx="1817146" cy="122630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3168468" y="3223923"/>
            <a:ext cx="2198650" cy="116909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5367118" y="1971974"/>
            <a:ext cx="2258826" cy="13399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857025" y="245728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02926" y="363919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Přídavná jména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303398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Podstatná jména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49889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Číslovky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939" y="416185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552395" y="5358284"/>
            <a:ext cx="1990537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801002" y="574407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16" name="Obláček 15"/>
          <p:cNvSpPr/>
          <p:nvPr/>
        </p:nvSpPr>
        <p:spPr>
          <a:xfrm>
            <a:off x="2758061" y="1876552"/>
            <a:ext cx="1800200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12107" y="226795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18" name="Obláček 17"/>
          <p:cNvSpPr/>
          <p:nvPr/>
        </p:nvSpPr>
        <p:spPr>
          <a:xfrm>
            <a:off x="7009153" y="3270657"/>
            <a:ext cx="1825887" cy="12850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036087" y="378716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20" name="Obláček 19"/>
          <p:cNvSpPr/>
          <p:nvPr/>
        </p:nvSpPr>
        <p:spPr>
          <a:xfrm>
            <a:off x="6904259" y="5555051"/>
            <a:ext cx="1872208" cy="11465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995173" y="601289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22" name="Obláček 21"/>
          <p:cNvSpPr/>
          <p:nvPr/>
        </p:nvSpPr>
        <p:spPr>
          <a:xfrm>
            <a:off x="2949827" y="5212410"/>
            <a:ext cx="1889154" cy="120177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041097" y="555940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Citoslovce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64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705" y="404664"/>
            <a:ext cx="3130510" cy="924475"/>
          </a:xfrm>
        </p:spPr>
        <p:txBody>
          <a:bodyPr/>
          <a:lstStyle/>
          <a:p>
            <a:pPr algn="ctr"/>
            <a:r>
              <a:rPr lang="cs-CZ" b="1" i="1" dirty="0" smtClean="0">
                <a:latin typeface="Bauhaus 93" pitchFamily="82" charset="0"/>
              </a:rPr>
              <a:t>Podstatná jména</a:t>
            </a:r>
            <a:endParaRPr lang="cs-CZ" b="1" i="1" dirty="0">
              <a:latin typeface="Bauhaus 93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583214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Označují: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10800000" flipH="1" flipV="1">
            <a:off x="1115616" y="2348880"/>
            <a:ext cx="91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osoby</a:t>
            </a:r>
            <a:endParaRPr lang="cs-CZ" dirty="0"/>
          </a:p>
        </p:txBody>
      </p:sp>
      <p:pic>
        <p:nvPicPr>
          <p:cNvPr id="2050" name="Picture 2" descr="C:\Users\profesor\AppData\Local\Microsoft\Windows\Temporary Internet Files\Content.IE5\35RHJD0Y\MP9004487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23" y="2718213"/>
            <a:ext cx="869843" cy="13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NOOT92H9\MP900442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29" y="3325852"/>
            <a:ext cx="929500" cy="139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5AX27KWK\MC90044181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008" y="2744465"/>
            <a:ext cx="1304764" cy="13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3271" y="588568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zvířata</a:t>
            </a:r>
            <a:endParaRPr lang="cs-CZ" dirty="0"/>
          </a:p>
        </p:txBody>
      </p:sp>
      <p:pic>
        <p:nvPicPr>
          <p:cNvPr id="2054" name="Picture 6" descr="C:\Users\profesor\AppData\Local\Microsoft\Windows\Temporary Internet Files\Content.IE5\5ZMOGJ3W\MP9001813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103" y="5072824"/>
            <a:ext cx="1540768" cy="101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NOOT92H9\MP9004448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26693"/>
            <a:ext cx="1060847" cy="139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fesor\AppData\Local\Microsoft\Windows\Temporary Internet Files\Content.IE5\Y9AXPAWL\MP900427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340" y="5796348"/>
            <a:ext cx="1262576" cy="91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65588" y="2394253"/>
            <a:ext cx="765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věci</a:t>
            </a:r>
            <a:endParaRPr lang="cs-CZ" dirty="0"/>
          </a:p>
        </p:txBody>
      </p:sp>
      <p:pic>
        <p:nvPicPr>
          <p:cNvPr id="2058" name="Picture 10" descr="C:\Users\profesor\AppData\Local\Microsoft\Windows\Temporary Internet Files\Content.IE5\5AX27KWK\MP90038762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414" y="2728027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fesor\AppData\Local\Microsoft\Windows\Temporary Internet Files\Content.IE5\Y9AXPAWL\MP90044908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552" y="2033575"/>
            <a:ext cx="1045725" cy="112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fesor\AppData\Local\Microsoft\Windows\Temporary Internet Files\Content.IE5\GJN9U1FB\MC9004078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677" y="2835141"/>
            <a:ext cx="991137" cy="1197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236296" y="274446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pic>
        <p:nvPicPr>
          <p:cNvPr id="2060" name="Picture 12" descr="C:\Users\profesor\AppData\Local\Microsoft\Windows\Temporary Internet Files\Content.IE5\GJN9U1FB\MP90040320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481" y="3433738"/>
            <a:ext cx="1222319" cy="81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rofesor\AppData\Local\Microsoft\Windows\Temporary Internet Files\Content.IE5\35RHJD0Y\MC90033797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200865"/>
            <a:ext cx="1851660" cy="74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995560" y="4720102"/>
            <a:ext cx="2528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děje</a:t>
            </a:r>
          </a:p>
          <a:p>
            <a:endParaRPr lang="cs-CZ" dirty="0"/>
          </a:p>
        </p:txBody>
      </p:sp>
      <p:pic>
        <p:nvPicPr>
          <p:cNvPr id="2063" name="Picture 15" descr="C:\Users\profesor\AppData\Local\Microsoft\Windows\Temporary Internet Files\Content.IE5\5ZMOGJ3W\MP90043060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481" y="5578709"/>
            <a:ext cx="1714624" cy="113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rofesor\AppData\Local\Microsoft\Windows\Temporary Internet Files\Content.IE5\NOOT92H9\MC9002321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428" y="4646435"/>
            <a:ext cx="1217568" cy="156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profesor\AppData\Local\Microsoft\Windows\Temporary Internet Files\Content.IE5\5ZMOGJ3W\MC90025042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528" y="4528133"/>
            <a:ext cx="1432428" cy="157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odorovný svitek 10"/>
          <p:cNvSpPr/>
          <p:nvPr/>
        </p:nvSpPr>
        <p:spPr>
          <a:xfrm>
            <a:off x="3442777" y="260648"/>
            <a:ext cx="5051524" cy="19442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577926"/>
            <a:ext cx="45198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u="sng" dirty="0" smtClean="0"/>
              <a:t>U podstatných jmen určujeme:</a:t>
            </a:r>
          </a:p>
          <a:p>
            <a:r>
              <a:rPr lang="cs-CZ" sz="1600" dirty="0" smtClean="0"/>
              <a:t>Rod – mužský, ženský, střední</a:t>
            </a:r>
          </a:p>
          <a:p>
            <a:r>
              <a:rPr lang="cs-CZ" sz="1600" dirty="0" smtClean="0"/>
              <a:t>Číslo – jednotné, množné</a:t>
            </a:r>
          </a:p>
          <a:p>
            <a:r>
              <a:rPr lang="cs-CZ" sz="1600" dirty="0" smtClean="0"/>
              <a:t>Pád – 7. pádů</a:t>
            </a:r>
          </a:p>
          <a:p>
            <a:r>
              <a:rPr lang="cs-CZ" sz="1600" dirty="0" smtClean="0"/>
              <a:t>Vzor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4229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/>
          <a:lstStyle/>
          <a:p>
            <a:r>
              <a:rPr lang="cs-CZ" dirty="0" smtClean="0">
                <a:latin typeface="Bernard MT Condensed" pitchFamily="18" charset="0"/>
              </a:rPr>
              <a:t>Přídavná jména</a:t>
            </a:r>
            <a:endParaRPr lang="cs-CZ" dirty="0">
              <a:latin typeface="Bernard MT Condensed" pitchFamily="18" charset="0"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971600" y="1340768"/>
            <a:ext cx="4392488" cy="20162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84784"/>
            <a:ext cx="3960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Vyjadřují vlastnosti osob, zvířat, věcí a jevů nebo jejich význam blíže určují. Ptáme se otázkami jaký, který, čí?</a:t>
            </a:r>
            <a:endParaRPr lang="cs-CZ" sz="2000" dirty="0"/>
          </a:p>
        </p:txBody>
      </p:sp>
      <p:pic>
        <p:nvPicPr>
          <p:cNvPr id="3075" name="Picture 3" descr="C:\Users\profesor\AppData\Local\Microsoft\Windows\Temporary Internet Files\Content.IE5\NOOT92H9\MC900326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45224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95636" y="500736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zelená</a:t>
            </a:r>
            <a:endParaRPr lang="cs-CZ" dirty="0"/>
          </a:p>
        </p:txBody>
      </p:sp>
      <p:pic>
        <p:nvPicPr>
          <p:cNvPr id="3076" name="Picture 4" descr="C:\Users\profesor\AppData\Local\Microsoft\Windows\Temporary Internet Files\Content.IE5\NOOT92H9\MC900436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54712"/>
            <a:ext cx="183832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32240" y="890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rychlý</a:t>
            </a:r>
            <a:endParaRPr lang="cs-CZ" dirty="0"/>
          </a:p>
        </p:txBody>
      </p:sp>
      <p:pic>
        <p:nvPicPr>
          <p:cNvPr id="3077" name="Picture 5" descr="C:\Users\profesor\AppData\Local\Microsoft\Windows\Temporary Internet Files\Content.IE5\5ZMOGJ3W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981" y="2977763"/>
            <a:ext cx="1582565" cy="148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22767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veselý</a:t>
            </a:r>
            <a:endParaRPr lang="cs-CZ" dirty="0"/>
          </a:p>
        </p:txBody>
      </p:sp>
      <p:pic>
        <p:nvPicPr>
          <p:cNvPr id="3078" name="Picture 6" descr="C:\Users\profesor\AppData\Local\Microsoft\Windows\Temporary Internet Files\Content.IE5\LMSCYPCD\MP9001804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656" y="4856325"/>
            <a:ext cx="2404864" cy="157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40874" y="43023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83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Bradley Hand ITC" pitchFamily="66" charset="0"/>
              </a:rPr>
              <a:t>Zájmena </a:t>
            </a:r>
            <a:endParaRPr lang="cs-CZ" sz="4800" dirty="0">
              <a:latin typeface="Bradley Hand ITC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Zastupují podstatná jména, přídavná jména nebo číslovku. 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23528" y="2925673"/>
            <a:ext cx="2232248" cy="133168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ový popisek 5"/>
          <p:cNvSpPr/>
          <p:nvPr/>
        </p:nvSpPr>
        <p:spPr>
          <a:xfrm>
            <a:off x="2915816" y="3429000"/>
            <a:ext cx="2448272" cy="121473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1043608" y="4792089"/>
            <a:ext cx="2327207" cy="138998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4535996" y="4792089"/>
            <a:ext cx="2376264" cy="138998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5868144" y="2276873"/>
            <a:ext cx="2232248" cy="129760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2968258" y="2073884"/>
            <a:ext cx="1824105" cy="103180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999935" y="3924672"/>
            <a:ext cx="1912881" cy="10885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105691"/>
            <a:ext cx="1823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Osobní:</a:t>
            </a:r>
            <a:r>
              <a:rPr lang="cs-CZ" dirty="0" smtClean="0"/>
              <a:t> </a:t>
            </a:r>
          </a:p>
          <a:p>
            <a:r>
              <a:rPr lang="cs-CZ" dirty="0" smtClean="0"/>
              <a:t>Já, ty, on, ona, ono, oni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2276873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Ukazovací: </a:t>
            </a:r>
            <a:r>
              <a:rPr lang="cs-CZ" dirty="0" smtClean="0"/>
              <a:t>ten, ta, to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567356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Přivlastňovací:</a:t>
            </a:r>
          </a:p>
          <a:p>
            <a:r>
              <a:rPr lang="cs-CZ" dirty="0" smtClean="0"/>
              <a:t>Můj, tvůj, náš, jeho, Váš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27827" y="2386608"/>
            <a:ext cx="1944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Neurčitá:</a:t>
            </a:r>
          </a:p>
          <a:p>
            <a:r>
              <a:rPr lang="cs-CZ" dirty="0" smtClean="0"/>
              <a:t>Někdo, něco, něčí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98956" y="414575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Záporná:</a:t>
            </a:r>
          </a:p>
          <a:p>
            <a:r>
              <a:rPr lang="cs-CZ" dirty="0" smtClean="0"/>
              <a:t>Nikdo, nic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68044" y="48869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Vztažná:</a:t>
            </a:r>
          </a:p>
          <a:p>
            <a:r>
              <a:rPr lang="cs-CZ" dirty="0" smtClean="0"/>
              <a:t>Kdo, co, jaký, který, čí, jenž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5013176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Tázací:</a:t>
            </a:r>
            <a:r>
              <a:rPr lang="cs-CZ" dirty="0" smtClean="0"/>
              <a:t> Kdo, co, jaký, který, čí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91034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roadway" pitchFamily="82" charset="0"/>
              </a:rPr>
              <a:t>Číslovky – </a:t>
            </a:r>
            <a:r>
              <a:rPr lang="cs-CZ" sz="2000" dirty="0" smtClean="0">
                <a:latin typeface="Broadway" pitchFamily="82" charset="0"/>
              </a:rPr>
              <a:t>jsou slova číselného významu</a:t>
            </a:r>
            <a:endParaRPr lang="cs-CZ" sz="2000" dirty="0">
              <a:latin typeface="Broadway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208001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Rozlišujeme: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Číslovky neurčité </a:t>
            </a:r>
            <a:r>
              <a:rPr lang="cs-CZ" dirty="0" smtClean="0"/>
              <a:t>– neoznačují přesný počet, nemůžeme je vyjádřit číslicemi (hodně, málo, mnoho)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284984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Číslovky určité </a:t>
            </a:r>
            <a:r>
              <a:rPr lang="cs-CZ" dirty="0" smtClean="0"/>
              <a:t>– vyjadřují přesný počet, lze je vyjádřit číslicí (1,205, 1000)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06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Slovesa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1860" y="980728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Vyjadřují děj: </a:t>
            </a:r>
          </a:p>
          <a:p>
            <a:pPr marL="342900" indent="-342900">
              <a:buAutoNum type="alphaLcParenR"/>
            </a:pPr>
            <a:r>
              <a:rPr lang="cs-CZ" dirty="0" smtClean="0"/>
              <a:t>činnost – zpívat, psát, malovat</a:t>
            </a:r>
          </a:p>
          <a:p>
            <a:pPr marL="342900" indent="-34290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tav – stát, sedět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LMSCYPCD\MC900357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1979"/>
            <a:ext cx="1654150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NOOT92H9\MP9004487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04058"/>
            <a:ext cx="1143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276872"/>
            <a:ext cx="48965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Určujeme:</a:t>
            </a:r>
          </a:p>
          <a:p>
            <a:endParaRPr lang="cs-CZ" sz="2000" dirty="0"/>
          </a:p>
          <a:p>
            <a:pPr marL="457200" indent="-457200">
              <a:buFont typeface="+mj-lt"/>
              <a:buAutoNum type="alphaLcParenR"/>
            </a:pPr>
            <a:r>
              <a:rPr lang="cs-CZ" sz="2000" dirty="0" smtClean="0"/>
              <a:t>Osobu</a:t>
            </a:r>
          </a:p>
          <a:p>
            <a:pPr marL="457200" indent="-457200">
              <a:buFont typeface="+mj-lt"/>
              <a:buAutoNum type="alphaLcParenR"/>
            </a:pPr>
            <a:endParaRPr lang="cs-CZ" sz="2000" dirty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Font typeface="+mj-lt"/>
              <a:buAutoNum type="alphaLcParenR"/>
            </a:pPr>
            <a:endParaRPr lang="cs-CZ" sz="2000" dirty="0"/>
          </a:p>
          <a:p>
            <a:pPr marL="457200" indent="-457200">
              <a:buFont typeface="+mj-lt"/>
              <a:buAutoNum type="alphaLcParenR"/>
            </a:pPr>
            <a:r>
              <a:rPr lang="cs-CZ" sz="2000" dirty="0" smtClean="0"/>
              <a:t>Číslo </a:t>
            </a:r>
          </a:p>
          <a:p>
            <a:pPr marL="457200" indent="-457200">
              <a:buFont typeface="+mj-lt"/>
              <a:buAutoNum type="alphaLcParenR"/>
            </a:pPr>
            <a:endParaRPr lang="cs-CZ" sz="2000" dirty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Font typeface="+mj-lt"/>
              <a:buAutoNum type="alphaLcParenR"/>
            </a:pPr>
            <a:r>
              <a:rPr lang="cs-CZ" sz="2000" dirty="0" smtClean="0"/>
              <a:t>Čas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429000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já		  my</a:t>
            </a:r>
          </a:p>
          <a:p>
            <a:r>
              <a:rPr lang="cs-CZ" dirty="0" smtClean="0"/>
              <a:t>2. ty		  vy</a:t>
            </a:r>
          </a:p>
          <a:p>
            <a:r>
              <a:rPr lang="cs-CZ" dirty="0" smtClean="0"/>
              <a:t>3. on, ona, ono	  oni, ony, ona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479715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ednotné	množné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5589240"/>
            <a:ext cx="4387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inulý	přítomný    budoucí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106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podstatných jmen vytvoř přídavná jména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88840"/>
            <a:ext cx="223224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Sucho – </a:t>
            </a:r>
          </a:p>
          <a:p>
            <a:r>
              <a:rPr lang="cs-CZ" sz="2400" dirty="0" smtClean="0"/>
              <a:t>Rajče – </a:t>
            </a:r>
          </a:p>
          <a:p>
            <a:r>
              <a:rPr lang="cs-CZ" sz="2400" dirty="0" smtClean="0"/>
              <a:t>Kůže – </a:t>
            </a:r>
          </a:p>
          <a:p>
            <a:r>
              <a:rPr lang="cs-CZ" sz="2400" dirty="0" smtClean="0"/>
              <a:t>Radost – </a:t>
            </a:r>
          </a:p>
          <a:p>
            <a:r>
              <a:rPr lang="cs-CZ" sz="2400" dirty="0" smtClean="0"/>
              <a:t>Kočka – </a:t>
            </a:r>
          </a:p>
          <a:p>
            <a:r>
              <a:rPr lang="cs-CZ" sz="2400" dirty="0" smtClean="0"/>
              <a:t>Ovoce – </a:t>
            </a:r>
          </a:p>
          <a:p>
            <a:r>
              <a:rPr lang="cs-CZ" sz="2400" dirty="0" smtClean="0"/>
              <a:t>Salát – </a:t>
            </a:r>
          </a:p>
          <a:p>
            <a:r>
              <a:rPr lang="cs-CZ" sz="2400" dirty="0" smtClean="0"/>
              <a:t>Příroda – </a:t>
            </a:r>
          </a:p>
          <a:p>
            <a:r>
              <a:rPr lang="cs-CZ" sz="2400" dirty="0" smtClean="0"/>
              <a:t>Auto – </a:t>
            </a:r>
          </a:p>
          <a:p>
            <a:r>
              <a:rPr lang="cs-CZ" sz="2400" dirty="0" smtClean="0"/>
              <a:t>Okno – </a:t>
            </a:r>
          </a:p>
          <a:p>
            <a:r>
              <a:rPr lang="cs-CZ" sz="2400" dirty="0" smtClean="0"/>
              <a:t>Nos -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1988840"/>
            <a:ext cx="28803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Suchý</a:t>
            </a:r>
          </a:p>
          <a:p>
            <a:r>
              <a:rPr lang="cs-CZ" sz="2400" dirty="0" smtClean="0"/>
              <a:t>Rajčatový</a:t>
            </a:r>
          </a:p>
          <a:p>
            <a:r>
              <a:rPr lang="cs-CZ" sz="2400" dirty="0" smtClean="0"/>
              <a:t>Kožený</a:t>
            </a:r>
          </a:p>
          <a:p>
            <a:r>
              <a:rPr lang="cs-CZ" sz="2400" dirty="0" smtClean="0"/>
              <a:t>Radostný</a:t>
            </a:r>
          </a:p>
          <a:p>
            <a:r>
              <a:rPr lang="cs-CZ" sz="2400" dirty="0" smtClean="0"/>
              <a:t>Kočičí</a:t>
            </a:r>
          </a:p>
          <a:p>
            <a:r>
              <a:rPr lang="cs-CZ" sz="2400" dirty="0" smtClean="0"/>
              <a:t>Ovocný</a:t>
            </a:r>
          </a:p>
          <a:p>
            <a:r>
              <a:rPr lang="cs-CZ" sz="2400" dirty="0" smtClean="0"/>
              <a:t>Salátová</a:t>
            </a:r>
          </a:p>
          <a:p>
            <a:r>
              <a:rPr lang="cs-CZ" sz="2400" dirty="0" smtClean="0"/>
              <a:t>Přírodní</a:t>
            </a:r>
          </a:p>
          <a:p>
            <a:r>
              <a:rPr lang="cs-CZ" sz="2400" dirty="0" smtClean="0"/>
              <a:t>Automobilový</a:t>
            </a:r>
          </a:p>
          <a:p>
            <a:r>
              <a:rPr lang="cs-CZ" sz="2400" dirty="0" smtClean="0"/>
              <a:t>Okenní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osní</a:t>
            </a:r>
            <a:endParaRPr lang="cs-CZ" sz="2400" dirty="0"/>
          </a:p>
        </p:txBody>
      </p:sp>
      <p:pic>
        <p:nvPicPr>
          <p:cNvPr id="2050" name="Picture 2" descr="C:\Users\profesor\AppData\Local\Microsoft\Windows\Temporary Internet Files\Content.IE5\LMSCYPCD\MP900430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1265298" cy="94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46BOYUMR\MC900237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292" y="4020398"/>
            <a:ext cx="905258" cy="77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46BOYUMR\MC9000281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964" y="5714905"/>
            <a:ext cx="1077960" cy="114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5ZMOGJ3W\MP9004243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996" y="5085184"/>
            <a:ext cx="1313892" cy="87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06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zbylé časy sloves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960880"/>
              </p:ext>
            </p:extLst>
          </p:nvPr>
        </p:nvGraphicFramePr>
        <p:xfrm>
          <a:off x="827584" y="1556792"/>
          <a:ext cx="7128792" cy="4622904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</a:tblGrid>
              <a:tr h="5778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minulý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 přítomný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 budoucí</a:t>
                      </a:r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plavu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uklízeli 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poběží</a:t>
                      </a:r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zpívali jste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budeš kreslit</a:t>
                      </a:r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(oni) letí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778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lyžovali 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259632" y="21661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laval jsem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21661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udu plavat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7809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uklízíme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60132" y="278092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udeme uklízet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33655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běží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33655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běžel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93840" y="39330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zpíváte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60132" y="39330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udete zpívat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45091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kreslíš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45091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reslil jsi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511753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letěli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48164" y="511753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poletí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93840" y="5733256"/>
            <a:ext cx="1326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lyžujeme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34118" y="5733256"/>
            <a:ext cx="2052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udeme lyžovat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6920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</a:t>
            </a:r>
            <a:r>
              <a:rPr lang="cs-CZ" smtClean="0"/>
              <a:t>Office </a:t>
            </a:r>
            <a:r>
              <a:rPr lang="cs-CZ" smtClean="0"/>
              <a:t>2010 – 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0326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421</TotalTime>
  <Words>439</Words>
  <Application>Microsoft Office PowerPoint</Application>
  <PresentationFormat>Předvádění na obrazovce (4:3)</PresentationFormat>
  <Paragraphs>150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Prezentace aplikace PowerPoint</vt:lpstr>
      <vt:lpstr>Anotace:</vt:lpstr>
      <vt:lpstr>Slovní druhy</vt:lpstr>
      <vt:lpstr>Ohebné slovní druhy – můžeme je skloňovat nebo časovat</vt:lpstr>
      <vt:lpstr>Podstatná jména</vt:lpstr>
      <vt:lpstr>Přídavná jména</vt:lpstr>
      <vt:lpstr>Zájmena </vt:lpstr>
      <vt:lpstr>Číslovky – jsou slova číselného významu</vt:lpstr>
      <vt:lpstr>Slovesa</vt:lpstr>
      <vt:lpstr>Z podstatných jmen vytvoř přídavná jména</vt:lpstr>
      <vt:lpstr>Doplň zbylé časy sloves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jitka</cp:lastModifiedBy>
  <cp:revision>28</cp:revision>
  <dcterms:created xsi:type="dcterms:W3CDTF">2013-06-18T17:06:52Z</dcterms:created>
  <dcterms:modified xsi:type="dcterms:W3CDTF">2013-12-22T07:06:41Z</dcterms:modified>
</cp:coreProperties>
</file>