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4401527A-E5ED-4AA7-8763-8B3B3B12F38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DD16E-2762-4D02-A826-FA41969E152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375733"/>
              </p:ext>
            </p:extLst>
          </p:nvPr>
        </p:nvGraphicFramePr>
        <p:xfrm>
          <a:off x="1043186" y="2348880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VY_32_INOVACE_551_NEOHEBNÉ_SLOVNÍ_DRUHY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NEOHEBNÝCH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SLOVNÍCH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DRUHŮ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124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Prezentace je určena žákům 4. ročníku v hodině českého jazyka k opakování probrané látky.</a:t>
            </a:r>
          </a:p>
          <a:p>
            <a:pPr marL="0" indent="0">
              <a:buNone/>
            </a:pPr>
            <a:r>
              <a:rPr lang="cs-CZ" sz="1800" dirty="0" smtClean="0"/>
              <a:t>Žáci si zopakují neohebné slovní druhy.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Klíčová slova: neohebné slovní druhy, příslovce, předložky, spojky, částice, citoslovce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237060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27984" y="188640"/>
            <a:ext cx="43924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Showcard Gothic" pitchFamily="82" charset="0"/>
              </a:rPr>
              <a:t>Neohebné slovní druhy</a:t>
            </a:r>
            <a:endParaRPr lang="cs-CZ" sz="4400" dirty="0">
              <a:latin typeface="Showcard Gothic" pitchFamily="82" charset="0"/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181472" y="3668079"/>
            <a:ext cx="2736304" cy="302778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181472" y="1481526"/>
            <a:ext cx="3312368" cy="255250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2 6"/>
          <p:cNvSpPr/>
          <p:nvPr/>
        </p:nvSpPr>
        <p:spPr>
          <a:xfrm>
            <a:off x="6084168" y="3668078"/>
            <a:ext cx="2878439" cy="318992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2 7"/>
          <p:cNvSpPr/>
          <p:nvPr/>
        </p:nvSpPr>
        <p:spPr>
          <a:xfrm>
            <a:off x="4184602" y="1509979"/>
            <a:ext cx="4223320" cy="2838725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2771800" y="4436201"/>
            <a:ext cx="3312368" cy="235456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20175407">
            <a:off x="492932" y="2526945"/>
            <a:ext cx="2689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larendon Extended" pitchFamily="18" charset="0"/>
              </a:rPr>
              <a:t>příslovce</a:t>
            </a:r>
            <a:endParaRPr lang="cs-CZ" sz="2400" dirty="0">
              <a:latin typeface="Clarendon Extended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100169">
            <a:off x="4688622" y="2587007"/>
            <a:ext cx="3769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larendon Extended" pitchFamily="18" charset="0"/>
              </a:rPr>
              <a:t>předložky</a:t>
            </a:r>
            <a:endParaRPr lang="cs-CZ" sz="2400" dirty="0">
              <a:latin typeface="Clarendon Extended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9587747">
            <a:off x="6165757" y="5085856"/>
            <a:ext cx="3032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larendon Extended" pitchFamily="18" charset="0"/>
              </a:rPr>
              <a:t>citoslovce</a:t>
            </a:r>
            <a:endParaRPr lang="cs-CZ" sz="2400" dirty="0">
              <a:latin typeface="Clarendon Extended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20005306">
            <a:off x="3270174" y="5172921"/>
            <a:ext cx="3214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larendon Extended" pitchFamily="18" charset="0"/>
              </a:rPr>
              <a:t>částice</a:t>
            </a:r>
            <a:endParaRPr lang="cs-CZ" sz="2400" dirty="0">
              <a:latin typeface="Clarendon Extended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282874">
            <a:off x="384919" y="4963112"/>
            <a:ext cx="2329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larendon Extended" pitchFamily="18" charset="0"/>
              </a:rPr>
              <a:t>spojky</a:t>
            </a:r>
            <a:endParaRPr lang="cs-CZ" sz="2400" dirty="0">
              <a:latin typeface="Clarendon Extended" pitchFamily="18" charset="0"/>
            </a:endParaRPr>
          </a:p>
        </p:txBody>
      </p:sp>
      <p:sp>
        <p:nvSpPr>
          <p:cNvPr id="15" name="Výbuch 2 14"/>
          <p:cNvSpPr/>
          <p:nvPr/>
        </p:nvSpPr>
        <p:spPr>
          <a:xfrm>
            <a:off x="181472" y="0"/>
            <a:ext cx="4003130" cy="163519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 rot="20829874">
            <a:off x="1010105" y="476503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Neskloňují se ani nečasují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4894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62994" y="116632"/>
            <a:ext cx="4464496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73741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oudy Stout" pitchFamily="18" charset="0"/>
              </a:rPr>
              <a:t>příslovce</a:t>
            </a:r>
            <a:endParaRPr lang="cs-CZ" sz="2800" dirty="0">
              <a:latin typeface="Goudy Stout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633257">
            <a:off x="4792010" y="435657"/>
            <a:ext cx="1296144" cy="8280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722916">
            <a:off x="3995936" y="1833254"/>
            <a:ext cx="1296144" cy="8280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365313" y="130239"/>
            <a:ext cx="2562202" cy="174490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150181" y="1884214"/>
            <a:ext cx="2693846" cy="20558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20538538">
            <a:off x="5392436" y="2577611"/>
            <a:ext cx="2469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Určují okolnosti, za nichž děj probíhá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246461">
            <a:off x="6445116" y="601736"/>
            <a:ext cx="3210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Blíže určují vlastnost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2051720" y="2530186"/>
            <a:ext cx="1008112" cy="13308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39552" y="4063541"/>
            <a:ext cx="6768752" cy="253381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39553" y="4591782"/>
            <a:ext cx="67373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      Místo</a:t>
            </a:r>
            <a:r>
              <a:rPr lang="cs-CZ" dirty="0" smtClean="0"/>
              <a:t> – otázky Kde? Odkud? Kudy? Kam?</a:t>
            </a:r>
          </a:p>
          <a:p>
            <a:r>
              <a:rPr lang="cs-CZ" dirty="0" smtClean="0"/>
              <a:t>                              </a:t>
            </a:r>
            <a:r>
              <a:rPr lang="cs-CZ" b="1" dirty="0" smtClean="0"/>
              <a:t>Čas – </a:t>
            </a:r>
            <a:r>
              <a:rPr lang="cs-CZ" dirty="0" smtClean="0"/>
              <a:t>otázky Kdy? Odkdy?  Dokdy?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Způsob – </a:t>
            </a:r>
            <a:r>
              <a:rPr lang="cs-CZ" dirty="0" smtClean="0"/>
              <a:t>otázka Jak?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Míru něčeho – </a:t>
            </a:r>
            <a:r>
              <a:rPr lang="cs-CZ" dirty="0" smtClean="0"/>
              <a:t>trochu, dost, docela,  </a:t>
            </a:r>
            <a:r>
              <a:rPr lang="cs-CZ" dirty="0" err="1" smtClean="0"/>
              <a:t>vzlášť</a:t>
            </a:r>
            <a:endParaRPr lang="cs-CZ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Příčinu – </a:t>
            </a:r>
            <a:r>
              <a:rPr lang="cs-CZ" dirty="0" smtClean="0"/>
              <a:t>proč, proto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8848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 animBg="1"/>
      <p:bldP spid="13" grpId="0" animBg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62994" y="116632"/>
            <a:ext cx="4464496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737410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oudy Stout" pitchFamily="18" charset="0"/>
              </a:rPr>
              <a:t>Předložky pojí se</a:t>
            </a:r>
            <a:endParaRPr lang="cs-CZ" sz="2800" dirty="0">
              <a:latin typeface="Goudy Stout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6625585" y="1696244"/>
            <a:ext cx="2067061" cy="159990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20538538">
            <a:off x="6910121" y="2080677"/>
            <a:ext cx="2167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přídavnými jmény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1377541" y="2620598"/>
            <a:ext cx="1008112" cy="13308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337029" y="132364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516215" y="3789040"/>
            <a:ext cx="2437033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65986" y="4301174"/>
            <a:ext cx="2693846" cy="20558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20538538">
            <a:off x="579757" y="4744536"/>
            <a:ext cx="24699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pádovými otázkami 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7. p. – předložka s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p. – předložka z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Šipka dolů 14"/>
          <p:cNvSpPr/>
          <p:nvPr/>
        </p:nvSpPr>
        <p:spPr>
          <a:xfrm rot="16041385">
            <a:off x="4952550" y="129762"/>
            <a:ext cx="1008112" cy="13308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18216219">
            <a:off x="4612250" y="1536354"/>
            <a:ext cx="1008112" cy="32104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7658640">
            <a:off x="5127125" y="980300"/>
            <a:ext cx="1008112" cy="19609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20538538">
            <a:off x="6779253" y="472029"/>
            <a:ext cx="2164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 podstatnými jmény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538538">
            <a:off x="7141468" y="4206411"/>
            <a:ext cx="1186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zájmeny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Mrak 20"/>
          <p:cNvSpPr/>
          <p:nvPr/>
        </p:nvSpPr>
        <p:spPr>
          <a:xfrm>
            <a:off x="4139952" y="4529990"/>
            <a:ext cx="2144662" cy="156330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 rot="20538538">
            <a:off x="4535736" y="5133070"/>
            <a:ext cx="1448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číslovkami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Šipka dolů 22"/>
          <p:cNvSpPr/>
          <p:nvPr/>
        </p:nvSpPr>
        <p:spPr>
          <a:xfrm rot="19234442">
            <a:off x="3229852" y="2136590"/>
            <a:ext cx="1008112" cy="26746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5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animBg="1"/>
      <p:bldP spid="9" grpId="0" animBg="1"/>
      <p:bldP spid="11" grpId="0" animBg="1"/>
      <p:bldP spid="13" grpId="0" animBg="1"/>
      <p:bldP spid="14" grpId="0"/>
      <p:bldP spid="15" grpId="0" animBg="1"/>
      <p:bldP spid="16" grpId="0" animBg="1"/>
      <p:bldP spid="17" grpId="0" animBg="1"/>
      <p:bldP spid="19" grpId="0"/>
      <p:bldP spid="20" grpId="0"/>
      <p:bldP spid="21" grpId="0" animBg="1"/>
      <p:bldP spid="22" grpId="0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62994" y="116632"/>
            <a:ext cx="4464496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905157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oudy Stout" pitchFamily="18" charset="0"/>
              </a:rPr>
              <a:t>spojky</a:t>
            </a:r>
            <a:endParaRPr lang="cs-CZ" sz="2800" dirty="0">
              <a:latin typeface="Goudy Stout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5306281" y="116632"/>
            <a:ext cx="2866119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20538538">
            <a:off x="5656860" y="493801"/>
            <a:ext cx="2164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Spojují slova nebo věty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83776" y="3861209"/>
            <a:ext cx="1667658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2035402" y="2398822"/>
            <a:ext cx="162897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895224" y="2376599"/>
            <a:ext cx="1664532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36889" y="2706309"/>
            <a:ext cx="1556734" cy="101486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905061" y="3763804"/>
            <a:ext cx="1695564" cy="10227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 rot="20317244">
            <a:off x="3838103" y="3761390"/>
            <a:ext cx="3385306" cy="20167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205403" y="4883360"/>
            <a:ext cx="2381581" cy="18429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66663" y="2613174"/>
            <a:ext cx="11103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1423" y="5203238"/>
            <a:ext cx="23647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když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01166" y="2420888"/>
            <a:ext cx="1452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ale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7650" y="3721170"/>
            <a:ext cx="11103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že</a:t>
            </a:r>
            <a:endParaRPr lang="cs-CZ" sz="6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87223" y="2420888"/>
            <a:ext cx="11103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i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27178" y="4026875"/>
            <a:ext cx="162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ani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 rot="19789747">
            <a:off x="3902768" y="3669103"/>
            <a:ext cx="47527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protože</a:t>
            </a:r>
            <a:endParaRPr lang="cs-CZ" sz="6000" b="1" dirty="0"/>
          </a:p>
        </p:txBody>
      </p:sp>
      <p:sp>
        <p:nvSpPr>
          <p:cNvPr id="25" name="Dvojitá vlna 24"/>
          <p:cNvSpPr/>
          <p:nvPr/>
        </p:nvSpPr>
        <p:spPr>
          <a:xfrm>
            <a:off x="406112" y="2420888"/>
            <a:ext cx="4669944" cy="1605987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992498" y="2736685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Maminka koupila rohlíky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máslo.</a:t>
            </a:r>
            <a:endParaRPr lang="cs-CZ" sz="2800" dirty="0"/>
          </a:p>
        </p:txBody>
      </p:sp>
      <p:sp>
        <p:nvSpPr>
          <p:cNvPr id="27" name="Dvojitá vlna 26"/>
          <p:cNvSpPr/>
          <p:nvPr/>
        </p:nvSpPr>
        <p:spPr>
          <a:xfrm>
            <a:off x="2752843" y="4594994"/>
            <a:ext cx="5472608" cy="1730803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697608" y="4983341"/>
            <a:ext cx="43307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Maminka peče dort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babička vaří polévku.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708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800" decel="100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8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80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800" decel="100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8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8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8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800" decel="100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8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8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8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 animBg="1"/>
      <p:bldP spid="26" grpId="0"/>
      <p:bldP spid="27" grpId="0" animBg="1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62994" y="116632"/>
            <a:ext cx="4464496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905157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oudy Stout" pitchFamily="18" charset="0"/>
              </a:rPr>
              <a:t>ČÁSTICE</a:t>
            </a:r>
            <a:endParaRPr lang="cs-CZ" sz="2800" dirty="0">
              <a:latin typeface="Goudy Stout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5306281" y="454553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20538538">
            <a:off x="5649760" y="765573"/>
            <a:ext cx="2164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Obvykle stojí na začátku věty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3654314" y="2420888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 rot="20538538">
            <a:off x="3963367" y="2734554"/>
            <a:ext cx="2164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Mohou stát i uprostřed věty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Mrak 9"/>
          <p:cNvSpPr/>
          <p:nvPr/>
        </p:nvSpPr>
        <p:spPr>
          <a:xfrm>
            <a:off x="840368" y="2852936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rot="20538538">
            <a:off x="1035614" y="3146424"/>
            <a:ext cx="2164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Uvozují věty přací  nebo tázací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Dvojitá vlna 11"/>
          <p:cNvSpPr/>
          <p:nvPr/>
        </p:nvSpPr>
        <p:spPr>
          <a:xfrm>
            <a:off x="262994" y="5423520"/>
            <a:ext cx="5047088" cy="1152128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Dvojitá vlna 12"/>
          <p:cNvSpPr/>
          <p:nvPr/>
        </p:nvSpPr>
        <p:spPr>
          <a:xfrm>
            <a:off x="2699792" y="4277364"/>
            <a:ext cx="5040560" cy="1146156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879812" y="4509120"/>
            <a:ext cx="48605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Kéž by už byly prázdniny!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3778" y="5737974"/>
            <a:ext cx="4506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Což jestli je nemocná?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623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 animBg="1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62994" y="116632"/>
            <a:ext cx="4464496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994" y="905157"/>
            <a:ext cx="4669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oudy Stout" pitchFamily="18" charset="0"/>
              </a:rPr>
              <a:t>citoslovce</a:t>
            </a:r>
            <a:endParaRPr lang="cs-CZ" sz="2800" dirty="0">
              <a:latin typeface="Goudy Stout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62994" y="116632"/>
            <a:ext cx="4464496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905157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oudy Stout" pitchFamily="18" charset="0"/>
              </a:rPr>
              <a:t>citoslovce</a:t>
            </a:r>
            <a:endParaRPr lang="cs-CZ" sz="2800" dirty="0">
              <a:latin typeface="Goudy Stout" pitchFamily="18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5306282" y="454553"/>
            <a:ext cx="2074032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 rot="20538538">
            <a:off x="5649760" y="796351"/>
            <a:ext cx="2164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zvuky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Mrak 9"/>
          <p:cNvSpPr/>
          <p:nvPr/>
        </p:nvSpPr>
        <p:spPr>
          <a:xfrm>
            <a:off x="899592" y="4653136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70936" y="2789229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003636" y="2051459"/>
            <a:ext cx="3528376" cy="136521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 rot="20538538">
            <a:off x="721228" y="3075047"/>
            <a:ext cx="2164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nálady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Mrak 15"/>
          <p:cNvSpPr/>
          <p:nvPr/>
        </p:nvSpPr>
        <p:spPr>
          <a:xfrm>
            <a:off x="3976561" y="4074274"/>
            <a:ext cx="2555451" cy="14244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 rot="20538538">
            <a:off x="1300107" y="4696871"/>
            <a:ext cx="21649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vůli mluvčího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Mrak 17"/>
          <p:cNvSpPr/>
          <p:nvPr/>
        </p:nvSpPr>
        <p:spPr>
          <a:xfrm>
            <a:off x="6402337" y="3019398"/>
            <a:ext cx="2304256" cy="120460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20538538">
            <a:off x="6953405" y="3075006"/>
            <a:ext cx="2164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hlasy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538538">
            <a:off x="4829638" y="4449331"/>
            <a:ext cx="1213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city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98856" y="2318565"/>
            <a:ext cx="3266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Vyjadřují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44568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 animBg="1"/>
      <p:bldP spid="12" grpId="0" animBg="1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201957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Pomocí spojek spoj věty v souvětí.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34076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Venku prší.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03440" y="3201123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Nic se mu nestalo.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03440" y="273945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Není mu ještě šest let.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87082" y="2277793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Dlouho jsme tam nepobyli.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92320" y="1802433"/>
            <a:ext cx="35760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Nikdo jí neslyšel.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22525" y="134076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Nemohu jít ven.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1604" y="1802432"/>
            <a:ext cx="2467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Šla potichu.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0205" y="2277793"/>
            <a:ext cx="33023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Šli jsem na oslavu.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73945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Lukáš nemohl hrát.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8974" y="3201123"/>
            <a:ext cx="2188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Honza upadl. </a:t>
            </a:r>
            <a:endParaRPr lang="cs-CZ" sz="2400" dirty="0"/>
          </a:p>
        </p:txBody>
      </p:sp>
      <p:sp>
        <p:nvSpPr>
          <p:cNvPr id="15" name="Obláček 14"/>
          <p:cNvSpPr/>
          <p:nvPr/>
        </p:nvSpPr>
        <p:spPr>
          <a:xfrm>
            <a:off x="286107" y="211674"/>
            <a:ext cx="8534366" cy="552158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666663" y="1148700"/>
            <a:ext cx="55762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Venku prší, proto nemohu jít ven.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Šla potichu, aby jí nikdo neslyšel.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Šli jsme na oslavu, ale dlouho jsme tam nepobyli. 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Lukáš nemohl hrát, protože mu ještě není šest let.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Honza upadl, ale nic se mu nestalo.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13560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rofesor\AppData\Local\Microsoft\Windows\Temporary Internet Files\Content.IE5\NOOT92H9\MC900250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221088"/>
            <a:ext cx="1374587" cy="1910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48680"/>
            <a:ext cx="5760640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Použij vhodná citoslovce a přiřaď je k obrázkům.</a:t>
            </a:r>
            <a:endParaRPr lang="cs-CZ" sz="2800" dirty="0"/>
          </a:p>
        </p:txBody>
      </p:sp>
      <p:pic>
        <p:nvPicPr>
          <p:cNvPr id="1028" name="Picture 4" descr="C:\Users\profesor\AppData\Local\Microsoft\Windows\Temporary Internet Files\Content.IE5\Y9AXPAWL\MP9004310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58889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GJN9U1FB\MC900384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50669"/>
            <a:ext cx="1962302" cy="1278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Y9AXPAWL\MC900232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09120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fesor\AppData\Local\Microsoft\Windows\Temporary Internet Files\Content.IE5\5AX27KWK\MC9004414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2060848"/>
            <a:ext cx="14287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fesor\AppData\Local\Microsoft\Windows\Temporary Internet Files\Content.IE5\46BOYUMR\MC900282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134" y="1712335"/>
            <a:ext cx="1829714" cy="14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7cípá hvězda 4"/>
          <p:cNvSpPr/>
          <p:nvPr/>
        </p:nvSpPr>
        <p:spPr>
          <a:xfrm>
            <a:off x="3707904" y="2750277"/>
            <a:ext cx="1435572" cy="145513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1829593" y="1423099"/>
            <a:ext cx="1435572" cy="145513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1146674" y="5236710"/>
            <a:ext cx="1435572" cy="145513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6113924" y="2409109"/>
            <a:ext cx="1435572" cy="145513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3289447" y="5176358"/>
            <a:ext cx="1435572" cy="145513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6435666" y="5217305"/>
            <a:ext cx="1806557" cy="145513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353953" y="5764370"/>
            <a:ext cx="951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mňau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9775" y="5681293"/>
            <a:ext cx="792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94160" y="5733446"/>
            <a:ext cx="1548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Bim</a:t>
            </a:r>
            <a:r>
              <a:rPr lang="cs-CZ" sz="2400" dirty="0" smtClean="0"/>
              <a:t> </a:t>
            </a:r>
            <a:r>
              <a:rPr lang="cs-CZ" sz="2400" dirty="0" err="1" smtClean="0"/>
              <a:t>bam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35666" y="2962548"/>
            <a:ext cx="11138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prásk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07233" y="3371970"/>
            <a:ext cx="792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frnk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1995906"/>
            <a:ext cx="1213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ú</a:t>
            </a:r>
            <a:r>
              <a:rPr lang="cs-CZ" sz="2400" dirty="0" smtClean="0"/>
              <a:t>, </a:t>
            </a:r>
            <a:r>
              <a:rPr lang="cs-CZ" sz="2400" dirty="0" err="1" smtClean="0"/>
              <a:t>tú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714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80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80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80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/>
      <p:bldP spid="22" grpId="0"/>
      <p:bldP spid="23" grpId="0"/>
      <p:bldP spid="24" grpId="0"/>
      <p:bldP spid="2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</a:p>
          <a:p>
            <a:pPr marL="0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719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297</TotalTime>
  <Words>351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Kilter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20</cp:revision>
  <dcterms:created xsi:type="dcterms:W3CDTF">2013-07-09T16:00:36Z</dcterms:created>
  <dcterms:modified xsi:type="dcterms:W3CDTF">2013-12-11T11:11:37Z</dcterms:modified>
</cp:coreProperties>
</file>