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0"/>
  </p:notesMasterIdLst>
  <p:sldIdLst>
    <p:sldId id="262" r:id="rId2"/>
    <p:sldId id="263" r:id="rId3"/>
    <p:sldId id="256" r:id="rId4"/>
    <p:sldId id="258" r:id="rId5"/>
    <p:sldId id="264" r:id="rId6"/>
    <p:sldId id="265" r:id="rId7"/>
    <p:sldId id="266" r:id="rId8"/>
    <p:sldId id="267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5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</a:t>
          </a:r>
          <a:r>
            <a:rPr lang="cs-CZ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Základní škola a Mateřská škola Studená, okres Jindřichův Hradec  </a:t>
          </a:r>
          <a:r>
            <a:rPr lang="cs-CZ" dirty="0" smtClean="0"/>
            <a:t>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 smtClean="0"/>
            <a:t>Autor: Mgr. </a:t>
          </a:r>
          <a:r>
            <a:rPr lang="cs-CZ" dirty="0" smtClean="0"/>
            <a:t>Eva </a:t>
          </a:r>
          <a:r>
            <a:rPr lang="cs-CZ" dirty="0" err="1" smtClean="0"/>
            <a:t>Kotounová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VY_32_INOVACE_2C57Čj6_ </a:t>
          </a:r>
          <a:r>
            <a:rPr lang="cs-CZ" dirty="0" smtClean="0"/>
            <a:t>Zájmena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Zájmena</a:t>
          </a:r>
          <a:endParaRPr lang="cs-CZ" dirty="0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 custLinFactNeighborX="0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 custLinFactNeighborX="1515" custLinFactNeighborY="579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2BBA371-5DE7-4356-9785-DB1190203E0F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2E3CE8D4-156A-4CBD-B5A1-B050AE16B229}" type="presOf" srcId="{019433A1-1324-4DE1-9E6F-32B851095F74}" destId="{A3817367-F2BC-482F-8832-FA00B51DCCF3}" srcOrd="0" destOrd="0" presId="urn:microsoft.com/office/officeart/2005/8/layout/target3"/>
    <dgm:cxn modelId="{8A4F48D3-FB14-4D6D-B23D-9A4813C7DA4E}" type="presOf" srcId="{C73C7642-F245-4585-8F88-243F9FAEF6CA}" destId="{9A9B6F4F-B6FF-4F2D-B640-A8473E589523}" srcOrd="0" destOrd="0" presId="urn:microsoft.com/office/officeart/2005/8/layout/target3"/>
    <dgm:cxn modelId="{7977A4E5-3CFF-4110-B512-DAA8327D1E38}" type="presOf" srcId="{445C7998-7549-48B0-BD68-D4F0167F02E5}" destId="{4D19AB04-24FA-40C2-B203-52AE3D15E171}" srcOrd="1" destOrd="0" presId="urn:microsoft.com/office/officeart/2005/8/layout/target3"/>
    <dgm:cxn modelId="{5D7C4A40-3C77-439D-B05F-A931F3E51B3A}" type="presOf" srcId="{EBC41103-E2E5-4D48-9B4B-425520D3D098}" destId="{A27B6496-BF1B-4384-9217-9659064D5D6A}" srcOrd="1" destOrd="0" presId="urn:microsoft.com/office/officeart/2005/8/layout/target3"/>
    <dgm:cxn modelId="{D03E290B-EA59-45AF-9778-9D425ABAB5FF}" type="presOf" srcId="{FBBFC3EA-9D9D-4F3A-BEA6-9C2C0E46BF20}" destId="{643EA938-EDE0-4533-ACCC-D2BD6F3A527C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B6594AEC-7F1F-4441-9C0F-93155F8C3A72}" type="presOf" srcId="{C73C7642-F245-4585-8F88-243F9FAEF6CA}" destId="{59F530CB-4999-43B3-A00D-6AB53886BD77}" srcOrd="1" destOrd="0" presId="urn:microsoft.com/office/officeart/2005/8/layout/target3"/>
    <dgm:cxn modelId="{F41E7D2E-9CFC-417B-AE86-9B66B76F826C}" type="presOf" srcId="{EBC41103-E2E5-4D48-9B4B-425520D3D098}" destId="{3BA01B75-849B-4716-8BCD-084A86FF328F}" srcOrd="0" destOrd="0" presId="urn:microsoft.com/office/officeart/2005/8/layout/target3"/>
    <dgm:cxn modelId="{ED864BCF-E984-4B0D-ABAB-BF21B6A93056}" type="presOf" srcId="{FBBFC3EA-9D9D-4F3A-BEA6-9C2C0E46BF20}" destId="{832BF48F-0145-4429-9E02-8FCA946CCE9E}" srcOrd="1" destOrd="0" presId="urn:microsoft.com/office/officeart/2005/8/layout/target3"/>
    <dgm:cxn modelId="{DC30EE36-191A-41EF-B96A-5DC99780A991}" type="presOf" srcId="{019433A1-1324-4DE1-9E6F-32B851095F74}" destId="{E7297F21-D4FD-4A41-AE58-814D01A6B5E7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CB88B974-C928-4012-BEFE-AB3ED557DCB8}" type="presOf" srcId="{445C7998-7549-48B0-BD68-D4F0167F02E5}" destId="{BC35EE03-4121-4EF9-923D-7CB6D30D358D}" srcOrd="0" destOrd="0" presId="urn:microsoft.com/office/officeart/2005/8/layout/target3"/>
    <dgm:cxn modelId="{2EDF6DFA-5C82-4979-B330-3841028295C9}" type="presParOf" srcId="{71045F8C-00FA-488E-A7BD-E2E6753D979D}" destId="{3577EC6B-C980-4F34-8C69-4365E7B8FC8C}" srcOrd="0" destOrd="0" presId="urn:microsoft.com/office/officeart/2005/8/layout/target3"/>
    <dgm:cxn modelId="{170400B6-35FA-444C-8DCF-DE496DCF49A2}" type="presParOf" srcId="{71045F8C-00FA-488E-A7BD-E2E6753D979D}" destId="{6940EB87-DC1D-4BC3-9408-9AC2E1FFC039}" srcOrd="1" destOrd="0" presId="urn:microsoft.com/office/officeart/2005/8/layout/target3"/>
    <dgm:cxn modelId="{DC297760-69C5-4BD8-8FC1-7E61A246C7F0}" type="presParOf" srcId="{71045F8C-00FA-488E-A7BD-E2E6753D979D}" destId="{BC35EE03-4121-4EF9-923D-7CB6D30D358D}" srcOrd="2" destOrd="0" presId="urn:microsoft.com/office/officeart/2005/8/layout/target3"/>
    <dgm:cxn modelId="{807669A7-E187-44E9-8394-7C621AB8A32D}" type="presParOf" srcId="{71045F8C-00FA-488E-A7BD-E2E6753D979D}" destId="{C95EEA27-3CBF-4645-A92D-9D8AF5C1CBFC}" srcOrd="3" destOrd="0" presId="urn:microsoft.com/office/officeart/2005/8/layout/target3"/>
    <dgm:cxn modelId="{2F3343E5-2425-4763-96A8-120FE024F601}" type="presParOf" srcId="{71045F8C-00FA-488E-A7BD-E2E6753D979D}" destId="{851BB866-B6AE-4566-893F-4C635BA974FC}" srcOrd="4" destOrd="0" presId="urn:microsoft.com/office/officeart/2005/8/layout/target3"/>
    <dgm:cxn modelId="{041B7D90-70BD-49EF-B796-9D7CA4CFCA1F}" type="presParOf" srcId="{71045F8C-00FA-488E-A7BD-E2E6753D979D}" destId="{643EA938-EDE0-4533-ACCC-D2BD6F3A527C}" srcOrd="5" destOrd="0" presId="urn:microsoft.com/office/officeart/2005/8/layout/target3"/>
    <dgm:cxn modelId="{E1F9E308-6704-406B-ACC2-B5A93386100F}" type="presParOf" srcId="{71045F8C-00FA-488E-A7BD-E2E6753D979D}" destId="{92F31B18-D66D-4CC7-89B9-378928DE877D}" srcOrd="6" destOrd="0" presId="urn:microsoft.com/office/officeart/2005/8/layout/target3"/>
    <dgm:cxn modelId="{04D12025-ED64-4C34-9E00-C9A9F44E23C0}" type="presParOf" srcId="{71045F8C-00FA-488E-A7BD-E2E6753D979D}" destId="{902074E1-B931-4618-97F1-FADBE82E9C3C}" srcOrd="7" destOrd="0" presId="urn:microsoft.com/office/officeart/2005/8/layout/target3"/>
    <dgm:cxn modelId="{B29CF097-3782-45C6-8539-792FAEF0DA75}" type="presParOf" srcId="{71045F8C-00FA-488E-A7BD-E2E6753D979D}" destId="{A3817367-F2BC-482F-8832-FA00B51DCCF3}" srcOrd="8" destOrd="0" presId="urn:microsoft.com/office/officeart/2005/8/layout/target3"/>
    <dgm:cxn modelId="{2D6D74CD-3338-4031-AAEB-0371A04BF5DF}" type="presParOf" srcId="{71045F8C-00FA-488E-A7BD-E2E6753D979D}" destId="{2DD79E57-A63E-47D4-A1AB-6DF333476AD4}" srcOrd="9" destOrd="0" presId="urn:microsoft.com/office/officeart/2005/8/layout/target3"/>
    <dgm:cxn modelId="{370A0567-6EAC-4214-A57B-BEFD6C250F56}" type="presParOf" srcId="{71045F8C-00FA-488E-A7BD-E2E6753D979D}" destId="{648967D3-ED80-4214-8D87-4E7012561E4A}" srcOrd="10" destOrd="0" presId="urn:microsoft.com/office/officeart/2005/8/layout/target3"/>
    <dgm:cxn modelId="{254ACA86-5F21-4A36-996A-78C722716FF6}" type="presParOf" srcId="{71045F8C-00FA-488E-A7BD-E2E6753D979D}" destId="{9A9B6F4F-B6FF-4F2D-B640-A8473E589523}" srcOrd="11" destOrd="0" presId="urn:microsoft.com/office/officeart/2005/8/layout/target3"/>
    <dgm:cxn modelId="{040EA060-E195-412E-862C-48DCD59E2301}" type="presParOf" srcId="{71045F8C-00FA-488E-A7BD-E2E6753D979D}" destId="{13BD0FAF-9F2C-4708-9E63-A8E8E5252943}" srcOrd="12" destOrd="0" presId="urn:microsoft.com/office/officeart/2005/8/layout/target3"/>
    <dgm:cxn modelId="{990E0F70-B95C-4A4E-A856-5C01B088811D}" type="presParOf" srcId="{71045F8C-00FA-488E-A7BD-E2E6753D979D}" destId="{6821E7C9-5E4B-45FA-8F82-01E6F26FAA25}" srcOrd="13" destOrd="0" presId="urn:microsoft.com/office/officeart/2005/8/layout/target3"/>
    <dgm:cxn modelId="{DB642F4D-94B2-478E-93BE-3A9A559F23CC}" type="presParOf" srcId="{71045F8C-00FA-488E-A7BD-E2E6753D979D}" destId="{3BA01B75-849B-4716-8BCD-084A86FF328F}" srcOrd="14" destOrd="0" presId="urn:microsoft.com/office/officeart/2005/8/layout/target3"/>
    <dgm:cxn modelId="{C5212D23-AFF1-4BB9-8294-B679A00735B4}" type="presParOf" srcId="{71045F8C-00FA-488E-A7BD-E2E6753D979D}" destId="{4D19AB04-24FA-40C2-B203-52AE3D15E171}" srcOrd="15" destOrd="0" presId="urn:microsoft.com/office/officeart/2005/8/layout/target3"/>
    <dgm:cxn modelId="{583114C3-3FDB-4EC9-983C-F62E0B6075DD}" type="presParOf" srcId="{71045F8C-00FA-488E-A7BD-E2E6753D979D}" destId="{832BF48F-0145-4429-9E02-8FCA946CCE9E}" srcOrd="16" destOrd="0" presId="urn:microsoft.com/office/officeart/2005/8/layout/target3"/>
    <dgm:cxn modelId="{0E424C25-0E48-4B54-A6B3-C33EDE596038}" type="presParOf" srcId="{71045F8C-00FA-488E-A7BD-E2E6753D979D}" destId="{E7297F21-D4FD-4A41-AE58-814D01A6B5E7}" srcOrd="17" destOrd="0" presId="urn:microsoft.com/office/officeart/2005/8/layout/target3"/>
    <dgm:cxn modelId="{7B1B0D43-C2EA-49A4-A7D6-BEA39121A206}" type="presParOf" srcId="{71045F8C-00FA-488E-A7BD-E2E6753D979D}" destId="{59F530CB-4999-43B3-A00D-6AB53886BD77}" srcOrd="18" destOrd="0" presId="urn:microsoft.com/office/officeart/2005/8/layout/target3"/>
    <dgm:cxn modelId="{9EF1E3D7-D4CE-47DC-A937-B1503EFCBD9E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kern="1200" dirty="0" smtClean="0"/>
            <a:t>: </a:t>
          </a:r>
          <a:r>
            <a:rPr lang="cs-CZ" sz="18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Základní škola a Mateřská škola Studená, okres Jindřichův Hradec  </a:t>
          </a:r>
          <a:r>
            <a:rPr lang="cs-CZ" sz="1800" kern="1200" dirty="0" smtClean="0"/>
            <a:t>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Mgr. </a:t>
          </a:r>
          <a:r>
            <a:rPr lang="cs-CZ" sz="1800" kern="1200" dirty="0" smtClean="0"/>
            <a:t>Eva </a:t>
          </a:r>
          <a:r>
            <a:rPr lang="cs-CZ" sz="1800" kern="1200" dirty="0" err="1" smtClean="0"/>
            <a:t>Kotounová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VY_32_INOVACE_2C57Čj6_ </a:t>
          </a:r>
          <a:r>
            <a:rPr lang="cs-CZ" sz="1800" kern="1200" dirty="0" smtClean="0"/>
            <a:t>Zájmena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44213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Zájmena</a:t>
          </a:r>
          <a:endParaRPr lang="cs-CZ" sz="1800" kern="1200" dirty="0"/>
        </a:p>
      </dsp:txBody>
      <dsp:txXfrm>
        <a:off x="2016223" y="1944213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F702BD-1F93-4699-A747-12F333D86A18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A0842A8-81E0-4810-B3E3-93D9650190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685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6617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61105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21114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14696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55646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05361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76910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79517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63889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22881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76185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3E4842-46C2-47F6-A099-2DB902176CA3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2218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22591644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283549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971600" y="1556792"/>
            <a:ext cx="7247182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Anotace</a:t>
            </a:r>
          </a:p>
          <a:p>
            <a:r>
              <a:rPr lang="cs-CZ" dirty="0" smtClean="0"/>
              <a:t>učivo je určeno žákům </a:t>
            </a:r>
            <a:r>
              <a:rPr lang="cs-CZ" dirty="0" smtClean="0"/>
              <a:t>6. </a:t>
            </a:r>
            <a:r>
              <a:rPr lang="cs-CZ" dirty="0" smtClean="0"/>
              <a:t>ročníku</a:t>
            </a:r>
          </a:p>
          <a:p>
            <a:r>
              <a:rPr lang="cs-CZ" dirty="0" smtClean="0"/>
              <a:t>prezentace určena pro promítání na IT</a:t>
            </a:r>
          </a:p>
          <a:p>
            <a:r>
              <a:rPr lang="cs-CZ" dirty="0" smtClean="0"/>
              <a:t>podporuje aktivitu žáků při procvičování zájmen</a:t>
            </a:r>
          </a:p>
          <a:p>
            <a:r>
              <a:rPr lang="cs-CZ" dirty="0" smtClean="0"/>
              <a:t>pomůcky: učebnice, nástěnné tabule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4241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9600" dirty="0" smtClean="0">
                <a:solidFill>
                  <a:srgbClr val="C00000"/>
                </a:solidFill>
              </a:rPr>
              <a:t>Zájmena</a:t>
            </a:r>
            <a:endParaRPr lang="cs-CZ" sz="96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8934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Druhy zájmen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Osobn</a:t>
            </a:r>
            <a:r>
              <a:rPr lang="cs-CZ" dirty="0" smtClean="0"/>
              <a:t>í – já, ty, on, ona, ono, my, vy, oni, ony, ona, se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Přivlastňovací</a:t>
            </a:r>
            <a:r>
              <a:rPr lang="cs-CZ" dirty="0" smtClean="0"/>
              <a:t> – můj, tvůj, jeho, její, náš, váš, jejich, svůj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Ukazovac</a:t>
            </a:r>
            <a:r>
              <a:rPr lang="cs-CZ" dirty="0" smtClean="0"/>
              <a:t>í – ten, ta, to, ti, ty, ta, tento, tenhle, onen, takový, týž, tentýž, sám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Tázací</a:t>
            </a:r>
            <a:r>
              <a:rPr lang="cs-CZ" dirty="0" smtClean="0"/>
              <a:t> – kdo?, co?, jaký?, který?, čí?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Vztažná</a:t>
            </a:r>
            <a:r>
              <a:rPr lang="cs-CZ" dirty="0" smtClean="0"/>
              <a:t> – kdo, co, jaký, který, čí, jenž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Neurčitá</a:t>
            </a:r>
            <a:r>
              <a:rPr lang="cs-CZ" dirty="0" smtClean="0"/>
              <a:t> – někdo, něco, některý, nějaký, něčí, leckdo, lecco, leckterý, kdokoli, cosi, kdosi, všechen, každý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Záporná</a:t>
            </a:r>
            <a:r>
              <a:rPr lang="cs-CZ" dirty="0" smtClean="0"/>
              <a:t> – nikdo, nic, nijaký, ničí, žádný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38755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Najdi a podtrhni zájmena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just">
              <a:buNone/>
            </a:pPr>
            <a:r>
              <a:rPr lang="cs-CZ" dirty="0" smtClean="0"/>
              <a:t>Náš dědeček přivedl některé z chlapců, kteří zlobili. Čí je tohle jablko? Každý z nich mu o tom něco poví. Mně se tahle knížka líbila. My se nebojíme. Žádný z vás ho neviděl? Někdo přišel. Přejeme vám všechno nejlepší. Kdokoli k nám přišel, dostal dárek. Nakupujeme v tomtéž obchodě jako vy. Děti byly doma samy. Jim se nikdo nezavděčí. Vy jste si ale pospíšili. Ten sešit je můj. Nic si od toho neslibuj. Čemu se směješ?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50583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Do tabulky napiš názvy druhů zájmen a přiřaď zájmena z předchozího cvičení:</a:t>
            </a:r>
            <a:endParaRPr lang="cs-CZ" dirty="0">
              <a:solidFill>
                <a:srgbClr val="C00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88627474"/>
              </p:ext>
            </p:extLst>
          </p:nvPr>
        </p:nvGraphicFramePr>
        <p:xfrm>
          <a:off x="457200" y="1600200"/>
          <a:ext cx="8229600" cy="5069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74640"/>
                <a:gridCol w="5554960"/>
              </a:tblGrid>
              <a:tr h="633645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Druhy zájmen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Zájmena</a:t>
                      </a:r>
                      <a:endParaRPr lang="cs-CZ" sz="2400" dirty="0"/>
                    </a:p>
                  </a:txBody>
                  <a:tcPr anchor="ctr"/>
                </a:tc>
              </a:tr>
              <a:tr h="633645">
                <a:tc>
                  <a:txBody>
                    <a:bodyPr/>
                    <a:lstStyle/>
                    <a:p>
                      <a:r>
                        <a:rPr lang="cs-CZ" dirty="0" smtClean="0"/>
                        <a:t>1.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33645">
                <a:tc>
                  <a:txBody>
                    <a:bodyPr/>
                    <a:lstStyle/>
                    <a:p>
                      <a:r>
                        <a:rPr lang="cs-CZ" dirty="0" smtClean="0"/>
                        <a:t>2.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33645">
                <a:tc>
                  <a:txBody>
                    <a:bodyPr/>
                    <a:lstStyle/>
                    <a:p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33645">
                <a:tc>
                  <a:txBody>
                    <a:bodyPr/>
                    <a:lstStyle/>
                    <a:p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33645">
                <a:tc>
                  <a:txBody>
                    <a:bodyPr/>
                    <a:lstStyle/>
                    <a:p>
                      <a:r>
                        <a:rPr lang="cs-CZ" dirty="0" smtClean="0"/>
                        <a:t>5.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33645">
                <a:tc>
                  <a:txBody>
                    <a:bodyPr/>
                    <a:lstStyle/>
                    <a:p>
                      <a:r>
                        <a:rPr lang="cs-CZ" dirty="0" smtClean="0"/>
                        <a:t>6.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33645">
                <a:tc>
                  <a:txBody>
                    <a:bodyPr/>
                    <a:lstStyle/>
                    <a:p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264349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Podtržená slova nahraď odpovídajícími zájmeny a uveď jejich základní tvar:</a:t>
            </a:r>
            <a:endParaRPr lang="cs-CZ" dirty="0">
              <a:solidFill>
                <a:srgbClr val="C00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48865069"/>
              </p:ext>
            </p:extLst>
          </p:nvPr>
        </p:nvGraphicFramePr>
        <p:xfrm>
          <a:off x="457200" y="1600200"/>
          <a:ext cx="8229600" cy="5069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906888"/>
                <a:gridCol w="1800200"/>
                <a:gridCol w="1522512"/>
              </a:tblGrid>
              <a:tr h="633645"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zájmeno</a:t>
                      </a:r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zákl. tvar</a:t>
                      </a:r>
                      <a:endParaRPr lang="cs-CZ" sz="2000" dirty="0"/>
                    </a:p>
                  </a:txBody>
                  <a:tcPr anchor="ctr"/>
                </a:tc>
              </a:tr>
              <a:tr h="633645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Dal jsem </a:t>
                      </a:r>
                      <a:r>
                        <a:rPr lang="cs-CZ" sz="2000" u="sng" dirty="0" smtClean="0"/>
                        <a:t>dětem</a:t>
                      </a:r>
                      <a:r>
                        <a:rPr lang="cs-CZ" sz="2000" baseline="0" dirty="0" smtClean="0"/>
                        <a:t> na hraní míč.</a:t>
                      </a:r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33645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Dostali jsme</a:t>
                      </a:r>
                      <a:r>
                        <a:rPr lang="cs-CZ" sz="2000" baseline="0" dirty="0" smtClean="0"/>
                        <a:t> </a:t>
                      </a:r>
                      <a:r>
                        <a:rPr lang="cs-CZ" sz="2000" u="sng" baseline="0" dirty="0" smtClean="0"/>
                        <a:t>jablka</a:t>
                      </a:r>
                      <a:r>
                        <a:rPr lang="cs-CZ" sz="2000" baseline="0" dirty="0" smtClean="0"/>
                        <a:t> od tetičky </a:t>
                      </a:r>
                      <a:r>
                        <a:rPr lang="cs-CZ" sz="2000" u="sng" baseline="0" dirty="0" smtClean="0"/>
                        <a:t>Svobodových</a:t>
                      </a:r>
                      <a:r>
                        <a:rPr lang="cs-CZ" sz="2000" baseline="0" dirty="0" smtClean="0"/>
                        <a:t>.</a:t>
                      </a:r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33645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Tatínek šel</a:t>
                      </a:r>
                      <a:r>
                        <a:rPr lang="cs-CZ" sz="2000" baseline="0" dirty="0" smtClean="0"/>
                        <a:t> s</a:t>
                      </a:r>
                      <a:r>
                        <a:rPr lang="cs-CZ" sz="2000" u="sng" baseline="0" dirty="0" smtClean="0"/>
                        <a:t> chlapci </a:t>
                      </a:r>
                      <a:r>
                        <a:rPr lang="cs-CZ" sz="2000" baseline="0" dirty="0" smtClean="0"/>
                        <a:t>do kina.</a:t>
                      </a:r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33645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Přijď</a:t>
                      </a:r>
                      <a:r>
                        <a:rPr lang="cs-CZ" sz="2000" baseline="0" dirty="0" smtClean="0"/>
                        <a:t> k </a:t>
                      </a:r>
                      <a:r>
                        <a:rPr lang="cs-CZ" sz="2000" u="sng" baseline="0" dirty="0" smtClean="0"/>
                        <a:t>Marušce</a:t>
                      </a:r>
                      <a:r>
                        <a:rPr lang="cs-CZ" sz="2000" baseline="0" dirty="0" smtClean="0"/>
                        <a:t> na oslavu.</a:t>
                      </a:r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33645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Jirka </a:t>
                      </a:r>
                      <a:r>
                        <a:rPr lang="cs-CZ" sz="2000" u="sng" dirty="0" smtClean="0"/>
                        <a:t>tatínkovi</a:t>
                      </a:r>
                      <a:r>
                        <a:rPr lang="cs-CZ" sz="2000" dirty="0" smtClean="0"/>
                        <a:t> pomáhá</a:t>
                      </a:r>
                      <a:r>
                        <a:rPr lang="cs-CZ" sz="2000" baseline="0" dirty="0" smtClean="0"/>
                        <a:t> rád v dílně.</a:t>
                      </a:r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33645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Dojdi k </a:t>
                      </a:r>
                      <a:r>
                        <a:rPr lang="cs-CZ" sz="2000" u="sng" dirty="0" smtClean="0"/>
                        <a:t>mamince</a:t>
                      </a:r>
                      <a:r>
                        <a:rPr lang="cs-CZ" sz="2000" baseline="0" dirty="0" smtClean="0"/>
                        <a:t> pro dort.</a:t>
                      </a:r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33645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Ze </a:t>
                      </a:r>
                      <a:r>
                        <a:rPr lang="cs-CZ" sz="2000" u="sng" dirty="0" smtClean="0"/>
                        <a:t>sousedova</a:t>
                      </a:r>
                      <a:r>
                        <a:rPr lang="cs-CZ" sz="2000" dirty="0" smtClean="0"/>
                        <a:t> bytu se ozýval pláč.</a:t>
                      </a:r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600006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rgbClr val="C00000"/>
                </a:solidFill>
              </a:rPr>
              <a:t>Řešení:</a:t>
            </a:r>
            <a:endParaRPr lang="cs-CZ" dirty="0">
              <a:solidFill>
                <a:srgbClr val="C00000"/>
              </a:solidFill>
            </a:endParaRPr>
          </a:p>
        </p:txBody>
      </p:sp>
      <p:graphicFrame>
        <p:nvGraphicFramePr>
          <p:cNvPr id="3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016535251"/>
              </p:ext>
            </p:extLst>
          </p:nvPr>
        </p:nvGraphicFramePr>
        <p:xfrm>
          <a:off x="457200" y="1600200"/>
          <a:ext cx="8229600" cy="507559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906888"/>
                <a:gridCol w="1800200"/>
                <a:gridCol w="1522512"/>
              </a:tblGrid>
              <a:tr h="633645"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zájmeno</a:t>
                      </a:r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zákl. tvar</a:t>
                      </a:r>
                      <a:endParaRPr lang="cs-CZ" sz="2000" dirty="0"/>
                    </a:p>
                  </a:txBody>
                  <a:tcPr anchor="ctr"/>
                </a:tc>
              </a:tr>
              <a:tr h="633645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Dal jsem </a:t>
                      </a:r>
                      <a:r>
                        <a:rPr lang="cs-CZ" sz="2000" u="sng" dirty="0" smtClean="0"/>
                        <a:t>dětem</a:t>
                      </a:r>
                      <a:r>
                        <a:rPr lang="cs-CZ" sz="2000" baseline="0" dirty="0" smtClean="0"/>
                        <a:t> na hraní míč.</a:t>
                      </a:r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jim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ony</a:t>
                      </a:r>
                      <a:endParaRPr lang="cs-CZ" dirty="0"/>
                    </a:p>
                  </a:txBody>
                  <a:tcPr anchor="ctr"/>
                </a:tc>
              </a:tr>
              <a:tr h="633645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Dostali jsme</a:t>
                      </a:r>
                      <a:r>
                        <a:rPr lang="cs-CZ" sz="2000" baseline="0" dirty="0" smtClean="0"/>
                        <a:t> </a:t>
                      </a:r>
                      <a:r>
                        <a:rPr lang="cs-CZ" sz="2000" u="sng" baseline="0" dirty="0" smtClean="0"/>
                        <a:t>jablka</a:t>
                      </a:r>
                      <a:r>
                        <a:rPr lang="cs-CZ" sz="2000" baseline="0" dirty="0" smtClean="0"/>
                        <a:t> od tetičky </a:t>
                      </a:r>
                      <a:r>
                        <a:rPr lang="cs-CZ" sz="2000" u="sng" baseline="0" dirty="0" smtClean="0"/>
                        <a:t>Svobodových</a:t>
                      </a:r>
                      <a:r>
                        <a:rPr lang="cs-CZ" sz="2000" baseline="0" dirty="0" smtClean="0"/>
                        <a:t>.</a:t>
                      </a:r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je</a:t>
                      </a:r>
                    </a:p>
                    <a:p>
                      <a:pPr algn="ctr"/>
                      <a:r>
                        <a:rPr lang="cs-CZ" dirty="0" smtClean="0"/>
                        <a:t>jejich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ona</a:t>
                      </a:r>
                    </a:p>
                    <a:p>
                      <a:pPr algn="ctr"/>
                      <a:r>
                        <a:rPr lang="cs-CZ" dirty="0" smtClean="0"/>
                        <a:t>jejich</a:t>
                      </a:r>
                      <a:endParaRPr lang="cs-CZ" dirty="0"/>
                    </a:p>
                  </a:txBody>
                  <a:tcPr anchor="ctr"/>
                </a:tc>
              </a:tr>
              <a:tr h="633645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Tatínek šel</a:t>
                      </a:r>
                      <a:r>
                        <a:rPr lang="cs-CZ" sz="2000" baseline="0" dirty="0" smtClean="0"/>
                        <a:t> s</a:t>
                      </a:r>
                      <a:r>
                        <a:rPr lang="cs-CZ" sz="2000" u="sng" baseline="0" dirty="0" smtClean="0"/>
                        <a:t> chlapci </a:t>
                      </a:r>
                      <a:r>
                        <a:rPr lang="cs-CZ" sz="2000" baseline="0" dirty="0" smtClean="0"/>
                        <a:t>do kina.</a:t>
                      </a:r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(s) nimi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oni</a:t>
                      </a:r>
                      <a:endParaRPr lang="cs-CZ" dirty="0"/>
                    </a:p>
                  </a:txBody>
                  <a:tcPr anchor="ctr"/>
                </a:tc>
              </a:tr>
              <a:tr h="633645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Přijď</a:t>
                      </a:r>
                      <a:r>
                        <a:rPr lang="cs-CZ" sz="2000" baseline="0" dirty="0" smtClean="0"/>
                        <a:t> k </a:t>
                      </a:r>
                      <a:r>
                        <a:rPr lang="cs-CZ" sz="2000" u="sng" baseline="0" dirty="0" smtClean="0"/>
                        <a:t>Marušce</a:t>
                      </a:r>
                      <a:r>
                        <a:rPr lang="cs-CZ" sz="2000" baseline="0" dirty="0" smtClean="0"/>
                        <a:t> na oslavu.</a:t>
                      </a:r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(k) ní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ona</a:t>
                      </a:r>
                      <a:endParaRPr lang="cs-CZ" dirty="0"/>
                    </a:p>
                  </a:txBody>
                  <a:tcPr anchor="ctr"/>
                </a:tc>
              </a:tr>
              <a:tr h="633645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Jirka </a:t>
                      </a:r>
                      <a:r>
                        <a:rPr lang="cs-CZ" sz="2000" u="sng" dirty="0" smtClean="0"/>
                        <a:t>tatínkovi</a:t>
                      </a:r>
                      <a:r>
                        <a:rPr lang="cs-CZ" sz="2000" dirty="0" smtClean="0"/>
                        <a:t> pomáhá</a:t>
                      </a:r>
                      <a:r>
                        <a:rPr lang="cs-CZ" sz="2000" baseline="0" dirty="0" smtClean="0"/>
                        <a:t> rád v dílně.</a:t>
                      </a:r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mu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on</a:t>
                      </a:r>
                      <a:endParaRPr lang="cs-CZ" dirty="0"/>
                    </a:p>
                  </a:txBody>
                  <a:tcPr anchor="ctr"/>
                </a:tc>
              </a:tr>
              <a:tr h="633645">
                <a:tc>
                  <a:txBody>
                    <a:bodyPr/>
                    <a:lstStyle/>
                    <a:p>
                      <a:r>
                        <a:rPr lang="cs-CZ" sz="2000" baseline="0" dirty="0" smtClean="0"/>
                        <a:t>Koupil jsem pro </a:t>
                      </a:r>
                      <a:r>
                        <a:rPr lang="cs-CZ" sz="2000" u="sng" baseline="0" dirty="0" smtClean="0"/>
                        <a:t>maminku</a:t>
                      </a:r>
                      <a:r>
                        <a:rPr lang="cs-CZ" sz="2000" baseline="0" dirty="0" smtClean="0"/>
                        <a:t> dárek.</a:t>
                      </a:r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(pro)</a:t>
                      </a:r>
                      <a:r>
                        <a:rPr lang="cs-CZ" baseline="0" dirty="0" smtClean="0"/>
                        <a:t> ni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ona</a:t>
                      </a:r>
                      <a:endParaRPr lang="cs-CZ" dirty="0"/>
                    </a:p>
                  </a:txBody>
                  <a:tcPr anchor="ctr"/>
                </a:tc>
              </a:tr>
              <a:tr h="633645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Ze </a:t>
                      </a:r>
                      <a:r>
                        <a:rPr lang="cs-CZ" sz="2000" u="sng" dirty="0" smtClean="0"/>
                        <a:t>sousedova</a:t>
                      </a:r>
                      <a:r>
                        <a:rPr lang="cs-CZ" sz="2000" dirty="0" smtClean="0"/>
                        <a:t> bytu se ozýval pláč.</a:t>
                      </a:r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 jeho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jeho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726470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147</TotalTime>
  <Words>459</Words>
  <Application>Microsoft Office PowerPoint</Application>
  <PresentationFormat>Předvádění na obrazovce (4:3)</PresentationFormat>
  <Paragraphs>67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Zájmena</vt:lpstr>
      <vt:lpstr>Druhy zájmen</vt:lpstr>
      <vt:lpstr>Najdi a podtrhni zájmena</vt:lpstr>
      <vt:lpstr>Do tabulky napiš názvy druhů zájmen a přiřaď zájmena z předchozího cvičení:</vt:lpstr>
      <vt:lpstr>Podtržená slova nahraď odpovídajícími zájmeny a uveď jejich základní tvar:</vt:lpstr>
      <vt:lpstr>Prezentace aplikace PowerPoint</vt:lpstr>
    </vt:vector>
  </TitlesOfParts>
  <Company>ZŠ Studená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Zájmena</dc:title>
  <dc:creator>Kotounová Eva</dc:creator>
  <cp:lastModifiedBy>Dvořáková Vladimíra</cp:lastModifiedBy>
  <cp:revision>18</cp:revision>
  <dcterms:created xsi:type="dcterms:W3CDTF">2012-02-22T11:30:46Z</dcterms:created>
  <dcterms:modified xsi:type="dcterms:W3CDTF">2012-03-22T13:45:41Z</dcterms:modified>
</cp:coreProperties>
</file>