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13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6C96E-27BC-4750-82D7-B5CDCA66112B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74B1E-B563-4381-9D64-4CED727A56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87A0A-1609-4468-9EC6-0088B4866A6F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7D7AF-C8D0-4B7B-AD2F-D4D1A07F0C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C50AE-35B1-44EA-B6D1-75997B0BEDCB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AFB1C-1F6C-4A9B-A384-4A20F83728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E8CAA-7585-4AF4-B8B7-6316BCF0044F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DD7E0-4852-4CC1-B254-D78E9975C1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D31F9-1FBA-4E60-88E3-B30848A8A536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78C54-623A-496B-9E15-EF98118396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2E9AB-3080-4DC1-A1D5-03DBBCC1C120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9B7E1-AF93-49C3-A1D8-5714CF1908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3B9DC-2C0B-44DE-A1B4-D0E7B5F1024F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8F103-D1DA-46B0-BE90-CCF7C1ABE8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9FC9D-ADCA-4F1C-B01E-DD65E090A46B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43531-00A6-4AE3-B9C9-C07DD2F445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1569F-05A2-4904-9818-5F6672B00352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33537-D42F-43C8-8154-031A5BCC85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C2515-1947-4EFA-AA4F-FD7C5B83696C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B8E5-E68D-4D5B-9FD5-DA998145A8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206B9-4DBF-4B40-9A6F-C1FA0C034112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B915F-FCFC-4ED9-B44E-96170F049C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603667-388A-4C96-BEEF-AE599E4438CB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672825-67FF-48D1-B4AE-C57D56D8A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822325" y="2781300"/>
          <a:ext cx="7129463" cy="3235325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VY_32_INOVACE_581_ČESKÉ</a:t>
                      </a:r>
                      <a:r>
                        <a:rPr kumimoji="0" lang="cs-CZ" sz="2000" kern="12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_ZEMĚ_V_PRAVĚKU</a:t>
                      </a:r>
                      <a:endParaRPr kumimoji="0" lang="cs-CZ" sz="2000" kern="1200" dirty="0" smtClean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 – ČESKÉ ZEMĚ V PRAVĚKU, DOBA KAMENNÁ, BRONZOVÁ,</a:t>
                      </a:r>
                      <a:r>
                        <a:rPr kumimoji="0" lang="cs-CZ" sz="2000" kern="12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ŽELEZNÁ</a:t>
                      </a:r>
                      <a:endParaRPr kumimoji="0" lang="cs-CZ" sz="2000" kern="1200" dirty="0" smtClean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  <p:pic>
        <p:nvPicPr>
          <p:cNvPr id="13333" name="Obrázek 1" descr="OPV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93713"/>
            <a:ext cx="5832475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3"/>
          <p:cNvSpPr txBox="1">
            <a:spLocks noChangeArrowheads="1"/>
          </p:cNvSpPr>
          <p:nvPr/>
        </p:nvSpPr>
        <p:spPr bwMode="auto">
          <a:xfrm>
            <a:off x="684213" y="404813"/>
            <a:ext cx="7632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Book Antiqua" pitchFamily="18" charset="0"/>
              </a:rPr>
              <a:t>ANOTACE:</a:t>
            </a:r>
          </a:p>
          <a:p>
            <a:endParaRPr lang="cs-CZ" sz="3600">
              <a:latin typeface="Book Antiqua" pitchFamily="18" charset="0"/>
            </a:endParaRPr>
          </a:p>
        </p:txBody>
      </p:sp>
      <p:sp>
        <p:nvSpPr>
          <p:cNvPr id="14338" name="TextovéPole 4"/>
          <p:cNvSpPr txBox="1">
            <a:spLocks noChangeArrowheads="1"/>
          </p:cNvSpPr>
          <p:nvPr/>
        </p:nvSpPr>
        <p:spPr bwMode="auto">
          <a:xfrm>
            <a:off x="684213" y="1196975"/>
            <a:ext cx="76327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Book Antiqua" pitchFamily="18" charset="0"/>
              </a:rPr>
              <a:t>Prezentace je určena žákům 4. ročníku v předmětu Člověk a jeho svět – vlastivěda.</a:t>
            </a:r>
          </a:p>
          <a:p>
            <a:r>
              <a:rPr lang="cs-CZ" sz="2400">
                <a:latin typeface="Book Antiqua" pitchFamily="18" charset="0"/>
              </a:rPr>
              <a:t>Žáci si zopakují život v pravěku.</a:t>
            </a:r>
          </a:p>
          <a:p>
            <a:r>
              <a:rPr lang="cs-CZ" sz="2400">
                <a:latin typeface="Book Antiqua" pitchFamily="18" charset="0"/>
              </a:rPr>
              <a:t>Rozdělí pravěk na dobu kamennou, bronzovou, železnou. </a:t>
            </a:r>
          </a:p>
          <a:p>
            <a:r>
              <a:rPr lang="cs-CZ" sz="2400">
                <a:latin typeface="Book Antiqua" pitchFamily="18" charset="0"/>
              </a:rPr>
              <a:t>Popíší život Keltů. </a:t>
            </a:r>
          </a:p>
          <a:p>
            <a:r>
              <a:rPr lang="cs-CZ" sz="2400">
                <a:latin typeface="Book Antiqua" pitchFamily="18" charset="0"/>
              </a:rPr>
              <a:t>Snímek č.4 – pěstní klín</a:t>
            </a:r>
          </a:p>
          <a:p>
            <a:r>
              <a:rPr lang="cs-CZ" sz="2400">
                <a:latin typeface="Book Antiqua" pitchFamily="18" charset="0"/>
              </a:rPr>
              <a:t>Snímek č. 5 – obrázek pravěkého lovce</a:t>
            </a:r>
          </a:p>
          <a:p>
            <a:r>
              <a:rPr lang="cs-CZ" sz="2400">
                <a:latin typeface="Book Antiqua" pitchFamily="18" charset="0"/>
              </a:rPr>
              <a:t>Snímek č. 6 – ukázka výrobku z doby bronzové</a:t>
            </a:r>
          </a:p>
          <a:p>
            <a:r>
              <a:rPr lang="cs-CZ" sz="2400">
                <a:latin typeface="Book Antiqua" pitchFamily="18" charset="0"/>
              </a:rPr>
              <a:t>Snímek č. 7 – Keltské oppidum</a:t>
            </a:r>
          </a:p>
          <a:p>
            <a:endParaRPr lang="cs-CZ" sz="2400">
              <a:latin typeface="Book Antiqua" pitchFamily="18" charset="0"/>
            </a:endParaRPr>
          </a:p>
          <a:p>
            <a:r>
              <a:rPr lang="cs-CZ" sz="2400">
                <a:latin typeface="Book Antiqua" pitchFamily="18" charset="0"/>
              </a:rPr>
              <a:t>Klíčová slova: PRAVĚK, DOBA KAMENNÁ, DOBA BRONZOVÁ, DOBA ŽELEZNÁ, KELTOVÉ</a:t>
            </a:r>
          </a:p>
          <a:p>
            <a:endParaRPr lang="cs-CZ" sz="2400"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23850" y="2543175"/>
            <a:ext cx="8351838" cy="283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z této doby se nám nedochovaly žádné památky </a:t>
            </a:r>
          </a:p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byly dochovány pouze předměty z této doby</a:t>
            </a:r>
          </a:p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podle materiálu, ze kterého si člověk vyráběl nástroje</a:t>
            </a:r>
            <a:r>
              <a:rPr lang="cs-CZ">
                <a:solidFill>
                  <a:schemeClr val="bg1"/>
                </a:solidFill>
              </a:rPr>
              <a:t>,</a:t>
            </a: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 dělíme období pravěku na:</a:t>
            </a:r>
          </a:p>
          <a:p>
            <a:pPr marL="285750" indent="-285750"/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                                                             starší</a:t>
            </a:r>
          </a:p>
          <a:p>
            <a:pPr marL="285750" indent="-285750">
              <a:buFont typeface="Lucida Sans" pitchFamily="34" charset="0"/>
              <a:buAutoNum type="alphaLcParenR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dobu kamennou </a:t>
            </a:r>
          </a:p>
          <a:p>
            <a:pPr marL="285750" indent="-285750"/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                                                            mladší</a:t>
            </a:r>
          </a:p>
          <a:p>
            <a:pPr marL="285750" indent="-285750"/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b)  dobu bronzovou</a:t>
            </a:r>
          </a:p>
          <a:p>
            <a:pPr marL="285750" indent="-285750"/>
            <a:endParaRPr lang="cs-CZ">
              <a:solidFill>
                <a:schemeClr val="bg1"/>
              </a:solidFill>
              <a:latin typeface="Book Antiqua" pitchFamily="18" charset="0"/>
            </a:endParaRPr>
          </a:p>
          <a:p>
            <a:pPr marL="285750" indent="-285750"/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c)  dobu železnou</a:t>
            </a:r>
          </a:p>
        </p:txBody>
      </p:sp>
      <p:sp>
        <p:nvSpPr>
          <p:cNvPr id="9" name="Obdélník 8"/>
          <p:cNvSpPr/>
          <p:nvPr/>
        </p:nvSpPr>
        <p:spPr>
          <a:xfrm>
            <a:off x="468313" y="404813"/>
            <a:ext cx="8351837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50800"/>
                <a:solidFill>
                  <a:schemeClr val="bg1">
                    <a:shade val="50000"/>
                  </a:schemeClr>
                </a:solidFill>
                <a:latin typeface="+mn-lt"/>
                <a:cs typeface="+mn-cs"/>
              </a:rPr>
              <a:t>ČESKÉ ZEMĚ V PRAVĚKU</a:t>
            </a:r>
            <a:endParaRPr lang="cs-CZ" sz="5400" b="1" dirty="0">
              <a:ln w="50800"/>
              <a:solidFill>
                <a:schemeClr val="bg1">
                  <a:shade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Šipka doprava 9"/>
          <p:cNvSpPr/>
          <p:nvPr/>
        </p:nvSpPr>
        <p:spPr>
          <a:xfrm rot="20960394">
            <a:off x="2559050" y="3759200"/>
            <a:ext cx="1081088" cy="430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765042">
            <a:off x="2535238" y="4076700"/>
            <a:ext cx="977900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Doba kamenná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1341438"/>
            <a:ext cx="6119813" cy="5949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Doba se nazývá podle hlavního nástroje, kterým byl opracovaný kámen – pěstní klín</a:t>
            </a:r>
          </a:p>
          <a:p>
            <a:endParaRPr lang="cs-CZ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cs-CZ" sz="2400" b="1" i="1">
                <a:solidFill>
                  <a:schemeClr val="bg1"/>
                </a:solidFill>
                <a:latin typeface="Book Antiqua" pitchFamily="18" charset="0"/>
              </a:rPr>
              <a:t>Starší doba kamenná </a:t>
            </a:r>
            <a:endParaRPr lang="cs-CZ" sz="2400">
              <a:solidFill>
                <a:schemeClr val="bg1"/>
              </a:solidFill>
              <a:latin typeface="Book Antiqua" pitchFamily="18" charset="0"/>
            </a:endParaRP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období lovců a sběračů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trvání – asi 2 – 3 miliony let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střídá se doba chladu a tepla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vyvinuli se první lidé dnešního typu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žili v tlupách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lidé se živili sbíráním plodů, semen a lovem zvěře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v poslední době ledové žijí na našem území lovci mamutů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obývali jeskyně a jednoduché chýše (větv</a:t>
            </a:r>
            <a:r>
              <a:rPr lang="cs-CZ">
                <a:solidFill>
                  <a:schemeClr val="bg1"/>
                </a:solidFill>
              </a:rPr>
              <a:t>e</a:t>
            </a: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, kosti, kůže)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velkým objevem této doby je oheň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duševní život člověka je znám z nálezů sošek (Věstonická venuše) a z rytin na kostech</a:t>
            </a:r>
          </a:p>
          <a:p>
            <a:pPr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vzniká jednoduchá lidská řeč – nutná k dorozumívání při lovu větších zvířat</a:t>
            </a:r>
          </a:p>
          <a:p>
            <a:pPr>
              <a:buFontTx/>
              <a:buChar char="-"/>
            </a:pPr>
            <a:endParaRPr lang="cs-CZ">
              <a:solidFill>
                <a:schemeClr val="bg1"/>
              </a:solidFill>
              <a:latin typeface="Book Antiqua" pitchFamily="18" charset="0"/>
            </a:endParaRPr>
          </a:p>
          <a:p>
            <a:pPr>
              <a:buFontTx/>
              <a:buChar char="-"/>
            </a:pPr>
            <a:endParaRPr lang="cs-CZ">
              <a:solidFill>
                <a:schemeClr val="bg1"/>
              </a:solidFill>
              <a:latin typeface="Book Antiqua" pitchFamily="18" charset="0"/>
            </a:endParaRPr>
          </a:p>
          <a:p>
            <a:pPr>
              <a:buFontTx/>
              <a:buChar char="-"/>
            </a:pPr>
            <a:endParaRPr lang="cs-CZ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1773238"/>
            <a:ext cx="2660650" cy="214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i="1" dirty="0" smtClean="0">
                <a:solidFill>
                  <a:schemeClr val="bg1"/>
                </a:solidFill>
              </a:rPr>
              <a:t>Mladší doba kamenná</a:t>
            </a:r>
            <a:br>
              <a:rPr lang="cs-CZ" sz="2400" i="1" dirty="0" smtClean="0">
                <a:solidFill>
                  <a:schemeClr val="bg1"/>
                </a:solidFill>
              </a:rPr>
            </a:b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8313" y="1125538"/>
            <a:ext cx="6551612" cy="2584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podnebí je podobné dnešnímu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kácí a vypalují pralesy – vysévání obilek trav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používané nářadí je ze dřeva nebo kamene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začínají obdělávat půdu – sejí a sklízejí obilí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hlavním zdrojem potravy již není lov a sběr semen – stává se jím zemědělství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chovají zvířata pro mléko, maso a vlnu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objevují se první nádoby z hlíny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89413" y="3500438"/>
            <a:ext cx="4078287" cy="297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ovéPole 4"/>
          <p:cNvSpPr txBox="1">
            <a:spLocks noChangeArrowheads="1"/>
          </p:cNvSpPr>
          <p:nvPr/>
        </p:nvSpPr>
        <p:spPr bwMode="auto">
          <a:xfrm>
            <a:off x="757238" y="574675"/>
            <a:ext cx="6121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 i="1">
                <a:solidFill>
                  <a:schemeClr val="bg1"/>
                </a:solidFill>
                <a:latin typeface="Book Antiqua" pitchFamily="18" charset="0"/>
              </a:rPr>
              <a:t>Doba bronzová</a:t>
            </a:r>
            <a:endParaRPr lang="cs-CZ" sz="2400" b="1">
              <a:latin typeface="Book Antiqua" pitchFamily="18" charset="0"/>
            </a:endParaRPr>
          </a:p>
        </p:txBody>
      </p:sp>
      <p:sp>
        <p:nvSpPr>
          <p:cNvPr id="18434" name="TextovéPole 5"/>
          <p:cNvSpPr txBox="1">
            <a:spLocks noChangeArrowheads="1"/>
          </p:cNvSpPr>
          <p:nvPr/>
        </p:nvSpPr>
        <p:spPr bwMode="auto">
          <a:xfrm>
            <a:off x="900113" y="1036638"/>
            <a:ext cx="6985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trvalo mnoho let, než lidé objevili zpracování kovů a jejich slévání</a:t>
            </a:r>
          </a:p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podle slitiny bronzu se toto období nazývá doba bronzová</a:t>
            </a:r>
          </a:p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z bronzu vyrábějí nástroje, zbraně a šperky</a:t>
            </a:r>
          </a:p>
        </p:txBody>
      </p:sp>
      <p:sp>
        <p:nvSpPr>
          <p:cNvPr id="18435" name="TextovéPole 6"/>
          <p:cNvSpPr txBox="1">
            <a:spLocks noChangeArrowheads="1"/>
          </p:cNvSpPr>
          <p:nvPr/>
        </p:nvSpPr>
        <p:spPr bwMode="auto">
          <a:xfrm>
            <a:off x="900113" y="4724400"/>
            <a:ext cx="3095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 i="1">
                <a:solidFill>
                  <a:schemeClr val="bg1"/>
                </a:solidFill>
                <a:latin typeface="Book Antiqua" pitchFamily="18" charset="0"/>
              </a:rPr>
              <a:t>Doba železná</a:t>
            </a:r>
          </a:p>
        </p:txBody>
      </p:sp>
      <p:sp>
        <p:nvSpPr>
          <p:cNvPr id="18436" name="TextovéPole 7"/>
          <p:cNvSpPr txBox="1">
            <a:spLocks noChangeArrowheads="1"/>
          </p:cNvSpPr>
          <p:nvPr/>
        </p:nvSpPr>
        <p:spPr bwMode="auto">
          <a:xfrm>
            <a:off x="900113" y="5373688"/>
            <a:ext cx="640873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železo se osvědčilo více než bronz</a:t>
            </a:r>
          </a:p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vyrábí z něho zbraně, nářadí, nástroje, šperky</a:t>
            </a:r>
          </a:p>
          <a:p>
            <a:pPr marL="285750" indent="-285750">
              <a:buFontTx/>
              <a:buChar char="-"/>
            </a:pPr>
            <a:r>
              <a:rPr lang="cs-CZ">
                <a:solidFill>
                  <a:schemeClr val="bg1"/>
                </a:solidFill>
                <a:latin typeface="Book Antiqua" pitchFamily="18" charset="0"/>
              </a:rPr>
              <a:t>během doby železné přicházejí na naše území Keltové</a:t>
            </a:r>
          </a:p>
        </p:txBody>
      </p:sp>
      <p:pic>
        <p:nvPicPr>
          <p:cNvPr id="1843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2214563"/>
            <a:ext cx="25050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i="1" dirty="0" smtClean="0">
                <a:solidFill>
                  <a:schemeClr val="bg1"/>
                </a:solidFill>
              </a:rPr>
              <a:t>Keltové na našem území</a:t>
            </a: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188" y="1341438"/>
            <a:ext cx="6985000" cy="3970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první obyvatelé našeho území, o kterých máme i písemné prameny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Bójové – jeden z keltských kmenů – odtud název naší vlasti Bohemia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Keltové byli bojovní, tvrdí, ale měli vyspělou kulturu – řemeslníci, stavitelé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byli velmi zruční – sošky, šperky, nástroje (pila, nůžky, hrábě)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používali při obchodu mince – do té doby výměnný obchod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s</a:t>
            </a: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tavěli oppida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Keltové pobývali na našem území asi 400 let,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 </a:t>
            </a: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    byli vytlačeni kmeny Germánů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>
                <a:solidFill>
                  <a:schemeClr val="bg1"/>
                </a:solidFill>
                <a:latin typeface="+mn-lt"/>
                <a:cs typeface="+mn-cs"/>
              </a:rPr>
              <a:t>kmeny Germánů nahrazují kmeny Slovanů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solidFill>
                <a:schemeClr val="bg1"/>
              </a:solidFill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4076700"/>
            <a:ext cx="343376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79425" indent="-342900">
              <a:buFont typeface="Wingdings 2" pitchFamily="18" charset="2"/>
              <a:buAutoNum type="arabicPeriod"/>
            </a:pPr>
            <a:r>
              <a:rPr lang="cs-CZ" sz="2400" smtClean="0"/>
              <a:t>Podle čeho rozdělujeme pravěk na určitá období?</a:t>
            </a:r>
          </a:p>
          <a:p>
            <a:pPr marL="479425" indent="-342900">
              <a:buFont typeface="Wingdings 2" pitchFamily="18" charset="2"/>
              <a:buAutoNum type="arabicPeriod"/>
            </a:pPr>
            <a:r>
              <a:rPr lang="cs-CZ" sz="2400" smtClean="0"/>
              <a:t>Jak se živili lidé ve starší době kamenné? </a:t>
            </a:r>
          </a:p>
          <a:p>
            <a:pPr marL="479425" indent="-342900">
              <a:buFont typeface="Wingdings 2" pitchFamily="18" charset="2"/>
              <a:buAutoNum type="arabicPeriod"/>
            </a:pPr>
            <a:r>
              <a:rPr lang="cs-CZ" sz="2400" smtClean="0"/>
              <a:t>Co je hlavní obživou lidí v mladší době kamenné?</a:t>
            </a:r>
          </a:p>
          <a:p>
            <a:pPr marL="479425" indent="-342900">
              <a:buFont typeface="Wingdings 2" pitchFamily="18" charset="2"/>
              <a:buAutoNum type="arabicPeriod"/>
            </a:pPr>
            <a:r>
              <a:rPr lang="cs-CZ" sz="2400" smtClean="0"/>
              <a:t>Z jakého materiálu vyráběli lidé v mladší době kamenné nádoby?</a:t>
            </a:r>
          </a:p>
          <a:p>
            <a:pPr marL="479425" indent="-342900">
              <a:buFont typeface="Wingdings 2" pitchFamily="18" charset="2"/>
              <a:buAutoNum type="arabicPeriod"/>
            </a:pPr>
            <a:r>
              <a:rPr lang="cs-CZ" sz="2400" smtClean="0"/>
              <a:t>Jak se nazývají první obyvatelé našeho území, o kterých máme písemné památky?</a:t>
            </a:r>
          </a:p>
          <a:p>
            <a:pPr marL="479425" indent="-342900">
              <a:buFont typeface="Wingdings 2" pitchFamily="18" charset="2"/>
              <a:buAutoNum type="arabicPeriod"/>
            </a:pPr>
            <a:r>
              <a:rPr lang="cs-CZ" sz="2400" smtClean="0"/>
              <a:t>Co používali Keltové při obchodu?</a:t>
            </a:r>
          </a:p>
          <a:p>
            <a:pPr marL="479425" indent="-342900">
              <a:buFont typeface="Wingdings 2" pitchFamily="18" charset="2"/>
              <a:buAutoNum type="arabicPeriod"/>
            </a:pPr>
            <a:r>
              <a:rPr lang="cs-CZ" sz="2400" smtClean="0"/>
              <a:t>Jakým kmenem byli vytlačeni Keltové z našeho území?</a:t>
            </a:r>
          </a:p>
          <a:p>
            <a:pPr marL="479425" indent="-342900">
              <a:buFont typeface="Wingdings 2" pitchFamily="18" charset="2"/>
              <a:buAutoNum type="arabicPeriod"/>
            </a:pPr>
            <a:endParaRPr lang="cs-CZ" sz="1600" smtClean="0"/>
          </a:p>
          <a:p>
            <a:pPr marL="479425" indent="-342900">
              <a:buFont typeface="Wingdings 2" pitchFamily="18" charset="2"/>
              <a:buAutoNum type="arabicPeriod"/>
            </a:pPr>
            <a:endParaRPr lang="cs-CZ" sz="1600" smtClean="0"/>
          </a:p>
          <a:p>
            <a:pPr marL="479425" indent="-342900">
              <a:buFont typeface="Wingdings 2" pitchFamily="18" charset="2"/>
              <a:buAutoNum type="arabicPeriod"/>
            </a:pPr>
            <a:endParaRPr lang="cs-CZ" sz="1600" smtClean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Použité zdroje: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i="1" smtClean="0"/>
              <a:t>VLASTIVĚDA 4: HLAVNÍ UDÁLOSTI NEJSTARŠÍCH ČESKÝCH DĚJIN</a:t>
            </a:r>
            <a:r>
              <a:rPr lang="cs-CZ" sz="1800" smtClean="0"/>
              <a:t>. První vydání. Brno: NOVÁ ŠKOLA, 2005. ISBN 80-7289-061-1.</a:t>
            </a:r>
          </a:p>
          <a:p>
            <a:r>
              <a:rPr lang="cs-CZ" sz="1800" smtClean="0"/>
              <a:t>HORA, Petr. </a:t>
            </a:r>
            <a:r>
              <a:rPr lang="cs-CZ" sz="1800" i="1" smtClean="0"/>
              <a:t>TOULKY ČESKOU MINULOSTÍ 1</a:t>
            </a:r>
            <a:r>
              <a:rPr lang="cs-CZ" sz="1800" smtClean="0"/>
              <a:t>. TŘETÍ. Praha: BARONET, 1995. ISBN 80-85890-47-X.</a:t>
            </a:r>
          </a:p>
          <a:p>
            <a:r>
              <a:rPr lang="cs-CZ" sz="1800" smtClean="0"/>
              <a:t>HARNA, Josef. </a:t>
            </a:r>
            <a:r>
              <a:rPr lang="cs-CZ" sz="1800" i="1" smtClean="0"/>
              <a:t>VLASTIVĚDA: OBRAZY ZE STARŠÍCH ČESKÝCH DĚJIN</a:t>
            </a:r>
            <a:r>
              <a:rPr lang="cs-CZ" sz="1800" smtClean="0"/>
              <a:t>. První. Všeň: ALTER, 1996. ISBN 80-85775-441.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222</TotalTime>
  <Words>502</Words>
  <Application>Microsoft Office PowerPoint</Application>
  <PresentationFormat>On-screen Show (4:3)</PresentationFormat>
  <Paragraphs>81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9" baseType="lpstr">
      <vt:lpstr>Book Antiqua</vt:lpstr>
      <vt:lpstr>Arial</vt:lpstr>
      <vt:lpstr>Lucida Sans</vt:lpstr>
      <vt:lpstr>Wingdings 2</vt:lpstr>
      <vt:lpstr>Wingdings</vt:lpstr>
      <vt:lpstr>Wingdings 3</vt:lpstr>
      <vt:lpstr>Calibri</vt:lpstr>
      <vt:lpstr>Times New Roman</vt:lpstr>
      <vt:lpstr>Vrchol</vt:lpstr>
      <vt:lpstr>Vrchol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DUM</cp:lastModifiedBy>
  <cp:revision>23</cp:revision>
  <dcterms:created xsi:type="dcterms:W3CDTF">2013-05-01T12:41:38Z</dcterms:created>
  <dcterms:modified xsi:type="dcterms:W3CDTF">2013-12-19T19:23:26Z</dcterms:modified>
</cp:coreProperties>
</file>