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35FB0E-C4EF-40C0-AA85-421882927B4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BF86A5-0A70-4315-8059-05B305495C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862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F86A5-0A70-4315-8059-05B305495C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20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782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836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14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320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40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103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928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050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63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95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434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33CCA-FA58-4547-B3F2-D826DB4D9C81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5B5B9-50CB-4AEA-BB70-4AF3841B10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02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926470"/>
              </p:ext>
            </p:extLst>
          </p:nvPr>
        </p:nvGraphicFramePr>
        <p:xfrm>
          <a:off x="822648" y="2780928"/>
          <a:ext cx="7129462" cy="3449961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VY_32_INOVACE_584_ČESKÝ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_STÁT_ZA_VLÁDY_LUCEMBURKŮ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 RODEM LUCEMBURKŮ, PANOVNÍKY, JEJICH VLÁDOU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3911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268760"/>
            <a:ext cx="770485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Prezentace je určena žákům 4. tříd v hodině Člověk a jeho svět jako výkladová hodina.</a:t>
            </a:r>
          </a:p>
          <a:p>
            <a:r>
              <a:rPr lang="cs-CZ" sz="1600" dirty="0" smtClean="0"/>
              <a:t>Žáci se seznámí s rodem Lucemburků, panovníky, jejich vládou.</a:t>
            </a:r>
          </a:p>
          <a:p>
            <a:r>
              <a:rPr lang="cs-CZ" sz="1600" dirty="0" smtClean="0"/>
              <a:t>Povídají o Karlu IV. – jeho životě, stavbách.</a:t>
            </a:r>
          </a:p>
          <a:p>
            <a:r>
              <a:rPr lang="cs-CZ" sz="1600" dirty="0" smtClean="0"/>
              <a:t>Snímek č. 3 – Jan Lucemburský, Eliška Přemyslovna</a:t>
            </a:r>
          </a:p>
          <a:p>
            <a:r>
              <a:rPr lang="cs-CZ" sz="1600" dirty="0" smtClean="0"/>
              <a:t>Snímek č. 6 – stavby Karla IV.</a:t>
            </a:r>
          </a:p>
          <a:p>
            <a:r>
              <a:rPr lang="cs-CZ" sz="1600" dirty="0" smtClean="0"/>
              <a:t>Snímek č. 7 – Karel IV. a jeho ženy</a:t>
            </a:r>
          </a:p>
          <a:p>
            <a:r>
              <a:rPr lang="cs-CZ" sz="1600" dirty="0" smtClean="0"/>
              <a:t>Snímek č. 8 – Václav IV.</a:t>
            </a:r>
          </a:p>
          <a:p>
            <a:r>
              <a:rPr lang="cs-CZ" sz="1600" dirty="0" smtClean="0"/>
              <a:t>Snímek č. 9 – Zikmund Lucemburský</a:t>
            </a:r>
          </a:p>
          <a:p>
            <a:endParaRPr lang="cs-CZ" sz="2400" dirty="0" smtClean="0"/>
          </a:p>
          <a:p>
            <a:r>
              <a:rPr lang="cs-CZ" sz="1600" dirty="0" smtClean="0"/>
              <a:t>Klíčová slova</a:t>
            </a:r>
            <a:r>
              <a:rPr lang="cs-CZ" sz="1600" smtClean="0"/>
              <a:t>: </a:t>
            </a:r>
            <a:r>
              <a:rPr lang="cs-CZ" sz="1600" smtClean="0"/>
              <a:t>LUCEMBURKOVÉ</a:t>
            </a:r>
            <a:r>
              <a:rPr lang="cs-CZ" sz="1600" dirty="0" smtClean="0"/>
              <a:t>, JAN LUCEMBURSKÝ, ELIŠKA PŘEMYSLOVNA, KAREL IV., VÁCLAV IV., ZIKMUND LUCEMBURSKÝ, KARLŠTEJN, KARLŮV MOST</a:t>
            </a:r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34323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Český stát za vlády Lucemburků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 smrti Václava III. z rodu Přemyslovců nastává období, kdy český stát potřeboval panovníka.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315781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Česká šlechta si vybrala za svého panovníka Jana Lucemburského, který se oženil s Eliškou Přemyslovnou.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46777"/>
            <a:ext cx="3086100" cy="301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889" y="3257550"/>
            <a:ext cx="2139875" cy="2952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89050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3672408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i="1" dirty="0" smtClean="0"/>
              <a:t>Jan Lucemburský</a:t>
            </a:r>
            <a:endParaRPr lang="cs-CZ" sz="36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Syn římskoněmeckého krále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Nerozuměl české zemi ani jazyku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Odvážný bojovník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Připojil nová území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 Čechách příliš nepobýval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České království  při jeho nepřítomnosti hodně upadalo – nepokoje, česká šlechta se snaží omezovat panovníkovu moc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Padl v bitvě u Kresčaku (Francie) v roce 1346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Na český trůn nastupuje jeho syn Václav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3212976"/>
            <a:ext cx="3348372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83980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20505501">
            <a:off x="-18828" y="1269696"/>
            <a:ext cx="5219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Syn Jana Lucemburského a Elišky Přemyslovny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 rot="20369340">
            <a:off x="-407214" y="2268860"/>
            <a:ext cx="42488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Wingdings" pitchFamily="2" charset="2"/>
              <a:buChar char="ü"/>
            </a:pPr>
            <a:r>
              <a:rPr lang="cs-CZ" sz="2000" dirty="0" smtClean="0"/>
              <a:t>Vyrůstal ve Francii – přijímá jméno Karel, dostává se mu velmi dobrého vzdělání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 rot="20349110">
            <a:off x="90238" y="3038910"/>
            <a:ext cx="43472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Naučil se číst, psát – uměl málokterý panovník, ovládal několik cizích jazyků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rot="1726837">
            <a:off x="5026451" y="2146630"/>
            <a:ext cx="40485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Odjíždí do Čech obnovit pořádek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 rot="1913042">
            <a:off x="4770810" y="2638518"/>
            <a:ext cx="39862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Platí dluhy za otce, trestá loupeživé bandy, nechává opravit Pražský hrad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 rot="1875852">
            <a:off x="4207663" y="4443972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000" dirty="0" smtClean="0"/>
              <a:t>V roce 1347 byl korunován českým králem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 rot="1884048">
            <a:off x="3991640" y="3857523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V roce 1346 se stává římskoněmeckým králem</a:t>
            </a:r>
            <a:endParaRPr lang="cs-CZ" sz="2000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77073"/>
            <a:ext cx="2892037" cy="3082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094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Vláda Karla IV.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628800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byl vynikajícím diplomatem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dokázal v Čechách udržet mír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za jeho vlády  je Praha největším městem střední Evropy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založil Nové Město pražské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nechal postavit Karlův most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chrám sv. Víta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hrad Karlštejn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nechal zhotovit korunovační klenoty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 roce 1348 založil Karlovu univerzitu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Nejvýznamnější panovník českého státu </a:t>
            </a:r>
          </a:p>
          <a:p>
            <a:r>
              <a:rPr lang="cs-CZ" dirty="0"/>
              <a:t> </a:t>
            </a:r>
            <a:r>
              <a:rPr lang="cs-CZ" dirty="0" smtClean="0"/>
              <a:t>označován jako  </a:t>
            </a:r>
            <a:r>
              <a:rPr lang="cs-CZ" b="1" i="1" dirty="0" smtClean="0"/>
              <a:t>OTEC VLASTI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298" y="188640"/>
            <a:ext cx="3370470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331" y="2660251"/>
            <a:ext cx="3184437" cy="2898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09390"/>
            <a:ext cx="2808312" cy="2626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363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7025" y="188640"/>
            <a:ext cx="2876742" cy="2651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0"/>
            <a:ext cx="1793240" cy="8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6" y="4965708"/>
            <a:ext cx="1672371" cy="1527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38806"/>
            <a:ext cx="1920998" cy="1581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147" y="4938807"/>
            <a:ext cx="1856568" cy="152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4924532"/>
            <a:ext cx="1632395" cy="1601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ů 3"/>
          <p:cNvSpPr/>
          <p:nvPr/>
        </p:nvSpPr>
        <p:spPr>
          <a:xfrm rot="2766678">
            <a:off x="1501828" y="3186338"/>
            <a:ext cx="649250" cy="147928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499641" y="3529937"/>
            <a:ext cx="649250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4966277" y="3529937"/>
            <a:ext cx="649250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18837649">
            <a:off x="6742998" y="3263099"/>
            <a:ext cx="649250" cy="143350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07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Václav IV.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809" y="1661414"/>
            <a:ext cx="3891167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Nastupuje na trůn po smrti Karla IV.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809" y="2238035"/>
            <a:ext cx="691550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Věnoval mnoho času svým zálibám (lovu) – vladaření ho nezajímalo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809" y="2765174"/>
            <a:ext cx="5835383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Vystupuje proti němu česká šlechta i bratr Zikmund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809" y="3378720"/>
            <a:ext cx="2306991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Lidé umírají na mor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809" y="3873532"/>
            <a:ext cx="6195423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Lidé vystupují proti církvi – bohatne prodáváním odpustků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809" y="4509120"/>
            <a:ext cx="3457751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Proti církvi vystupuje i Jan Hus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809" y="5085184"/>
            <a:ext cx="6411447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Václav IV. umírá ještě před vypuknutím husitských válek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16" y="3378720"/>
            <a:ext cx="2762373" cy="3206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966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Zikmund Lucemburský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2448272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Nástupce Václava IV.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8280920" cy="70788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Výborný diplomat, řeší problémy uvnitř církve – prosadil si volbu jednoho papeže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284984"/>
            <a:ext cx="7272808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Zvolen českým králem – husité ho za krále nechtěli, neuznávají ho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933056"/>
            <a:ext cx="2664296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Probíhají husitské války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81128"/>
            <a:ext cx="5184576" cy="70788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Rok po zvolení českým králem Zikmund umírá (1437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469092"/>
            <a:ext cx="6912768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Stejně jako rod Přemyslovců i Lucemburkové vymírají po meči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027" y="3237282"/>
            <a:ext cx="2795882" cy="3395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9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60648"/>
            <a:ext cx="8280920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i="1" dirty="0"/>
              <a:t>Pracovní list</a:t>
            </a:r>
            <a:endParaRPr lang="cs-CZ" dirty="0"/>
          </a:p>
          <a:p>
            <a:r>
              <a:rPr lang="cs-CZ" b="1" i="1" dirty="0"/>
              <a:t> </a:t>
            </a:r>
            <a:r>
              <a:rPr lang="cs-CZ" b="1" i="1" dirty="0" smtClean="0"/>
              <a:t>                                                                          </a:t>
            </a:r>
            <a:r>
              <a:rPr lang="cs-CZ" sz="1400" dirty="0" smtClean="0"/>
              <a:t>                                                                     Jméno </a:t>
            </a:r>
            <a:r>
              <a:rPr lang="cs-CZ" sz="1400" dirty="0"/>
              <a:t>a příjmení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sz="1400" dirty="0" smtClean="0"/>
              <a:t>1. Jaký </a:t>
            </a:r>
            <a:r>
              <a:rPr lang="cs-CZ" sz="1400" dirty="0"/>
              <a:t>rod vystřídali Lucemburkové na českém trůnu?</a:t>
            </a:r>
          </a:p>
          <a:p>
            <a:r>
              <a:rPr lang="cs-CZ" sz="1400" dirty="0"/>
              <a:t> </a:t>
            </a:r>
            <a:endParaRPr lang="cs-CZ" sz="1400" dirty="0" smtClean="0"/>
          </a:p>
          <a:p>
            <a:r>
              <a:rPr lang="cs-CZ" sz="1400" dirty="0"/>
              <a:t>  </a:t>
            </a:r>
          </a:p>
          <a:p>
            <a:pPr lvl="0"/>
            <a:r>
              <a:rPr lang="cs-CZ" sz="1400" dirty="0" smtClean="0"/>
              <a:t>2. Koho </a:t>
            </a:r>
            <a:r>
              <a:rPr lang="cs-CZ" sz="1400" dirty="0"/>
              <a:t>si vzala Eliška Přemyslovna za muže?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  </a:t>
            </a:r>
          </a:p>
          <a:p>
            <a:pPr lvl="0"/>
            <a:r>
              <a:rPr lang="cs-CZ" sz="1400" dirty="0" smtClean="0"/>
              <a:t>3. V</a:t>
            </a:r>
            <a:r>
              <a:rPr lang="cs-CZ" sz="1400" dirty="0"/>
              <a:t> jaké zemi byl vychováván Karel IV.?</a:t>
            </a:r>
          </a:p>
          <a:p>
            <a:r>
              <a:rPr lang="cs-CZ" sz="1400" dirty="0"/>
              <a:t>  </a:t>
            </a:r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dirty="0" smtClean="0"/>
              <a:t>4. Proč </a:t>
            </a:r>
            <a:r>
              <a:rPr lang="cs-CZ" sz="1400" dirty="0"/>
              <a:t>se Karlu IV. říká </a:t>
            </a:r>
            <a:r>
              <a:rPr lang="cs-CZ" sz="1400" i="1" dirty="0"/>
              <a:t>OTEC VLASTI</a:t>
            </a:r>
            <a:r>
              <a:rPr lang="cs-CZ" sz="1400" dirty="0"/>
              <a:t>?</a:t>
            </a:r>
          </a:p>
          <a:p>
            <a:r>
              <a:rPr lang="cs-CZ" sz="1400" dirty="0"/>
              <a:t>  </a:t>
            </a:r>
            <a:endParaRPr lang="cs-CZ" sz="1400" dirty="0" smtClean="0"/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dirty="0" smtClean="0"/>
              <a:t>5. Napiš </a:t>
            </a:r>
            <a:r>
              <a:rPr lang="cs-CZ" sz="1400" dirty="0"/>
              <a:t>tři stavby z doby Karla IV. </a:t>
            </a:r>
          </a:p>
          <a:p>
            <a:r>
              <a:rPr lang="cs-CZ" sz="1400" dirty="0"/>
              <a:t>   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6. V jakém roce byla  založena Karlova univerzita?</a:t>
            </a:r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7. Jak se jmenoval most, který stával na místě dnešního Karlova mostu?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8. Čím byl zvláštní hrad Karlštejn?</a:t>
            </a:r>
          </a:p>
          <a:p>
            <a:endParaRPr lang="cs-CZ" sz="1400" dirty="0"/>
          </a:p>
          <a:p>
            <a:endParaRPr lang="cs-CZ" sz="1400" dirty="0"/>
          </a:p>
          <a:p>
            <a:pPr lvl="0"/>
            <a:r>
              <a:rPr lang="cs-CZ" sz="1400" dirty="0" smtClean="0"/>
              <a:t>9. Kolik </a:t>
            </a:r>
            <a:r>
              <a:rPr lang="cs-CZ" sz="1400" dirty="0"/>
              <a:t>manželek měl Karel IV</a:t>
            </a:r>
            <a:r>
              <a:rPr lang="cs-CZ" sz="1400" dirty="0" smtClean="0"/>
              <a:t>.?</a:t>
            </a:r>
          </a:p>
          <a:p>
            <a:pPr lvl="0"/>
            <a:endParaRPr lang="cs-CZ" sz="1400" dirty="0"/>
          </a:p>
          <a:p>
            <a:pPr lvl="0"/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897740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STŘÍBRNÁ, PaedDr. Iva. </a:t>
            </a:r>
            <a:r>
              <a:rPr lang="cs-CZ" sz="1800" i="1" dirty="0"/>
              <a:t>Vlastivěda 4: HLAVNÍ UDÁLOSTI NEJSTARŠÍCH ČESKÝCH DĚJIN</a:t>
            </a:r>
            <a:r>
              <a:rPr lang="cs-CZ" sz="1800" dirty="0"/>
              <a:t>. První. Brno: NOVÁ ŠKOLA, 2005. ISBN </a:t>
            </a:r>
            <a:r>
              <a:rPr lang="cs-CZ" sz="1800" dirty="0" smtClean="0"/>
              <a:t>80-7289-061-1.</a:t>
            </a:r>
          </a:p>
          <a:p>
            <a:pPr marL="0" indent="0">
              <a:buNone/>
            </a:pPr>
            <a:r>
              <a:rPr lang="cs-CZ" sz="1800" dirty="0"/>
              <a:t>MANDELOVÁ, Helena. </a:t>
            </a:r>
            <a:r>
              <a:rPr lang="cs-CZ" sz="1800" i="1" dirty="0"/>
              <a:t>DĚJINY V OBRAZECH: ČESKÉ ZEMĚ ZA VLÁDY LUCEMBURKŮ</a:t>
            </a:r>
            <a:r>
              <a:rPr lang="cs-CZ" sz="1800" dirty="0"/>
              <a:t>. Praha: ALBATROS, 1993. ISBN 80-00-00403-8.</a:t>
            </a:r>
          </a:p>
        </p:txBody>
      </p:sp>
    </p:spTree>
    <p:extLst>
      <p:ext uri="{BB962C8B-B14F-4D97-AF65-F5344CB8AC3E}">
        <p14:creationId xmlns:p14="http://schemas.microsoft.com/office/powerpoint/2010/main" val="77033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486</Words>
  <Application>Microsoft Office PowerPoint</Application>
  <PresentationFormat>Předvádění na obrazovce (4:3)</PresentationFormat>
  <Paragraphs>101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Český stát za vlády Lucemburků</vt:lpstr>
      <vt:lpstr>Prezentace aplikace PowerPoint</vt:lpstr>
      <vt:lpstr>Karel IV.</vt:lpstr>
      <vt:lpstr>Vláda Karla IV. </vt:lpstr>
      <vt:lpstr>Prezentace aplikace PowerPoint</vt:lpstr>
      <vt:lpstr>Václav IV.</vt:lpstr>
      <vt:lpstr>Zikmund Lucemburský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24</cp:revision>
  <dcterms:created xsi:type="dcterms:W3CDTF">2013-05-06T16:11:41Z</dcterms:created>
  <dcterms:modified xsi:type="dcterms:W3CDTF">2013-12-11T14:40:28Z</dcterms:modified>
</cp:coreProperties>
</file>