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6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639E0-059F-40BC-84AF-A1C9703D557C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6807C-B750-4958-A93C-FEA2A8E46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7F644B-8B09-4F43-8D85-812CD53872B3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99871-3E57-47A8-BCFA-2C6E4C2042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248B5-EEDD-44C5-98BA-5631F351BD55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727D0-6A06-464C-B8C7-F63B6F529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E238B-476C-499F-8F64-239CC97DAC49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306E4A-E9D8-42AF-8093-BB8A44110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53911-3175-49E8-A77A-0F9C9CED062F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54205-6175-458C-8B94-A614116D7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BEF95-E900-4DEB-BBFA-435E295D3B31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57C5D-6BFA-4A35-89B1-AD8D2867CE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1F191-009F-453D-8E23-4D49D8700A8F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570FD-2085-47BE-877D-DE776E0544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7D4C4-357C-4421-A784-EF9B674725BB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1A0EE-BDD9-4885-A48B-7110EEC90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316CD-D9FE-43A5-9843-3C6943F7F61E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01FCF-F509-4F2A-A353-EA294EB73B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2ABBE-C4C8-4F2C-9B83-EC541EA4AF21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0180D-D560-4D4E-9C71-BA989B64D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75EBD-3A35-4CE7-B773-AF71D7A8D095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4EF9F-4F31-4B07-B421-DAFD4408B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02C605-EC15-4127-AFE9-08D27DB432F1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54D187-FAA1-453D-AC4C-748FD37888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 descr="OPV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493713"/>
            <a:ext cx="5832475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450" y="2205038"/>
          <a:ext cx="7129463" cy="3449637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VY_32_INOVACE_585_VZNIK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_ČESKÉHO_STÁTU_VLÁDA_PŘEMYSLOVSKÝCH_KNÍŽAT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SI OBDOBÍ VLÁDY PŘEMYSLOVSKÝCH KNÍŽAT, JEJICH PANOVNÍKY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Aharoni" pitchFamily="2" charset="-79"/>
                <a:cs typeface="Aharoni" pitchFamily="2" charset="-79"/>
              </a:rPr>
              <a:t>Anotace: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Prezentace je určena žákům 4. ročníku v hodině Člověk a jeho svět – vlastivěda.</a:t>
            </a:r>
          </a:p>
          <a:p>
            <a:r>
              <a:rPr lang="cs-CZ" sz="1600" smtClean="0"/>
              <a:t>Žáci si zopakují Přemyslovské panovníky a jejich vládu.</a:t>
            </a:r>
          </a:p>
          <a:p>
            <a:r>
              <a:rPr lang="cs-CZ" sz="1600" smtClean="0"/>
              <a:t>Při vyplňování pracovního listu si ověří své znalosti.</a:t>
            </a:r>
          </a:p>
          <a:p>
            <a:r>
              <a:rPr lang="cs-CZ" sz="1600" smtClean="0"/>
              <a:t>Snímek 4 – Kníže Bořivoj a Ludmila</a:t>
            </a:r>
          </a:p>
          <a:p>
            <a:r>
              <a:rPr lang="cs-CZ" sz="1600" smtClean="0"/>
              <a:t>Snímek 5 – Kníže Vratislav I. a Drahomíra</a:t>
            </a:r>
          </a:p>
          <a:p>
            <a:r>
              <a:rPr lang="cs-CZ" sz="1600" smtClean="0"/>
              <a:t>Snímek 6 – Svatý Václav</a:t>
            </a:r>
          </a:p>
          <a:p>
            <a:r>
              <a:rPr lang="cs-CZ" sz="1600" smtClean="0"/>
              <a:t>Snímek 7 – Kníže Oldřich</a:t>
            </a:r>
          </a:p>
          <a:p>
            <a:r>
              <a:rPr lang="cs-CZ" sz="1600" smtClean="0"/>
              <a:t>Snímek 8 – Vratislav II. </a:t>
            </a:r>
          </a:p>
          <a:p>
            <a:r>
              <a:rPr lang="cs-CZ" sz="1600" smtClean="0"/>
              <a:t>Snímek 9 – Biskup Vojtěch</a:t>
            </a:r>
          </a:p>
          <a:p>
            <a:endParaRPr lang="cs-CZ" sz="1600" smtClean="0"/>
          </a:p>
          <a:p>
            <a:r>
              <a:rPr lang="cs-CZ" sz="1600" smtClean="0"/>
              <a:t>Klíčová slova: PŘEMYSLOVSKÁ KNÍŽATA, BOŘIVOJ, SV. LUDMILA, VRATISLAV I., DRAHOMÍRA, SVATÝ VÁCLAV, ODŘICH, BŘETISLAV, VRATISLAV II., SLAVNÍKOVCI</a:t>
            </a:r>
          </a:p>
          <a:p>
            <a:endParaRPr lang="cs-CZ" sz="2000" smtClean="0"/>
          </a:p>
          <a:p>
            <a:endParaRPr lang="cs-CZ" sz="2000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VZNIK ČESKÉHO STÁTU, VLÁDA PŘEMYSLOVSKÝCH KNÍŽAT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684076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Během 10. století je nejsilnějším kmenem rod </a:t>
            </a:r>
            <a:r>
              <a:rPr lang="cs-CZ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přemyslovců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420888"/>
            <a:ext cx="504056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Ovládali území při dolním toku </a:t>
            </a:r>
            <a:r>
              <a:rPr lang="cs-CZ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vltavy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996952"/>
            <a:ext cx="684076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Postupně rozšiřovali své území – sňatkem, dohodou, bojem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41675" y="3716338"/>
            <a:ext cx="226695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7920880" cy="70788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Kníže Bořivoj – první známý kníže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112550"/>
            <a:ext cx="7416824" cy="267765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první Přemyslovec o kterém se nám dochovaly písemné zprávy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vládl v Čechách koncem 9. století – stejně jako kníže Svatopluk na Velké Moravě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jeho manželkou byla Ludmila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sídlem byl Pražský hrad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Bořivoj a Ludmila pomáhali šířit křesťanství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3086100"/>
            <a:ext cx="2371725" cy="33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3070225"/>
            <a:ext cx="2595562" cy="337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55776" y="332656"/>
            <a:ext cx="3168352" cy="76944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Svatý Václav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838" y="1341438"/>
            <a:ext cx="5040312" cy="120015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Po smrti Bořivoje se vlády ujímá jeho syn Spytihněv – umírá bezdětný a vlády se tedy ujímá jeho bratr Vratislav I.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341438"/>
            <a:ext cx="2171700" cy="322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27088" y="5013325"/>
            <a:ext cx="4176712" cy="8302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Manželkou Vratislava byla kněžna Drahomíra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2947988"/>
            <a:ext cx="2333625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8313" y="333375"/>
            <a:ext cx="3924300" cy="3683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Synem Vratislava a Drahomíry byl Václav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052513"/>
            <a:ext cx="1924050" cy="338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779838" y="836613"/>
            <a:ext cx="4968875" cy="175418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Václav byl vychováván svou babičkou Ludmilou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Po smrti Vratislava I. vládla Drahomíra společně s Ludmilou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Drahomíra se bála ztráty vlivu na své syny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Nechala Ludmilu zavraždit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30463" y="2743200"/>
            <a:ext cx="6318250" cy="20320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/>
              <a:t>Václav byl vzdělaný – uměl číst a psát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/>
              <a:t>Za své vlády se dostává do sporu s německým králem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/>
              <a:t>Nechtěl válčit – odváděl tedy každý rok poplatek za mír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/>
              <a:t>Jeho bratr Boleslav s tím nesouhlasil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/>
              <a:t>Pozval Václava do svého sídla ve Staré Boleslavi, kde ho nechal zavraždit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75388" y="3759200"/>
            <a:ext cx="2203450" cy="2760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850" y="5138738"/>
            <a:ext cx="5400675" cy="92392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/>
              <a:t>Václav i Ludmila byli církví prohlášeni za svaté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/>
              <a:t>Václav je označován za ochránce národa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/>
              <a:t>Připomínáme si ho svátkem  - 28. září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3"/>
          <p:cNvSpPr txBox="1">
            <a:spLocks noChangeArrowheads="1"/>
          </p:cNvSpPr>
          <p:nvPr/>
        </p:nvSpPr>
        <p:spPr bwMode="auto">
          <a:xfrm>
            <a:off x="2484438" y="263525"/>
            <a:ext cx="4464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i="1">
                <a:latin typeface="Calibri" pitchFamily="34" charset="0"/>
              </a:rPr>
              <a:t>Kníže Oldřich a jeho syn Břetislav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288" y="908050"/>
            <a:ext cx="8353425" cy="2555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000" dirty="0">
                <a:latin typeface="+mn-lt"/>
                <a:cs typeface="+mn-cs"/>
              </a:rPr>
              <a:t>boje o vládu a moc v rodě Přemyslovců a útoky nepřátelských vojsk způsobily v českých zemích bídu a utrpení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000" dirty="0">
                <a:latin typeface="+mn-lt"/>
                <a:cs typeface="+mn-cs"/>
              </a:rPr>
              <a:t>lepší časy nastaly až za panování knížete Oldřicha a jeho syna Břetislava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000" dirty="0">
                <a:latin typeface="+mn-lt"/>
                <a:cs typeface="+mn-cs"/>
              </a:rPr>
              <a:t>podařilo se dobýt zpět Polsko a zabranou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 </a:t>
            </a:r>
            <a:r>
              <a:rPr lang="cs-CZ" sz="2000" dirty="0">
                <a:latin typeface="+mn-lt"/>
                <a:cs typeface="+mn-cs"/>
              </a:rPr>
              <a:t>     Moravu – připojení k českému státu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000" dirty="0">
                <a:latin typeface="+mn-lt"/>
                <a:cs typeface="+mn-cs"/>
              </a:rPr>
              <a:t>pověst o Oldřichovi a Boženě – Peruc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000" dirty="0">
                <a:latin typeface="+mn-lt"/>
                <a:cs typeface="+mn-cs"/>
              </a:rPr>
              <a:t>Břetislav se snažil skoncovat s boji o vládu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 </a:t>
            </a:r>
            <a:r>
              <a:rPr lang="cs-CZ" sz="2000" dirty="0">
                <a:latin typeface="+mn-lt"/>
                <a:cs typeface="+mn-cs"/>
              </a:rPr>
              <a:t>      </a:t>
            </a:r>
            <a:r>
              <a:rPr lang="cs-CZ" sz="2000" b="1" dirty="0">
                <a:latin typeface="+mn-lt"/>
                <a:cs typeface="+mn-cs"/>
              </a:rPr>
              <a:t>na trůn nastoupí nejstarší člen rodu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1989138"/>
            <a:ext cx="2838450" cy="453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3"/>
          <p:cNvSpPr txBox="1">
            <a:spLocks noChangeArrowheads="1"/>
          </p:cNvSpPr>
          <p:nvPr/>
        </p:nvSpPr>
        <p:spPr bwMode="auto">
          <a:xfrm>
            <a:off x="2843213" y="333375"/>
            <a:ext cx="345757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i="1">
                <a:latin typeface="Arial Rounded MT Bold" pitchFamily="34" charset="0"/>
              </a:rPr>
              <a:t>    </a:t>
            </a:r>
            <a:r>
              <a:rPr lang="cs-CZ" sz="4000" b="1" i="1">
                <a:latin typeface="Arial Rounded MT Bold" pitchFamily="34" charset="0"/>
              </a:rPr>
              <a:t>Vratislav II.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655638"/>
            <a:ext cx="20574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750" y="1125538"/>
            <a:ext cx="5761038" cy="29225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000" dirty="0">
                <a:latin typeface="Arial Black" pitchFamily="34" charset="0"/>
                <a:cs typeface="+mn-cs"/>
              </a:rPr>
              <a:t>nejúspěšnější ze synů Břetislava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000" dirty="0">
                <a:latin typeface="Arial Black" pitchFamily="34" charset="0"/>
                <a:cs typeface="+mn-cs"/>
              </a:rPr>
              <a:t>roku 1085 získává za pomoc od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Arial Black" pitchFamily="34" charset="0"/>
                <a:cs typeface="+mn-cs"/>
              </a:rPr>
              <a:t> </a:t>
            </a:r>
            <a:r>
              <a:rPr lang="cs-CZ" sz="2000" dirty="0">
                <a:latin typeface="Arial Black" pitchFamily="34" charset="0"/>
                <a:cs typeface="+mn-cs"/>
              </a:rPr>
              <a:t>   německého císaře královský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>
                <a:latin typeface="Arial Black" pitchFamily="34" charset="0"/>
                <a:cs typeface="+mn-cs"/>
              </a:rPr>
              <a:t>    titul </a:t>
            </a:r>
            <a:r>
              <a:rPr lang="cs-CZ" sz="2000" dirty="0">
                <a:latin typeface="Arial Black" pitchFamily="34" charset="0"/>
                <a:cs typeface="+mn-cs"/>
              </a:rPr>
              <a:t>– pouze pro sebe (není dědičný)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000" dirty="0">
                <a:latin typeface="Arial Black" pitchFamily="34" charset="0"/>
                <a:cs typeface="+mn-cs"/>
              </a:rPr>
              <a:t>stal se prvním českým králem – do té doby měli čeští vládcové pouze titul knížete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Arial Black" pitchFamily="34" charset="0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400" dirty="0">
              <a:latin typeface="Arial Black" pitchFamily="34" charset="0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Slavníkovci a biskup Vojtěch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772815"/>
            <a:ext cx="8208912" cy="4154984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Slavníkovci byli jediným významným soupeřem Přemyslovců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Roku 955 byl hrad </a:t>
            </a:r>
            <a:r>
              <a:rPr lang="cs-CZ" sz="2400" b="1" cap="all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libice</a:t>
            </a: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 zničen a </a:t>
            </a:r>
            <a:r>
              <a:rPr lang="cs-CZ" sz="2400" b="1" cap="all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slavníkovci</a:t>
            </a: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 vyvražděni rodem </a:t>
            </a:r>
            <a:r>
              <a:rPr lang="cs-CZ" sz="2400" b="1" cap="all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přemyslovců</a:t>
            </a: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 – upevnění vlády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Biskup </a:t>
            </a:r>
            <a:r>
              <a:rPr lang="cs-CZ" sz="2400" b="1" cap="all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vojtěch</a:t>
            </a: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 – jediný </a:t>
            </a:r>
            <a:r>
              <a:rPr lang="cs-CZ" sz="2400" b="1" cap="all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slavníkovec</a:t>
            </a: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, který zůstal naživu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Nemohl se smířit s hříšným životem některých kněží a nadvládou knížete nad církví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Odešel do Pruska šířit křesťanství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Byl v </a:t>
            </a:r>
            <a:r>
              <a:rPr lang="cs-CZ" sz="2400" b="1" cap="all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prusku</a:t>
            </a: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 zavražděn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cap="all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Později prohlášen za svatého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1412875"/>
            <a:ext cx="2905125" cy="504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404813"/>
            <a:ext cx="8280400" cy="61245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>
                <a:latin typeface="Baskerville Old Face" pitchFamily="18" charset="0"/>
              </a:rPr>
              <a:t>Pracovní list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i="1" dirty="0">
                <a:latin typeface="Baskerville Old Face" pitchFamily="18" charset="0"/>
              </a:rPr>
              <a:t>Jak se jmenoval první </a:t>
            </a:r>
            <a:r>
              <a:rPr lang="cs-CZ" sz="2000" b="1" i="1">
                <a:latin typeface="Baskerville Old Face" pitchFamily="18" charset="0"/>
              </a:rPr>
              <a:t>známý kníže, </a:t>
            </a:r>
            <a:r>
              <a:rPr lang="cs-CZ" sz="2000" b="1" i="1" dirty="0">
                <a:latin typeface="Baskerville Old Face" pitchFamily="18" charset="0"/>
              </a:rPr>
              <a:t>o kterém se dochovaly písemné památky?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000" b="1" i="1" dirty="0">
              <a:latin typeface="Baskerville Old Face" pitchFamily="18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i="1" dirty="0">
                <a:latin typeface="Baskerville Old Face" pitchFamily="18" charset="0"/>
              </a:rPr>
              <a:t>S kým se dělila Drahomíra o vládu?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000" b="1" i="1" dirty="0">
              <a:latin typeface="Baskerville Old Face" pitchFamily="18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i="1" dirty="0">
                <a:latin typeface="Baskerville Old Face" pitchFamily="18" charset="0"/>
              </a:rPr>
              <a:t>Proč nechala Drahomíra zavraždit Ludmilu?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000" b="1" i="1" dirty="0">
              <a:latin typeface="Baskerville Old Face" pitchFamily="18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i="1" dirty="0">
                <a:latin typeface="Baskerville Old Face" pitchFamily="18" charset="0"/>
              </a:rPr>
              <a:t>Kdo vybojoval zpět Polsko a Moravu?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000" b="1" i="1" dirty="0">
              <a:latin typeface="Baskerville Old Face" pitchFamily="18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i="1" dirty="0">
                <a:latin typeface="Baskerville Old Face" pitchFamily="18" charset="0"/>
              </a:rPr>
              <a:t>Jak se jmenoval první český král?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000" b="1" i="1" dirty="0">
              <a:latin typeface="Baskerville Old Face" pitchFamily="18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i="1" dirty="0">
                <a:latin typeface="Baskerville Old Face" pitchFamily="18" charset="0"/>
              </a:rPr>
              <a:t>Jaký rod Přemyslovci vyvraždili?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000" b="1" i="1" dirty="0">
              <a:latin typeface="Baskerville Old Face" pitchFamily="18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b="1" i="1" dirty="0">
                <a:latin typeface="Baskerville Old Face" pitchFamily="18" charset="0"/>
              </a:rPr>
              <a:t>Proč odešel biskup Vojtěch do Polska?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000" b="1" i="1" dirty="0">
              <a:latin typeface="Baskerville Old Face" pitchFamily="18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000" b="1" i="1" dirty="0">
              <a:latin typeface="Baskerville Old Face" pitchFamily="18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000" b="1" i="1" dirty="0">
              <a:latin typeface="Baskerville Old Face" pitchFamily="18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000" b="1" i="1" dirty="0">
              <a:latin typeface="Baskerville Old Face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Baskerville Old Face" pitchFamily="18" charset="0"/>
                <a:ea typeface="Batang" pitchFamily="18" charset="-127"/>
              </a:rPr>
              <a:t>Použité zdroje: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STŘÍBRNÁ, PaedDr. Iva. </a:t>
            </a:r>
            <a:r>
              <a:rPr lang="cs-CZ" sz="2400" i="1" smtClean="0"/>
              <a:t>Vlastivěda 4: HLAVNÍ UDÁLOSTI NEJSTARŠÍCH ČESKÝCH DĚJIN</a:t>
            </a:r>
            <a:r>
              <a:rPr lang="cs-CZ" sz="2400" smtClean="0"/>
              <a:t>. První. Brno: NOVÁ ŠKOLA, 2005. ISBN 80-7289-061-1.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837</TotalTime>
  <Words>398</Words>
  <Application>Microsoft Office PowerPoint</Application>
  <PresentationFormat>On-screen Show (4:3)</PresentationFormat>
  <Paragraphs>69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1" baseType="lpstr">
      <vt:lpstr>Calibri</vt:lpstr>
      <vt:lpstr>Arial</vt:lpstr>
      <vt:lpstr>Times New Roman</vt:lpstr>
      <vt:lpstr>Aharoni</vt:lpstr>
      <vt:lpstr>Wingdings</vt:lpstr>
      <vt:lpstr>Arial Rounded MT Bold</vt:lpstr>
      <vt:lpstr>Arial Black</vt:lpstr>
      <vt:lpstr>Baskerville Old Face</vt:lpstr>
      <vt:lpstr>Batang</vt:lpstr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22</cp:revision>
  <dcterms:created xsi:type="dcterms:W3CDTF">2013-05-24T15:53:19Z</dcterms:created>
  <dcterms:modified xsi:type="dcterms:W3CDTF">2013-12-19T19:36:03Z</dcterms:modified>
</cp:coreProperties>
</file>