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9815D-9904-498F-8BA6-89A88E5DC432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9EAB7-DBED-41BD-81E0-890D892094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B1776-037D-43C6-A977-3A5277084EC5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2F13A-11D3-4D54-8BF0-2C0EBC5338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03CEA-48A8-4689-876E-547F8FE09356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E8D32-7E2E-4A2C-85E6-2762E308A6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967BB-45A4-44F3-B90E-1857A3DFE750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AF6B8-59F4-474F-809F-1DAB73A11C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A81F3-C34E-4AA1-A3B6-9AFD9D2488C5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C30CE-2EF6-45ED-A6D4-C121B5C67D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3CC4A-B282-40DA-8352-61E4C099CAFB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BA4B9-EE36-465E-9EC0-D14E4DBA49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C8F24-6D88-4E14-B53C-C1A214016BD3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42623-FB57-40C5-BBC2-687CE5C11E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86FEC-B952-4EA5-BD71-3DC11823F444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4EABB-C81A-45AC-8960-DEBE7A9DE2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A7B27-472C-4F08-80BA-9C681BD3553E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15D73-8DD1-44EA-B47B-62EF967839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9BA85-6A50-4CE1-8AB1-730437D24E21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C12A7-5FB9-40C6-BDBB-BFC589194F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F900C-39CC-496D-97D3-939EF5BFFD18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142D2-9E9E-4D96-879B-560544640B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9895B3-6304-41E5-8078-0FFDCE56A503}" type="datetimeFigureOut">
              <a:rPr lang="cs-CZ"/>
              <a:pPr>
                <a:defRPr/>
              </a:pPr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91DF04-440A-45A0-802F-3932D06912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1" descr="OPV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493713"/>
            <a:ext cx="5832475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187450" y="2205038"/>
          <a:ext cx="7129463" cy="3449637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VY_32_INOVACE_586_ŽIVOT_ZA_VLÁDY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_PŘEMYSLOVCŮ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ZOPAKOVÁNÍ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SI OBDOBÍ VLÁDY PŘEMYSLOVCŮ, ROMÁNSKÉHO SLOHU, OSOBNOSTI KOSMASE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>
                <a:latin typeface="Albertus Extra Bold"/>
              </a:rPr>
              <a:t>Anotace: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000" smtClean="0"/>
              <a:t>Prezentace je určena žákům 4. ročníku v hodině Člověk a jeho svět - vlastivěda.</a:t>
            </a:r>
          </a:p>
          <a:p>
            <a:pPr marL="0" indent="0">
              <a:buFont typeface="Arial" charset="0"/>
              <a:buNone/>
            </a:pPr>
            <a:r>
              <a:rPr lang="cs-CZ" sz="2000" smtClean="0"/>
              <a:t>Žáci si zopakují život prostých lidí, určí znaky Románského slohu, představí osobu Kosmase a jeho dílo. </a:t>
            </a:r>
          </a:p>
          <a:p>
            <a:pPr marL="0" indent="0">
              <a:buFont typeface="Arial" charset="0"/>
              <a:buNone/>
            </a:pPr>
            <a:endParaRPr lang="cs-CZ" sz="2000" smtClean="0"/>
          </a:p>
          <a:p>
            <a:pPr marL="0" indent="0">
              <a:buFont typeface="Arial" charset="0"/>
              <a:buNone/>
            </a:pPr>
            <a:r>
              <a:rPr lang="cs-CZ" sz="2000" smtClean="0"/>
              <a:t>Snímek č. 3 – oblek prostých lidí</a:t>
            </a:r>
          </a:p>
          <a:p>
            <a:pPr marL="0" indent="0">
              <a:buFont typeface="Arial" charset="0"/>
              <a:buNone/>
            </a:pPr>
            <a:r>
              <a:rPr lang="cs-CZ" sz="2000" smtClean="0"/>
              <a:t>Snímek č. 4 – mniši píšící knihu</a:t>
            </a:r>
          </a:p>
          <a:p>
            <a:pPr marL="0" indent="0">
              <a:buFont typeface="Arial" charset="0"/>
              <a:buNone/>
            </a:pPr>
            <a:r>
              <a:rPr lang="cs-CZ" sz="2000" smtClean="0"/>
              <a:t>Snímek č. 5 – stavby románského slohu</a:t>
            </a:r>
          </a:p>
          <a:p>
            <a:pPr marL="0" indent="0">
              <a:buFont typeface="Arial" charset="0"/>
              <a:buNone/>
            </a:pPr>
            <a:r>
              <a:rPr lang="cs-CZ" sz="2000" smtClean="0"/>
              <a:t>Snímek č. 6 – Kosmas</a:t>
            </a:r>
          </a:p>
          <a:p>
            <a:pPr marL="0" indent="0">
              <a:buFont typeface="Arial" charset="0"/>
              <a:buNone/>
            </a:pPr>
            <a:endParaRPr lang="cs-CZ" sz="2000" smtClean="0"/>
          </a:p>
          <a:p>
            <a:pPr marL="0" indent="0">
              <a:buFont typeface="Arial" charset="0"/>
              <a:buNone/>
            </a:pPr>
            <a:r>
              <a:rPr lang="cs-CZ" sz="2000" smtClean="0"/>
              <a:t>Klíčová slova: PŘEMYSLOVCI, KOSMAS, ROMÁNSKÝ SLOH</a:t>
            </a:r>
          </a:p>
          <a:p>
            <a:pPr marL="0" indent="0">
              <a:buFont typeface="Arial" charset="0"/>
              <a:buNone/>
            </a:pPr>
            <a:endParaRPr lang="cs-CZ" sz="200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Život za vlády prvních Přemyslovců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539750" y="1773238"/>
            <a:ext cx="6480175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/>
              <a:t>rozšiřování území – sňatkem, dohodou, bojem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německá říše se snažila ovládnout Českou zemi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hodně zla způsobily boje Přemyslovců o trůn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život byl velmi drsný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země byla porostlá nepropustnými lesy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lidé žili v nížinách v okolí řek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chudáci bydleli v dřevěných chatrčích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bohatí v kamenných domech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panovníci na vznikajících hradech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v okolí hradů vznikaly osady – obchod a řemesla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oblečení prostých lidí bylo zhotoveno z vlny a lnu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jídlo bylo připravováno z mouky, zeleniny, luštěnin a masa z domácích a ulovených zvířat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/>
              <a:t>sladilo se medem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2060575"/>
            <a:ext cx="1939925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3"/>
          <p:cNvSpPr txBox="1">
            <a:spLocks noChangeArrowheads="1"/>
          </p:cNvSpPr>
          <p:nvPr/>
        </p:nvSpPr>
        <p:spPr bwMode="auto">
          <a:xfrm>
            <a:off x="3132138" y="404813"/>
            <a:ext cx="29384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Arial Rounded MT Bold" pitchFamily="34" charset="0"/>
              </a:rPr>
              <a:t>Sídla vzdělanosti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8313" y="2708275"/>
            <a:ext cx="8207375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>
                <a:latin typeface="+mn-lt"/>
                <a:cs typeface="+mn-cs"/>
              </a:rPr>
              <a:t>p</a:t>
            </a:r>
            <a:r>
              <a:rPr lang="cs-CZ" sz="2400" dirty="0">
                <a:latin typeface="+mn-lt"/>
                <a:cs typeface="+mn-cs"/>
              </a:rPr>
              <a:t>ředstaviteli vzdělanosti byli kněží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 </a:t>
            </a:r>
            <a:r>
              <a:rPr lang="cs-CZ" sz="2400" dirty="0">
                <a:latin typeface="+mn-lt"/>
                <a:cs typeface="+mn-cs"/>
              </a:rPr>
              <a:t>    a mniši – jediné osoby, které uměly číst a psát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>
                <a:latin typeface="+mn-lt"/>
                <a:cs typeface="+mn-cs"/>
              </a:rPr>
              <a:t>mniši psali knihy (ručně) – většinou měly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 </a:t>
            </a:r>
            <a:r>
              <a:rPr lang="cs-CZ" sz="2400" dirty="0">
                <a:latin typeface="+mn-lt"/>
                <a:cs typeface="+mn-cs"/>
              </a:rPr>
              <a:t>    náboženský obsah (modlitby, životopisy svatých)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>
                <a:latin typeface="+mn-lt"/>
                <a:cs typeface="+mn-cs"/>
              </a:rPr>
              <a:t>malíři knihy doplňovali barevnými obrázky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>
                <a:latin typeface="+mn-lt"/>
                <a:cs typeface="+mn-cs"/>
              </a:rPr>
              <a:t>knihy byly psány brkem z ptačího pera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>
                <a:latin typeface="+mn-lt"/>
                <a:cs typeface="+mn-cs"/>
              </a:rPr>
              <a:t>psalo se na pergamen – jehněčí kůže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>
                <a:latin typeface="+mn-lt"/>
                <a:cs typeface="+mn-cs"/>
              </a:rPr>
              <a:t>Iniciála  - ozdobné písmo doplněné barevnou ilustrací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>
                <a:latin typeface="+mn-lt"/>
                <a:cs typeface="+mn-cs"/>
              </a:rPr>
              <a:t>Při kostelech a klášterech byly provozovány školy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3375"/>
            <a:ext cx="1708150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5463" y="188913"/>
            <a:ext cx="2106612" cy="355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/>
              <a:t>Románský sloh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76700"/>
            <a:ext cx="234950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260350"/>
            <a:ext cx="2297113" cy="288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323850" y="1196975"/>
            <a:ext cx="6119813" cy="17541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/>
              <a:t>Tento styl se k nám dostal z Říma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dirty="0"/>
              <a:t>Románský styl se vyznačuje: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cs-CZ" dirty="0"/>
              <a:t> </a:t>
            </a:r>
            <a:r>
              <a:rPr lang="cs-CZ" dirty="0"/>
              <a:t>tlustými zdmi bez omítky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cs-CZ" dirty="0"/>
              <a:t> </a:t>
            </a:r>
            <a:r>
              <a:rPr lang="cs-CZ" dirty="0"/>
              <a:t>malými okny s půlkruhovým obloukem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cs-CZ" dirty="0"/>
              <a:t> </a:t>
            </a:r>
            <a:r>
              <a:rPr lang="cs-CZ" dirty="0"/>
              <a:t>sdruženými okny se dvěma spojenými oblouky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cs-CZ" dirty="0"/>
              <a:t> </a:t>
            </a:r>
            <a:r>
              <a:rPr lang="cs-CZ" dirty="0"/>
              <a:t>vnitřní prostory jsou malé a tmavé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5364163" y="2349500"/>
            <a:ext cx="863600" cy="419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492500" y="3644900"/>
            <a:ext cx="3743325" cy="2308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Typickými stavbami jsou rotundy – kostely kruhovitého tvaru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Vnitřek rotundy je velmi malý – dle historiků se bohoslužeb účastnil jen kníže se svou družinou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Později se začaly stavět i kostely obdélníkového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tvaru - baziliky</a:t>
            </a:r>
            <a:endParaRPr lang="cs-CZ" dirty="0"/>
          </a:p>
        </p:txBody>
      </p:sp>
      <p:sp>
        <p:nvSpPr>
          <p:cNvPr id="7" name="Šipka doleva 6"/>
          <p:cNvSpPr/>
          <p:nvPr/>
        </p:nvSpPr>
        <p:spPr>
          <a:xfrm rot="19907364">
            <a:off x="2408238" y="4076700"/>
            <a:ext cx="977900" cy="485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96113" y="3859213"/>
            <a:ext cx="1889125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Baskerville Old Face" pitchFamily="18" charset="0"/>
              </a:rPr>
              <a:t>Kosmas – první český kronikář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892300"/>
            <a:ext cx="2446337" cy="257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11188" y="3141663"/>
            <a:ext cx="7993062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			Působil jako děkan v Praze</a:t>
            </a:r>
          </a:p>
          <a:p>
            <a:r>
              <a:rPr lang="cs-CZ">
                <a:latin typeface="Calibri" pitchFamily="34" charset="0"/>
              </a:rPr>
              <a:t>			O jeho životě se dozvídáme z knihy kterou napsal – </a:t>
            </a:r>
          </a:p>
          <a:p>
            <a:r>
              <a:rPr lang="cs-CZ">
                <a:latin typeface="Calibri" pitchFamily="34" charset="0"/>
              </a:rPr>
              <a:t>			Kronika česká – psána latinsky, zachycuje pověsti od </a:t>
            </a:r>
          </a:p>
          <a:p>
            <a:r>
              <a:rPr lang="cs-CZ">
                <a:latin typeface="Calibri" pitchFamily="34" charset="0"/>
              </a:rPr>
              <a:t>			příchodu praotce Čecha až do roku 1125 , vycházel 			z bájných vyprávění starců, rozhovorů s pamětníky, ale</a:t>
            </a:r>
          </a:p>
          <a:p>
            <a:r>
              <a:rPr lang="cs-CZ">
                <a:latin typeface="Calibri" pitchFamily="34" charset="0"/>
              </a:rPr>
              <a:t>			i z vlastních zkušeností.</a:t>
            </a:r>
          </a:p>
          <a:p>
            <a:r>
              <a:rPr lang="cs-CZ">
                <a:latin typeface="Calibri" pitchFamily="34" charset="0"/>
              </a:rPr>
              <a:t>			Kosmas psal kroniku šest let (1119-1125) – původní </a:t>
            </a:r>
          </a:p>
          <a:p>
            <a:r>
              <a:rPr lang="cs-CZ">
                <a:latin typeface="Calibri" pitchFamily="34" charset="0"/>
              </a:rPr>
              <a:t>			rukopis se nedochoval, pouze pozdější opisy tohoto </a:t>
            </a:r>
          </a:p>
          <a:p>
            <a:r>
              <a:rPr lang="cs-CZ">
                <a:latin typeface="Calibri" pitchFamily="34" charset="0"/>
              </a:rPr>
              <a:t>			díla.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Pracovní list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AutoNum type="arabicPeriod"/>
            </a:pPr>
            <a:r>
              <a:rPr lang="cs-CZ" sz="1800" smtClean="0"/>
              <a:t>V čem bydleli chudí lidé?</a:t>
            </a:r>
          </a:p>
          <a:p>
            <a:pPr>
              <a:buFont typeface="Arial" charset="0"/>
              <a:buAutoNum type="arabicPeriod"/>
            </a:pPr>
            <a:r>
              <a:rPr lang="cs-CZ" sz="1800" smtClean="0"/>
              <a:t>V čem bydleli králové?</a:t>
            </a:r>
          </a:p>
          <a:p>
            <a:pPr>
              <a:buFont typeface="Arial" charset="0"/>
              <a:buAutoNum type="arabicPeriod"/>
            </a:pPr>
            <a:r>
              <a:rPr lang="cs-CZ" sz="1800" smtClean="0"/>
              <a:t>Jak vypadalo oblečení chudých lidí?</a:t>
            </a:r>
          </a:p>
          <a:p>
            <a:pPr>
              <a:buFont typeface="Arial" charset="0"/>
              <a:buAutoNum type="arabicPeriod"/>
            </a:pPr>
            <a:r>
              <a:rPr lang="cs-CZ" sz="1800" smtClean="0"/>
              <a:t>Z čeho se skládala strava obyčejných lidí?</a:t>
            </a:r>
          </a:p>
          <a:p>
            <a:pPr>
              <a:buFont typeface="Arial" charset="0"/>
              <a:buAutoNum type="arabicPeriod"/>
            </a:pPr>
            <a:r>
              <a:rPr lang="cs-CZ" sz="1800" smtClean="0"/>
              <a:t>Kdo uměl v této době číst a psát?</a:t>
            </a:r>
          </a:p>
          <a:p>
            <a:pPr>
              <a:buFont typeface="Arial" charset="0"/>
              <a:buAutoNum type="arabicPeriod"/>
            </a:pPr>
            <a:r>
              <a:rPr lang="cs-CZ" sz="1800" smtClean="0"/>
              <a:t>Kdo psal knihy?</a:t>
            </a:r>
          </a:p>
          <a:p>
            <a:pPr>
              <a:buFont typeface="Arial" charset="0"/>
              <a:buAutoNum type="arabicPeriod"/>
            </a:pPr>
            <a:r>
              <a:rPr lang="cs-CZ" sz="1800" smtClean="0"/>
              <a:t>Kde vznikaly školy?</a:t>
            </a:r>
          </a:p>
          <a:p>
            <a:pPr>
              <a:buFont typeface="Arial" charset="0"/>
              <a:buAutoNum type="arabicPeriod"/>
            </a:pPr>
            <a:r>
              <a:rPr lang="cs-CZ" sz="1800" smtClean="0"/>
              <a:t>Odkud se k nám dostal románský sloh?</a:t>
            </a:r>
          </a:p>
          <a:p>
            <a:pPr>
              <a:buFont typeface="Arial" charset="0"/>
              <a:buAutoNum type="arabicPeriod"/>
            </a:pPr>
            <a:r>
              <a:rPr lang="cs-CZ" sz="1800" smtClean="0"/>
              <a:t>Jaké jsou jeho znaky?</a:t>
            </a:r>
          </a:p>
          <a:p>
            <a:pPr>
              <a:buFont typeface="Arial" charset="0"/>
              <a:buAutoNum type="arabicPeriod"/>
            </a:pPr>
            <a:r>
              <a:rPr lang="cs-CZ" sz="1800" smtClean="0"/>
              <a:t>Kdo byl Kosmas?</a:t>
            </a:r>
          </a:p>
          <a:p>
            <a:pPr>
              <a:buFont typeface="Arial" charset="0"/>
              <a:buAutoNum type="arabicPeriod"/>
            </a:pPr>
            <a:endParaRPr lang="cs-CZ" sz="1800" smtClean="0"/>
          </a:p>
          <a:p>
            <a:pPr>
              <a:buFont typeface="Arial" charset="0"/>
              <a:buAutoNum type="arabicPeriod"/>
            </a:pPr>
            <a:endParaRPr lang="cs-CZ" sz="1800" smtClean="0"/>
          </a:p>
          <a:p>
            <a:pPr>
              <a:buFont typeface="Arial" charset="0"/>
              <a:buAutoNum type="arabicPeriod"/>
            </a:pPr>
            <a:endParaRPr lang="cs-CZ" sz="180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/>
              <a:t>STŘÍBRNÁ, PaedDr. Iva. </a:t>
            </a:r>
            <a:r>
              <a:rPr lang="cs-CZ" sz="2400" i="1" smtClean="0"/>
              <a:t>Vlastivěda 4: HLAVNÍ UDÁLOSTI NEJSTARŠÍCH ČESKÝCH DĚJIN</a:t>
            </a:r>
            <a:r>
              <a:rPr lang="cs-CZ" sz="2400" smtClean="0"/>
              <a:t>. První. Brno: NOVÁ ŠKOLA, 2005. ISBN 80-7289-061-1.</a:t>
            </a:r>
          </a:p>
          <a:p>
            <a:endParaRPr lang="cs-CZ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422</Words>
  <Application>Microsoft Office PowerPoint</Application>
  <PresentationFormat>On-screen Show (4:3)</PresentationFormat>
  <Paragraphs>77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6" baseType="lpstr">
      <vt:lpstr>Calibri</vt:lpstr>
      <vt:lpstr>Arial</vt:lpstr>
      <vt:lpstr>Times New Roman</vt:lpstr>
      <vt:lpstr>Albertus Extra Bold</vt:lpstr>
      <vt:lpstr>Wingdings</vt:lpstr>
      <vt:lpstr>Arial Rounded MT Bold</vt:lpstr>
      <vt:lpstr>Baskerville Old Face</vt:lpstr>
      <vt:lpstr>Motiv systému Office</vt:lpstr>
      <vt:lpstr>Snímek 1</vt:lpstr>
      <vt:lpstr>Anotace:</vt:lpstr>
      <vt:lpstr>Snímek 3</vt:lpstr>
      <vt:lpstr>Snímek 4</vt:lpstr>
      <vt:lpstr>Románský sloh</vt:lpstr>
      <vt:lpstr>Kosmas – první český kronikář</vt:lpstr>
      <vt:lpstr>Pracovní list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DUM</cp:lastModifiedBy>
  <cp:revision>14</cp:revision>
  <dcterms:created xsi:type="dcterms:W3CDTF">2013-05-26T10:05:27Z</dcterms:created>
  <dcterms:modified xsi:type="dcterms:W3CDTF">2013-12-19T19:39:56Z</dcterms:modified>
</cp:coreProperties>
</file>