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755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641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737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189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621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809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370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466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0943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983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394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5ECFA-45F7-46E7-BBCF-2BDBDF9C9F05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5B716-C693-4FDE-933E-9E0B662B7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9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93331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160916"/>
              </p:ext>
            </p:extLst>
          </p:nvPr>
        </p:nvGraphicFramePr>
        <p:xfrm>
          <a:off x="1187202" y="2204864"/>
          <a:ext cx="7129462" cy="3449961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VY_32_INOVACE_587_VZNIK_ČESKÉHO_KRÁLOVSTVÍ_VLÁDA_PŘEMYSLOVSKÝCH_KNÍŽAT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ZOPAKOVÁNÍ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SI OBDOBÍ VLÁDY PŘEMYSLOVCŮ, PŘEMYSLOVSKÝCH KRÁLŮ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03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atin typeface="Arial Narrow" pitchFamily="34" charset="0"/>
              </a:rPr>
              <a:t>Anotace: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Prezentace je určena žákům 4. ročníku v hodině Člověk a jeho svět - vlastivěda.</a:t>
            </a:r>
          </a:p>
          <a:p>
            <a:pPr marL="0" indent="0">
              <a:buNone/>
            </a:pPr>
            <a:r>
              <a:rPr lang="cs-CZ" sz="2400" dirty="0" smtClean="0"/>
              <a:t>Žáci si zopakují období vlády Přemyslovců, přemyslovské krále.</a:t>
            </a:r>
          </a:p>
          <a:p>
            <a:pPr marL="0" indent="0">
              <a:buNone/>
            </a:pPr>
            <a:r>
              <a:rPr lang="cs-CZ" sz="2400" dirty="0" smtClean="0"/>
              <a:t>Snímek č. 4 – Přemysl Otakar I., Zlatá bula sicilská</a:t>
            </a:r>
          </a:p>
          <a:p>
            <a:pPr marL="0" indent="0">
              <a:buNone/>
            </a:pPr>
            <a:r>
              <a:rPr lang="cs-CZ" sz="2400" dirty="0" smtClean="0"/>
              <a:t>Snímek č. 5 – Václav I., Anežka Česká</a:t>
            </a:r>
          </a:p>
          <a:p>
            <a:pPr marL="0" indent="0">
              <a:buNone/>
            </a:pPr>
            <a:r>
              <a:rPr lang="cs-CZ" sz="2400" dirty="0" smtClean="0"/>
              <a:t>Snímek č. 6 – Přemysl Otakar II.</a:t>
            </a:r>
          </a:p>
          <a:p>
            <a:pPr marL="0" indent="0">
              <a:buNone/>
            </a:pPr>
            <a:r>
              <a:rPr lang="cs-CZ" sz="2400" dirty="0" smtClean="0"/>
              <a:t>Snímek č. 7 – Václav II.</a:t>
            </a:r>
          </a:p>
          <a:p>
            <a:pPr marL="0" indent="0">
              <a:buNone/>
            </a:pPr>
            <a:r>
              <a:rPr lang="cs-CZ" sz="2400" dirty="0" smtClean="0"/>
              <a:t>Snímek č. 8 – Václav III. </a:t>
            </a:r>
          </a:p>
          <a:p>
            <a:pPr marL="0" indent="0">
              <a:buNone/>
            </a:pPr>
            <a:r>
              <a:rPr lang="cs-CZ" sz="2400" dirty="0" smtClean="0"/>
              <a:t>Snímek č. 9 – Pracovní list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Klíčová slova</a:t>
            </a:r>
            <a:r>
              <a:rPr lang="cs-CZ" sz="2400" smtClean="0"/>
              <a:t>: </a:t>
            </a:r>
            <a:r>
              <a:rPr lang="cs-CZ" sz="2400" smtClean="0"/>
              <a:t>PŘEMYSLOVCI</a:t>
            </a:r>
            <a:r>
              <a:rPr lang="cs-CZ" sz="2400" dirty="0" smtClean="0"/>
              <a:t>, PŘEMYSL OTAKAR I., VÁCLAV I., ANEŽKA ČESKÁ, PŘEMYSL OTAKAR II., VÁCLAV II., VÁCLAV III.</a:t>
            </a:r>
            <a:endParaRPr lang="cs-CZ" sz="24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77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ČESKÉHO STÁTU VE 13. STOLETÍ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1"/>
            <a:ext cx="8507288" cy="298092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/>
              <a:t>13. století je obdobím rozkvětu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Vznikají první města – právo založit město měl pouze panovník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Města byla obehnána hradbami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Obyvatelé měst byli svobodní lidé, poddáni pouze králi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Většinou to byli řemeslníci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Budují se hrady a kostely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Je podporován obchod, trhy, řemesla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81128"/>
            <a:ext cx="8532440" cy="207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047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atin typeface="Berlin Sans FB" pitchFamily="34" charset="0"/>
              </a:rPr>
              <a:t>Přemysl Otakar I.</a:t>
            </a:r>
            <a:endParaRPr lang="cs-CZ" dirty="0"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988840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 smtClean="0"/>
              <a:t>vládl koncem 12. a počátkem 13. století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byl zdatným panovníkem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dosáhl uznání Českého království u ostatních </a:t>
            </a:r>
          </a:p>
          <a:p>
            <a:r>
              <a:rPr lang="cs-CZ" dirty="0"/>
              <a:t> </a:t>
            </a:r>
            <a:r>
              <a:rPr lang="cs-CZ" dirty="0" smtClean="0"/>
              <a:t>     evropských panovníků a papeže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roku 1212 získal </a:t>
            </a:r>
            <a:r>
              <a:rPr lang="cs-CZ" b="1" dirty="0" smtClean="0"/>
              <a:t>Zlatou bulu sicilskou</a:t>
            </a:r>
            <a:r>
              <a:rPr lang="cs-CZ" dirty="0" smtClean="0"/>
              <a:t> od německého</a:t>
            </a:r>
          </a:p>
          <a:p>
            <a:r>
              <a:rPr lang="cs-CZ" dirty="0"/>
              <a:t> </a:t>
            </a:r>
            <a:r>
              <a:rPr lang="cs-CZ" dirty="0" smtClean="0"/>
              <a:t>    krále – potvrzovala nezávislost Českého království – dědil se </a:t>
            </a:r>
          </a:p>
          <a:p>
            <a:r>
              <a:rPr lang="cs-CZ" dirty="0"/>
              <a:t> </a:t>
            </a:r>
            <a:r>
              <a:rPr lang="cs-CZ" dirty="0" smtClean="0"/>
              <a:t>    královský titul z otce na syna</a:t>
            </a:r>
          </a:p>
          <a:p>
            <a:r>
              <a:rPr lang="cs-CZ" dirty="0" smtClean="0"/>
              <a:t>-    začíná doba Českého království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988840"/>
            <a:ext cx="245745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ahnutá šipka dolů 5"/>
          <p:cNvSpPr/>
          <p:nvPr/>
        </p:nvSpPr>
        <p:spPr>
          <a:xfrm>
            <a:off x="4067944" y="1700808"/>
            <a:ext cx="3600400" cy="144219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4992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Broadway" pitchFamily="82" charset="0"/>
              </a:rPr>
              <a:t>Václav I. , Anežka Česká</a:t>
            </a:r>
            <a:endParaRPr lang="cs-CZ" dirty="0">
              <a:latin typeface="Broadway" pitchFamily="8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268760"/>
            <a:ext cx="31623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1556792"/>
            <a:ext cx="5256584" cy="156966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Václav I. byl synem Přemysla Otakara I. </a:t>
            </a:r>
          </a:p>
          <a:p>
            <a:r>
              <a:rPr lang="cs-CZ" sz="2400" dirty="0" smtClean="0"/>
              <a:t>Za jeho vlády pokračuje osídlování zalesněných oblastí a upevňování Čech v Evropě.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211626"/>
            <a:ext cx="8442951" cy="230832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Anežka byla dcerou Přemysla Otakara I. </a:t>
            </a:r>
          </a:p>
          <a:p>
            <a:r>
              <a:rPr lang="cs-CZ" sz="2400" dirty="0" smtClean="0"/>
              <a:t>Bylo jí líto chudých, nemocných a trpících lidí.</a:t>
            </a:r>
          </a:p>
          <a:p>
            <a:r>
              <a:rPr lang="cs-CZ" sz="2400" dirty="0" smtClean="0"/>
              <a:t>Založila Anežský klášter – byla představou tohoto kláštera, věnovala celý svůj život péči o chudé, nemocné a postižené.</a:t>
            </a:r>
          </a:p>
          <a:p>
            <a:r>
              <a:rPr lang="cs-CZ" sz="2400" dirty="0" smtClean="0"/>
              <a:t>Prostí lidé ji považovali za svatou – církví byla za svatou prohlášena až v roce 1989.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5100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atin typeface="Cooper Black" pitchFamily="18" charset="0"/>
              </a:rPr>
              <a:t>Přemysl Otakar II. </a:t>
            </a:r>
            <a:endParaRPr lang="cs-CZ" dirty="0">
              <a:latin typeface="Cooper Black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645024"/>
            <a:ext cx="21717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1556792"/>
            <a:ext cx="81369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Nástupce Václava I – byl jeho synem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Schopný a cílevědomý panovník, válečník a bezohledný člověk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Přezdívalo se mu král železný a zlatý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/>
              <a:t>Železný</a:t>
            </a:r>
            <a:r>
              <a:rPr lang="cs-CZ" dirty="0" smtClean="0"/>
              <a:t> – díky svému oddílu jízdních rytířů v těžkém brnění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/>
              <a:t>Zlatý</a:t>
            </a:r>
            <a:r>
              <a:rPr lang="cs-CZ" dirty="0" smtClean="0"/>
              <a:t> – bohatství z dolů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Za jeho vlády se území českého státu zdvojnásobilo – válečná tažení, sňatky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Pokusil se získat titul císaře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Německá šlechta zvolila císařem Rudolfa Habsburského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Přemysl Otakar II. a Rudolf Habsburský se utkali v bitvě </a:t>
            </a:r>
          </a:p>
          <a:p>
            <a:r>
              <a:rPr lang="cs-CZ" dirty="0" smtClean="0"/>
              <a:t>      na Moravském poli (nedaleko Vídně)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Zde bylo vojsko Přemysla Otakara II. poraženo a on sám v bitvě </a:t>
            </a:r>
          </a:p>
          <a:p>
            <a:r>
              <a:rPr lang="cs-CZ" dirty="0"/>
              <a:t> </a:t>
            </a:r>
            <a:r>
              <a:rPr lang="cs-CZ" dirty="0" smtClean="0"/>
              <a:t>     zahynul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714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Václav II.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813690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 smtClean="0"/>
              <a:t>syn Přemysla Otakara II. 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 době jeho smrti mu bylo 7 let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 naší zemi nastaly zlé časy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poručníkem byl zvolen Ota Braniborský (Václavův strýc)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uvrhl malého Václava do vězení – chtěl se sám zmocnit vlády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 zemi panuje bezvládí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„ Braniboři“  loupí, sužují obyvatelstvo a ničí zemi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po dlouhých šesti letech se Václav vrací domů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projevuje se jako schopný politik a diplomat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pomalu obnovuje klid a pořádek v zemi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podporuje rozvoj měst, řemesel a obchodu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zavedl Pražský groš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za jeho vlády České království vzkvétalo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stal se i polským králem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pro svého syna Václava III. získal uherskou korunu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179" y="3573016"/>
            <a:ext cx="21145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960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atin typeface="Bauhaus 93" pitchFamily="82" charset="0"/>
              </a:rPr>
              <a:t>Václav III.</a:t>
            </a:r>
            <a:endParaRPr lang="cs-CZ" dirty="0">
              <a:latin typeface="Bauhaus 93" pitchFamily="8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56792"/>
            <a:ext cx="3322613" cy="2762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1772816"/>
            <a:ext cx="49685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vládl třem královstvím – českému, polskému, uherskému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vládl však pouze jeden rok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nebyl schopen udržet tři koruny – vzdal se uherské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pro udržení polské koruny chtěl vojensky zasáhnout proti bouřící se šlechtě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cestou do Polska byl v Olomouci roku 1306 zavražděn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jeho smrtí skončila vláda Přemyslovců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vládli přes 400 let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neměl potomka – Přemyslovci vymřeli po meči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685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Copperplate Gothic Bold" pitchFamily="34" charset="0"/>
              </a:rPr>
              <a:t>Pracovní list</a:t>
            </a:r>
            <a:endParaRPr lang="cs-CZ" sz="3600" dirty="0">
              <a:latin typeface="Copperplate Gothic Bold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196752"/>
            <a:ext cx="835292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Jak se jmenoval král, který získal Zlatou bulu sicilskou?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Komu zasvětila svůj život Anežka Česká?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Jakému králi se říkalo železný a zlatý?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Proč železný?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Proč zlatý?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Kdo se ujal vlády místo Václava II.?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Jak se jmenovaly peníze, které nechal razit Václav II.?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Kterým královstvím vládl Václav III.?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V jakém roce a kde byl Václav III. </a:t>
            </a:r>
            <a:r>
              <a:rPr lang="cs-CZ" dirty="0">
                <a:latin typeface="Informal Roman" pitchFamily="66" charset="0"/>
              </a:rPr>
              <a:t>z</a:t>
            </a:r>
            <a:r>
              <a:rPr lang="cs-CZ" dirty="0" smtClean="0">
                <a:latin typeface="Informal Roman" pitchFamily="66" charset="0"/>
              </a:rPr>
              <a:t>avražděn?</a:t>
            </a:r>
          </a:p>
          <a:p>
            <a:pPr marL="342900" indent="-342900">
              <a:buAutoNum type="arabicPeriod"/>
            </a:pPr>
            <a:endParaRPr lang="cs-CZ" dirty="0" smtClean="0">
              <a:latin typeface="Informal Roman" pitchFamily="66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Informal Roman" pitchFamily="66" charset="0"/>
              </a:rPr>
              <a:t>Jak dlouho vládli Přemyslovci?</a:t>
            </a:r>
            <a:endParaRPr lang="cs-CZ" dirty="0">
              <a:latin typeface="Informal Roma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57431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atin typeface="Palatino Linotype" pitchFamily="18" charset="0"/>
              </a:rPr>
              <a:t>Použitá literatura:</a:t>
            </a:r>
            <a:endParaRPr lang="cs-CZ" dirty="0">
              <a:latin typeface="Palatino Linotyp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dirty="0"/>
              <a:t>STŘÍBRNÁ, PaedDr. Iva. </a:t>
            </a:r>
            <a:r>
              <a:rPr lang="cs-CZ" sz="2000" i="1" dirty="0"/>
              <a:t>Vlastivěda 4: HLAVNÍ UDÁLOSTI NEJSTARŠÍCH ČESKÝCH DĚJIN</a:t>
            </a:r>
            <a:r>
              <a:rPr lang="cs-CZ" sz="2000" dirty="0"/>
              <a:t>. První. Brno: NOVÁ ŠKOLA, 2005. ISBN 80-7289-061-1.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944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689</Words>
  <Application>Microsoft Office PowerPoint</Application>
  <PresentationFormat>Předvádění na obrazovce (4:3)</PresentationFormat>
  <Paragraphs>106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ROZVOJ ČESKÉHO STÁTU VE 13. STOLETÍ</vt:lpstr>
      <vt:lpstr>Přemysl Otakar I.</vt:lpstr>
      <vt:lpstr>Václav I. , Anežka Česká</vt:lpstr>
      <vt:lpstr>Přemysl Otakar II. </vt:lpstr>
      <vt:lpstr>Václav II. </vt:lpstr>
      <vt:lpstr>Václav III.</vt:lpstr>
      <vt:lpstr>Pracovní list</vt:lpstr>
      <vt:lpstr>Použitá literatura: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14</cp:revision>
  <dcterms:created xsi:type="dcterms:W3CDTF">2013-05-26T12:15:55Z</dcterms:created>
  <dcterms:modified xsi:type="dcterms:W3CDTF">2013-12-11T14:42:36Z</dcterms:modified>
</cp:coreProperties>
</file>