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A8E966B-219A-4DD1-B132-D618BAB1FC4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8D0D661-BE67-4E85-BE8D-7BAA66F5B1A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338253"/>
              </p:ext>
            </p:extLst>
          </p:nvPr>
        </p:nvGraphicFramePr>
        <p:xfrm>
          <a:off x="1187202" y="2420888"/>
          <a:ext cx="7129462" cy="3800481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VY_32_INOVACE_588_ŽIVOT_VE_STŘEDOVĚKU_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GOTICKÝ_SLOH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 SI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ŽIVOTA VE STŘEDOVĚKÝCH MĚSTECH, VESNICÍCH, ROZDĚLENÍ OBYVATEL, ŠLECHTY, HLAVNÍCH PŘEDSTAVITELŮ CÍRKVE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5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Prezentace je určena žákům 4. ročníku v hodině Člověk a jeho svět – vlastivěda.</a:t>
            </a:r>
          </a:p>
          <a:p>
            <a:pPr marL="0" indent="0">
              <a:buNone/>
            </a:pPr>
            <a:r>
              <a:rPr lang="cs-CZ" sz="2000" dirty="0" smtClean="0"/>
              <a:t>Žáci si zopakují život ve středověku na vesnici, ve městech, složení obyvatelstva, hlavní představitele církve a šlechty. </a:t>
            </a:r>
          </a:p>
          <a:p>
            <a:pPr marL="0" indent="0">
              <a:buNone/>
            </a:pPr>
            <a:r>
              <a:rPr lang="cs-CZ" sz="2000" dirty="0" smtClean="0"/>
              <a:t>Snímek č. 3 – ukázka středověkého hradu</a:t>
            </a:r>
          </a:p>
          <a:p>
            <a:pPr marL="0" indent="0">
              <a:buNone/>
            </a:pPr>
            <a:r>
              <a:rPr lang="cs-CZ" sz="2000" dirty="0" smtClean="0"/>
              <a:t>Snímek č. 4 – hlavní představitelé církve</a:t>
            </a:r>
          </a:p>
          <a:p>
            <a:pPr marL="0" indent="0">
              <a:buNone/>
            </a:pPr>
            <a:r>
              <a:rPr lang="cs-CZ" sz="2000" dirty="0" smtClean="0"/>
              <a:t>Snímek č. 5 – ukázka obydlí ve středověku</a:t>
            </a:r>
          </a:p>
          <a:p>
            <a:pPr marL="0" indent="0">
              <a:buNone/>
            </a:pPr>
            <a:r>
              <a:rPr lang="cs-CZ" sz="2000" dirty="0" smtClean="0"/>
              <a:t>Snímek č. 7 – ukázka staveb gotického slohu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Klíčová slova</a:t>
            </a:r>
            <a:r>
              <a:rPr lang="cs-CZ" sz="2000" smtClean="0"/>
              <a:t>: </a:t>
            </a:r>
            <a:r>
              <a:rPr lang="cs-CZ" sz="2000" smtClean="0"/>
              <a:t>STŘEDOVĚK</a:t>
            </a:r>
            <a:r>
              <a:rPr lang="cs-CZ" sz="2000" dirty="0" smtClean="0"/>
              <a:t>, CÍRKEV, ŠLECHTA, VENKOV, ŽIVOT VE MĚSTĚ, GOTICKÝ SLOH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554943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Šlechta</a:t>
            </a:r>
          </a:p>
          <a:p>
            <a:pPr>
              <a:buFontTx/>
              <a:buChar char="-"/>
            </a:pPr>
            <a:r>
              <a:rPr lang="cs-CZ" sz="2400" dirty="0" smtClean="0"/>
              <a:t>nejvyšší postavení po panovníkovi</a:t>
            </a:r>
          </a:p>
          <a:p>
            <a:pPr>
              <a:buFontTx/>
              <a:buChar char="-"/>
            </a:pPr>
            <a:r>
              <a:rPr lang="cs-CZ" sz="2400" dirty="0" smtClean="0"/>
              <a:t>vlastnila lesy, pole, louky, rybníky, vesnice</a:t>
            </a:r>
          </a:p>
          <a:p>
            <a:pPr>
              <a:buFontTx/>
              <a:buChar char="-"/>
            </a:pPr>
            <a:r>
              <a:rPr lang="cs-CZ" sz="2400" dirty="0" smtClean="0"/>
              <a:t>dělila se na šlechtu bohatší (páni) a chudší (zemané)</a:t>
            </a:r>
          </a:p>
          <a:p>
            <a:pPr>
              <a:buFontTx/>
              <a:buChar char="-"/>
            </a:pPr>
            <a:r>
              <a:rPr lang="cs-CZ" sz="2400" b="1" dirty="0"/>
              <a:t>P</a:t>
            </a:r>
            <a:r>
              <a:rPr lang="cs-CZ" sz="2400" b="1" dirty="0" smtClean="0"/>
              <a:t>áni</a:t>
            </a:r>
            <a:r>
              <a:rPr lang="cs-CZ" sz="2400" dirty="0" smtClean="0"/>
              <a:t> sídlili na hradech – vlastnili panství s vesnicemi a poddanými</a:t>
            </a:r>
          </a:p>
          <a:p>
            <a:pPr>
              <a:buFontTx/>
              <a:buChar char="-"/>
            </a:pPr>
            <a:r>
              <a:rPr lang="cs-CZ" sz="2400" dirty="0" smtClean="0"/>
              <a:t>bavili se turnaji, lovy a pořádáním hostin</a:t>
            </a:r>
          </a:p>
          <a:p>
            <a:pPr>
              <a:buFontTx/>
              <a:buChar char="-"/>
            </a:pPr>
            <a:r>
              <a:rPr lang="cs-CZ" sz="2400" b="1" dirty="0" smtClean="0"/>
              <a:t>Zemané </a:t>
            </a:r>
            <a:r>
              <a:rPr lang="cs-CZ" sz="2400" dirty="0" smtClean="0"/>
              <a:t>– patřila jim většinou jedna vesnice</a:t>
            </a:r>
          </a:p>
          <a:p>
            <a:pPr>
              <a:buFontTx/>
              <a:buChar char="-"/>
            </a:pPr>
            <a:r>
              <a:rPr lang="cs-CZ" sz="2400" dirty="0" smtClean="0"/>
              <a:t>žili na tvrzích</a:t>
            </a:r>
          </a:p>
          <a:p>
            <a:pPr>
              <a:buFontTx/>
              <a:buChar char="-"/>
            </a:pPr>
            <a:r>
              <a:rPr lang="cs-CZ" sz="2400" dirty="0" smtClean="0"/>
              <a:t>sloužili ve vojsku u královského dvora nebo u bohatých pánů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6672"/>
            <a:ext cx="4914900" cy="569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232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církev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71656" cy="353102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vlastnila kláštery, kostely, vesnice s poddanými</a:t>
            </a:r>
          </a:p>
          <a:p>
            <a:pPr>
              <a:buFontTx/>
              <a:buChar char="-"/>
            </a:pPr>
            <a:r>
              <a:rPr lang="cs-CZ" sz="2800" dirty="0" smtClean="0"/>
              <a:t>peníze získávala také z církevních úkonů – pohřby, křty</a:t>
            </a:r>
          </a:p>
          <a:p>
            <a:pPr>
              <a:buFontTx/>
              <a:buChar char="-"/>
            </a:pPr>
            <a:r>
              <a:rPr lang="cs-CZ" sz="2800" dirty="0" smtClean="0"/>
              <a:t>stále bohatla</a:t>
            </a:r>
          </a:p>
          <a:p>
            <a:pPr>
              <a:buFontTx/>
              <a:buChar char="-"/>
            </a:pPr>
            <a:r>
              <a:rPr lang="cs-CZ" sz="2800" dirty="0" smtClean="0"/>
              <a:t>hlavní představitelé církve žili v přepychu</a:t>
            </a:r>
          </a:p>
          <a:p>
            <a:pPr>
              <a:buFontTx/>
              <a:buChar char="-"/>
            </a:pPr>
            <a:r>
              <a:rPr lang="cs-CZ" sz="2800" dirty="0" smtClean="0"/>
              <a:t>vysocí představitelé – arcibiskupové, biskupové</a:t>
            </a:r>
          </a:p>
          <a:p>
            <a:pPr>
              <a:buFontTx/>
              <a:buChar char="-"/>
            </a:pPr>
            <a:r>
              <a:rPr lang="cs-CZ" sz="2800" dirty="0" smtClean="0"/>
              <a:t>řadoví příslušníci – kněží, mniši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8194705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524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středověké vesnici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hlavní skupinou byli poddaní</a:t>
            </a:r>
          </a:p>
          <a:p>
            <a:pPr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dváděli králi, šlechtě a církvi poddanské dávky – desátky</a:t>
            </a:r>
          </a:p>
          <a:p>
            <a:pPr>
              <a:buFontTx/>
              <a:buChar char="-"/>
            </a:pPr>
            <a:r>
              <a:rPr lang="cs-CZ" sz="2800" dirty="0" smtClean="0"/>
              <a:t>další skupinou byli bezzemci – nevlastnili žádné pozemky, pracovali na cizí půdě</a:t>
            </a:r>
          </a:p>
          <a:p>
            <a:pPr>
              <a:buFontTx/>
              <a:buChar char="-"/>
            </a:pPr>
            <a:r>
              <a:rPr lang="cs-CZ" sz="2800" dirty="0" smtClean="0"/>
              <a:t>sedláci – nejlepší podmínky, bylo jich málo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018" y="116632"/>
            <a:ext cx="7131695" cy="6524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34983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středověkých městech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obyvatelé také rozděleni podle majetku</a:t>
            </a:r>
          </a:p>
          <a:p>
            <a:pPr>
              <a:buFontTx/>
              <a:buChar char="-"/>
            </a:pPr>
            <a:r>
              <a:rPr lang="cs-CZ" dirty="0" smtClean="0"/>
              <a:t>nejbohatší byli obchodníci – stavěli honosné domy</a:t>
            </a:r>
          </a:p>
          <a:p>
            <a:pPr>
              <a:buFontTx/>
              <a:buChar char="-"/>
            </a:pPr>
            <a:r>
              <a:rPr lang="cs-CZ" dirty="0" smtClean="0"/>
              <a:t>Řemeslníci (kováři, truhláři, krejčí) byli chudší skupinou – vlastnili krámky a dílny</a:t>
            </a:r>
          </a:p>
          <a:p>
            <a:pPr>
              <a:buFontTx/>
              <a:buChar char="-"/>
            </a:pPr>
            <a:r>
              <a:rPr lang="cs-CZ" dirty="0" smtClean="0"/>
              <a:t>chudina (tovaryši, učedníci) – pomáhali řemeslníkům, dělníci – pracovali na stavbách a žebráci</a:t>
            </a:r>
          </a:p>
        </p:txBody>
      </p:sp>
    </p:spTree>
    <p:extLst>
      <p:ext uri="{BB962C8B-B14F-4D97-AF65-F5344CB8AC3E}">
        <p14:creationId xmlns:p14="http://schemas.microsoft.com/office/powerpoint/2010/main" val="417008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Gotický sloh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- dostává se k nám z Francie</a:t>
            </a:r>
          </a:p>
          <a:p>
            <a:pPr marL="0" indent="0">
              <a:buNone/>
            </a:pPr>
            <a:r>
              <a:rPr lang="cs-CZ" sz="2400" b="1" i="1" u="sng" dirty="0" smtClean="0">
                <a:solidFill>
                  <a:schemeClr val="tx1"/>
                </a:solidFill>
              </a:rPr>
              <a:t>Typické znaky: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stavby stavěné co nejvíce do výšky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opěrný systém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okna – obdélníkový tvar zakončený lomeným obloukem, vyplněna obrazy z barevných sklíček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hrady, kláštery, chrámy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Významní stavitelé za vlády Karla IV. – Matyáš z </a:t>
            </a:r>
            <a:r>
              <a:rPr lang="cs-CZ" sz="2400" dirty="0" err="1" smtClean="0">
                <a:solidFill>
                  <a:schemeClr val="tx1"/>
                </a:solidFill>
              </a:rPr>
              <a:t>Arrasu</a:t>
            </a:r>
            <a:r>
              <a:rPr lang="cs-CZ" sz="2400" dirty="0" smtClean="0">
                <a:solidFill>
                  <a:schemeClr val="tx1"/>
                </a:solidFill>
              </a:rPr>
              <a:t> a Petr Parléř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44824"/>
            <a:ext cx="3305175" cy="479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68699"/>
            <a:ext cx="4895850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830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 byla rozdělena šlechta?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šlechta vlastnila?</a:t>
            </a:r>
          </a:p>
          <a:p>
            <a:pPr marL="514350" indent="-514350">
              <a:buAutoNum type="arabicPeriod"/>
            </a:pPr>
            <a:r>
              <a:rPr lang="cs-CZ" dirty="0" smtClean="0"/>
              <a:t>Vypiš tři představitele církve?</a:t>
            </a:r>
          </a:p>
          <a:p>
            <a:pPr marL="514350" indent="-514350">
              <a:buAutoNum type="arabicPeriod"/>
            </a:pPr>
            <a:r>
              <a:rPr lang="cs-CZ" dirty="0" smtClean="0"/>
              <a:t>Z čeho církev bohatla?</a:t>
            </a:r>
          </a:p>
          <a:p>
            <a:pPr marL="514350" indent="-514350">
              <a:buAutoNum type="arabicPeriod"/>
            </a:pPr>
            <a:r>
              <a:rPr lang="cs-CZ" dirty="0" smtClean="0"/>
              <a:t>Napiš rozložení obyvatel ve středověké vesnici.</a:t>
            </a:r>
          </a:p>
          <a:p>
            <a:pPr marL="514350" indent="-514350">
              <a:buAutoNum type="arabicPeriod"/>
            </a:pPr>
            <a:r>
              <a:rPr lang="cs-CZ" dirty="0" smtClean="0"/>
              <a:t>Napiš rozložení obyvatel ve středověkém městě.</a:t>
            </a:r>
          </a:p>
          <a:p>
            <a:pPr marL="514350" indent="-514350">
              <a:buAutoNum type="arabicPeriod"/>
            </a:pPr>
            <a:r>
              <a:rPr lang="cs-CZ" dirty="0" smtClean="0"/>
              <a:t>Napiš hlavní znaky </a:t>
            </a:r>
            <a:r>
              <a:rPr lang="cs-CZ" dirty="0"/>
              <a:t>g</a:t>
            </a:r>
            <a:r>
              <a:rPr lang="cs-CZ" dirty="0" smtClean="0"/>
              <a:t>otického slohu.</a:t>
            </a:r>
          </a:p>
        </p:txBody>
      </p:sp>
    </p:spTree>
    <p:extLst>
      <p:ext uri="{BB962C8B-B14F-4D97-AF65-F5344CB8AC3E}">
        <p14:creationId xmlns:p14="http://schemas.microsoft.com/office/powerpoint/2010/main" val="2715789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/>
              <a:t>STŘÍBRNÁ, PaedDr. Iva. </a:t>
            </a:r>
            <a:r>
              <a:rPr lang="cs-CZ" sz="2400" i="1" dirty="0"/>
              <a:t>Vlastivěda 4: HLAVNÍ UDÁLOSTI NEJSTARŠÍCH ČESKÝCH DĚJIN</a:t>
            </a:r>
            <a:r>
              <a:rPr lang="cs-CZ" sz="2400" dirty="0"/>
              <a:t>. První. Brno: NOVÁ ŠKOLA, 2005. ISBN 80-7289-061-1.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601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77</TotalTime>
  <Words>434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ANOTACE:</vt:lpstr>
      <vt:lpstr>Život ve středověku</vt:lpstr>
      <vt:lpstr>církev</vt:lpstr>
      <vt:lpstr>Život ve středověké vesnici</vt:lpstr>
      <vt:lpstr>Život ve středověkých městech</vt:lpstr>
      <vt:lpstr>Gotický sloh</vt:lpstr>
      <vt:lpstr>Pracovní list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9</cp:revision>
  <dcterms:created xsi:type="dcterms:W3CDTF">2013-06-02T12:38:02Z</dcterms:created>
  <dcterms:modified xsi:type="dcterms:W3CDTF">2013-12-11T14:43:06Z</dcterms:modified>
</cp:coreProperties>
</file>