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29" autoAdjust="0"/>
    <p:restoredTop sz="94660"/>
  </p:normalViewPr>
  <p:slideViewPr>
    <p:cSldViewPr>
      <p:cViewPr varScale="1">
        <p:scale>
          <a:sx n="69" d="100"/>
          <a:sy n="69" d="100"/>
        </p:scale>
        <p:origin x="-13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59280"/>
            <a:ext cx="6400800" cy="12954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801112"/>
            <a:ext cx="9144000" cy="932688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429000"/>
            <a:ext cx="6400800" cy="762000"/>
          </a:xfrm>
        </p:spPr>
        <p:txBody>
          <a:bodyPr>
            <a:normAutofit/>
          </a:bodyPr>
          <a:lstStyle>
            <a:lvl1pPr marL="0" indent="0" algn="ctr">
              <a:buNone/>
              <a:defRPr sz="200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white"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white"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438400"/>
            <a:ext cx="6400800" cy="30480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3410267"/>
            <a:ext cx="6248400" cy="1456373"/>
          </a:xfrm>
        </p:spPr>
        <p:txBody>
          <a:bodyPr anchor="t">
            <a:normAutofit/>
          </a:bodyPr>
          <a:lstStyle>
            <a:lvl1pPr algn="ctr">
              <a:defRPr sz="36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503680"/>
            <a:ext cx="6248400" cy="1566862"/>
          </a:xfrm>
        </p:spPr>
        <p:txBody>
          <a:bodyPr anchor="b"/>
          <a:lstStyle>
            <a:lvl1pPr marL="0" indent="0" algn="ctr">
              <a:buNone/>
              <a:defRPr sz="2000" b="0" i="1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8" name="Picture 7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2684462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3716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4"/>
          </p:nvPr>
        </p:nvSpPr>
        <p:spPr>
          <a:xfrm>
            <a:off x="4648200" y="2438400"/>
            <a:ext cx="3124200" cy="3124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9" name="Picture 8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flourish2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3716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8200" y="2819400"/>
            <a:ext cx="3124200" cy="2743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62201"/>
            <a:ext cx="3125788" cy="451338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2359152"/>
            <a:ext cx="3127375" cy="448056"/>
          </a:xfrm>
        </p:spPr>
        <p:txBody>
          <a:bodyPr anchor="b"/>
          <a:lstStyle>
            <a:lvl1pPr marL="0" indent="0" algn="ctr">
              <a:buNone/>
              <a:defRPr sz="1800" b="1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  <p:pic>
        <p:nvPicPr>
          <p:cNvPr id="7" name="Picture 6" descr="flourish2.png"/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lum bright="-14000"/>
          </a:blip>
          <a:stretch>
            <a:fillRect/>
          </a:stretch>
        </p:blipFill>
        <p:spPr>
          <a:xfrm>
            <a:off x="0" y="1618488"/>
            <a:ext cx="9144000" cy="932688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1" y="1676400"/>
            <a:ext cx="2819399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1" y="2275840"/>
            <a:ext cx="2819399" cy="290576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371600" y="1676400"/>
            <a:ext cx="3276600" cy="3505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que 9"/>
          <p:cNvSpPr/>
          <p:nvPr/>
        </p:nvSpPr>
        <p:spPr>
          <a:xfrm>
            <a:off x="1463040" y="1847088"/>
            <a:ext cx="3090672" cy="3090672"/>
          </a:xfrm>
          <a:prstGeom prst="plaque">
            <a:avLst>
              <a:gd name="adj" fmla="val 8438"/>
            </a:avLst>
          </a:prstGeom>
          <a:noFill/>
          <a:ln w="9525">
            <a:solidFill>
              <a:schemeClr val="tx2">
                <a:alpha val="17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1676400"/>
            <a:ext cx="2819400" cy="599440"/>
          </a:xfrm>
        </p:spPr>
        <p:txBody>
          <a:bodyPr anchor="b">
            <a:noAutofit/>
          </a:bodyPr>
          <a:lstStyle>
            <a:lvl1pPr algn="ctr">
              <a:defRPr sz="1700" b="1" cap="all" spc="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0" y="1905000"/>
            <a:ext cx="2971800" cy="2971800"/>
          </a:xfrm>
          <a:prstGeom prst="plaque">
            <a:avLst>
              <a:gd name="adj" fmla="val 8341"/>
            </a:avLst>
          </a:prstGeom>
          <a:solidFill>
            <a:schemeClr val="bg1">
              <a:lumMod val="95000"/>
              <a:alpha val="35000"/>
            </a:schemeClr>
          </a:solidFill>
          <a:ln w="98425" cmpd="thinThick">
            <a:noFill/>
            <a:bevel/>
          </a:ln>
        </p:spPr>
        <p:txBody>
          <a:bodyPr>
            <a:normAutofit/>
          </a:bodyPr>
          <a:lstStyle>
            <a:lvl1pPr marL="0" indent="0" algn="ctr">
              <a:buNone/>
              <a:defRPr sz="1800" baseline="0">
                <a:solidFill>
                  <a:schemeClr val="tx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2276856"/>
            <a:ext cx="2819400" cy="2875280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209041"/>
            <a:ext cx="1295400" cy="4318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400" y="1219199"/>
            <a:ext cx="5181600" cy="4267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window3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1295400"/>
            <a:ext cx="6400800" cy="685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057400"/>
            <a:ext cx="6400800" cy="3429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 bwMode="white">
          <a:xfrm>
            <a:off x="304800" y="6356350"/>
            <a:ext cx="2133600" cy="365125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/>
          <a:lstStyle>
            <a:lvl1pPr algn="l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F6985674-4375-463B-BB5A-7CBBCA286B89}" type="datetimeFigureOut">
              <a:rPr lang="cs-CZ" smtClean="0"/>
              <a:t>11.12.2013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 bwMode="white">
          <a:xfrm>
            <a:off x="2971800" y="6356350"/>
            <a:ext cx="320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white">
          <a:xfrm>
            <a:off x="6675120" y="6364224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baseline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</a:lstStyle>
          <a:p>
            <a:fld id="{0D58CCAF-DEC8-4AFB-9816-EF5C71E694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 cap="all" spc="30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0" indent="-274320" algn="l" defTabSz="914400" rtl="0" eaLnBrk="1" latinLnBrk="0" hangingPunct="1">
        <a:lnSpc>
          <a:spcPct val="150000"/>
        </a:lnSpc>
        <a:spcBef>
          <a:spcPct val="20000"/>
        </a:spcBef>
        <a:buClrTx/>
        <a:buFont typeface="Wingdings" pitchFamily="2" charset="2"/>
        <a:buChar char="v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Tx/>
        <a:buFont typeface="Arial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OPV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575" y="801588"/>
            <a:ext cx="5832475" cy="122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905163"/>
              </p:ext>
            </p:extLst>
          </p:nvPr>
        </p:nvGraphicFramePr>
        <p:xfrm>
          <a:off x="1050081" y="2204864"/>
          <a:ext cx="7129462" cy="3449961"/>
        </p:xfrm>
        <a:graphic>
          <a:graphicData uri="http://schemas.openxmlformats.org/drawingml/2006/table">
            <a:tbl>
              <a:tblPr/>
              <a:tblGrid>
                <a:gridCol w="1729638"/>
                <a:gridCol w="5399824"/>
              </a:tblGrid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en-US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r>
                        <a:rPr lang="cs-CZ" sz="11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 ŠKOLA</a:t>
                      </a:r>
                      <a:r>
                        <a:rPr lang="cs-CZ" sz="20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PODBOŘANY, HUSOVA 276, OKRES LOUNY</a:t>
                      </a:r>
                      <a:endParaRPr lang="cs-CZ" sz="2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449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Vladislav Michl</a:t>
                      </a: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8643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VY_32_INOVACE_592_PRVNÍ_HABSBURKOVKOVÉ_NA_ČESKÉM_TRŮNU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70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r>
                        <a:rPr lang="en-US" sz="11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2000" kern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ZOPAKOVÁNÍ SI OBDOBÍ VLÁDY HABSBURKŮ,</a:t>
                      </a:r>
                      <a:r>
                        <a:rPr kumimoji="0" lang="cs-CZ" sz="2000" kern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OSOBNOST RUDOLFA II.</a:t>
                      </a:r>
                      <a:endParaRPr kumimoji="0" lang="cs-CZ" sz="2000" kern="12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8972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r>
                        <a:rPr lang="en-US" sz="1100" b="1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CZ</a:t>
                      </a:r>
                      <a:r>
                        <a:rPr lang="cs-CZ" sz="11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1.07/1.4.00/21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 2975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6" marR="68586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2905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Prezentace je určena žákům 4. ročníku v hodině Člověk a jeho svět – vlastivěda.</a:t>
            </a:r>
          </a:p>
          <a:p>
            <a:r>
              <a:rPr lang="cs-CZ" dirty="0" smtClean="0"/>
              <a:t>Žáci si zopakují období vlády Habsburků a osobnost Rudolfa II.</a:t>
            </a:r>
          </a:p>
          <a:p>
            <a:r>
              <a:rPr lang="cs-CZ" dirty="0" smtClean="0"/>
              <a:t>Snímek č. 3 – znak Habsburků</a:t>
            </a:r>
          </a:p>
          <a:p>
            <a:r>
              <a:rPr lang="cs-CZ" dirty="0" smtClean="0"/>
              <a:t>Snímek č. 4 – Habsburská říše</a:t>
            </a:r>
          </a:p>
          <a:p>
            <a:r>
              <a:rPr lang="cs-CZ" dirty="0" smtClean="0"/>
              <a:t>Snímek č. 5 – Rudolf II.</a:t>
            </a:r>
          </a:p>
          <a:p>
            <a:r>
              <a:rPr lang="cs-CZ" dirty="0" smtClean="0"/>
              <a:t>Snímek č. 6 – astrolog, alchymista</a:t>
            </a:r>
          </a:p>
          <a:p>
            <a:r>
              <a:rPr lang="cs-CZ" dirty="0" smtClean="0"/>
              <a:t>Snímek č. 7 – tolar z doby Rudolfa II.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Klíčová slova: HABSKURKOVÉ, RUDOLF </a:t>
            </a:r>
            <a:r>
              <a:rPr lang="cs-CZ" smtClean="0"/>
              <a:t>II.</a:t>
            </a:r>
            <a:endParaRPr lang="cs-CZ" dirty="0" smtClean="0"/>
          </a:p>
          <a:p>
            <a:pPr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86135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Habsburkové na českém trůnu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po smrti Ludvíka Jagellonského nastupuje na český trůn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Ferdinand I. Habsburský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rázný, cílevědomý panovník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při nástupu slíbil dodržování českým stavům jejich práva i náboženské svobody – zvýhodňoval však katolíky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nástupem Ferdinanda I. na český trůn začíná vláda Habsburků, která trvala téměř 400 let – až do vyhlášení samostatného Československa v roce 1918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628800"/>
            <a:ext cx="2152650" cy="2609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1203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340768"/>
            <a:ext cx="6400800" cy="4145633"/>
          </a:xfrm>
        </p:spPr>
        <p:txBody>
          <a:bodyPr/>
          <a:lstStyle/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rod Habsburků byl velmi mocný evropským rodem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pocházel z Rakouska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za jejich vlády došlo ke sjednocení zemí Koruny české s Uherskem a rakouskými zeměmi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sídelním městem se stala Vídeň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české země měly těžké postavení v habsburské říši – byly bohatší a Habsburkové zde vybírali více peněz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dirty="0" smtClean="0"/>
              <a:t>vliv českých zemí na panovníky habsburské říše se stále zmenšoval – veškeré pokusy o samostatnost byly vždy potlačeny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3148"/>
            <a:ext cx="7133034" cy="6624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8289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CÍSAŘ RUDOLF </a:t>
            </a:r>
            <a:r>
              <a:rPr lang="cs-CZ" dirty="0" err="1" smtClean="0"/>
              <a:t>ii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vnuk Ferdinanda I.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za své sídelní místo si jako jediný Habsburk zvolil Prahu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v mládí získal značné vzdělání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miloval vědu a umění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za jeho vlády Praha vzkvétala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přicházeli sem obchodníci, řemeslníci, diplomaté,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vyslanci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Rudolf si na svůj dvůr pozval řadu umělců – malíře, sochaře</a:t>
            </a:r>
          </a:p>
          <a:p>
            <a:pPr indent="0">
              <a:buNone/>
            </a:pPr>
            <a:endParaRPr lang="cs-CZ" dirty="0" smtClean="0"/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429000"/>
            <a:ext cx="2374323" cy="3228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65622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196752"/>
            <a:ext cx="6400800" cy="4289649"/>
          </a:xfrm>
        </p:spPr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na Pražském hradě shromáždil sbírku uměleckých předmětů známou po celé Evropě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Rudolf si zval také učence – astrologové – Tycho de Brahe a Jan Kepler – dostalo se jim výborných podmínek k pozorování planet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alchymisté – prováděli své pokusy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Rudolf se málo věnoval svým vladařským povinnostem – věnoval svůj čas zálibám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projevoval se jako samotář a podivín</a:t>
            </a:r>
          </a:p>
          <a:p>
            <a:pPr marL="285750" indent="-285750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8553450" cy="3343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31237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196752"/>
            <a:ext cx="6400800" cy="4289649"/>
          </a:xfrm>
        </p:spPr>
        <p:txBody>
          <a:bodyPr/>
          <a:lstStyle/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toto vše nahrávalo Matyášovi – bratr Rudolfa II.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tlačil na bratra, aby odstoupil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Matyáš se stává římským císařem 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sídlo přenesl opět do Vídně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Rudolfovi zůstal pouze titul českého krále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 nástupem Habsburků na český trůn končí období středověku a začíná nový úsek dějin nazývaný novověk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dirty="0" smtClean="0"/>
              <a:t>s Habsburky přichází do Evropy nový umělecký sloh - renesance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619375" cy="2743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853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980728"/>
            <a:ext cx="6400800" cy="685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Pracovní list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1772816"/>
            <a:ext cx="6400800" cy="3713585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s-CZ" sz="2000" dirty="0" smtClean="0"/>
              <a:t>Jaký rod vystřídali Habsburkové na českém trůnu?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Jak dlouho trvala vláda Habsburků na českém trůnu?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Jaké město si Habsburkové zvolili za své sídelní?</a:t>
            </a:r>
          </a:p>
          <a:p>
            <a:pPr marL="342900" indent="-342900">
              <a:buAutoNum type="arabicPeriod"/>
            </a:pPr>
            <a:r>
              <a:rPr lang="cs-CZ" sz="2000" smtClean="0"/>
              <a:t>Jaké město si </a:t>
            </a:r>
            <a:r>
              <a:rPr lang="cs-CZ" sz="2000" dirty="0" smtClean="0"/>
              <a:t>za </a:t>
            </a:r>
            <a:r>
              <a:rPr lang="cs-CZ" sz="2000" smtClean="0"/>
              <a:t>své sídelní </a:t>
            </a:r>
            <a:r>
              <a:rPr lang="cs-CZ" sz="2000" dirty="0" smtClean="0"/>
              <a:t>zvolil Rudolf II.?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Koho si zval na svůj dvůr Rudolf II.?</a:t>
            </a:r>
          </a:p>
          <a:p>
            <a:pPr marL="342900" indent="-342900">
              <a:buAutoNum type="arabicPeriod"/>
            </a:pPr>
            <a:r>
              <a:rPr lang="cs-CZ" sz="2000" dirty="0" smtClean="0"/>
              <a:t>Jací známí astrologové pobývali na dvoře u Rudolfa II.?</a:t>
            </a:r>
          </a:p>
        </p:txBody>
      </p:sp>
    </p:spTree>
    <p:extLst>
      <p:ext uri="{BB962C8B-B14F-4D97-AF65-F5344CB8AC3E}">
        <p14:creationId xmlns:p14="http://schemas.microsoft.com/office/powerpoint/2010/main" val="1657245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cs-CZ" sz="2000" dirty="0"/>
              <a:t>STŘÍBRNÁ, PaedDr. Iva. </a:t>
            </a:r>
            <a:r>
              <a:rPr lang="cs-CZ" sz="2000" i="1" dirty="0"/>
              <a:t>Vlastivěda 4: HLAVNÍ UDÁLOSTI NEJSTARŠÍCH ČESKÝCH DĚJIN</a:t>
            </a:r>
            <a:r>
              <a:rPr lang="cs-CZ" sz="2000" dirty="0"/>
              <a:t>. První. Brno: NOVÁ ŠKOLA, 2005. ISBN 80-7289-061-1.</a:t>
            </a:r>
          </a:p>
          <a:p>
            <a:pPr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1080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vět módy">
  <a:themeElements>
    <a:clrScheme name="Svět módy">
      <a:dk1>
        <a:sysClr val="windowText" lastClr="000000"/>
      </a:dk1>
      <a:lt1>
        <a:sysClr val="window" lastClr="FFFFFF"/>
      </a:lt1>
      <a:dk2>
        <a:srgbClr val="37302A"/>
      </a:dk2>
      <a:lt2>
        <a:srgbClr val="D0CCB9"/>
      </a:lt2>
      <a:accent1>
        <a:srgbClr val="9E8E5C"/>
      </a:accent1>
      <a:accent2>
        <a:srgbClr val="A09781"/>
      </a:accent2>
      <a:accent3>
        <a:srgbClr val="85776D"/>
      </a:accent3>
      <a:accent4>
        <a:srgbClr val="AEAFA9"/>
      </a:accent4>
      <a:accent5>
        <a:srgbClr val="8D878B"/>
      </a:accent5>
      <a:accent6>
        <a:srgbClr val="6B6149"/>
      </a:accent6>
      <a:hlink>
        <a:srgbClr val="B6A272"/>
      </a:hlink>
      <a:folHlink>
        <a:srgbClr val="8A784F"/>
      </a:folHlink>
    </a:clrScheme>
    <a:fontScheme name="Černá kravata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Svět módy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8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9050" h="3175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0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100000" r="100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200000"/>
              </a:schemeClr>
              <a:schemeClr val="phClr">
                <a:tint val="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Couture</Template>
  <TotalTime>77</TotalTime>
  <Words>476</Words>
  <Application>Microsoft Office PowerPoint</Application>
  <PresentationFormat>Předvádění na obrazovce (4:3)</PresentationFormat>
  <Paragraphs>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Svět módy</vt:lpstr>
      <vt:lpstr>Prezentace aplikace PowerPoint</vt:lpstr>
      <vt:lpstr>Anotace:</vt:lpstr>
      <vt:lpstr>Habsburkové na českém trůnu</vt:lpstr>
      <vt:lpstr>Prezentace aplikace PowerPoint</vt:lpstr>
      <vt:lpstr>CÍSAŘ RUDOLF ii.</vt:lpstr>
      <vt:lpstr>Prezentace aplikace PowerPoint</vt:lpstr>
      <vt:lpstr>Prezentace aplikace PowerPoint</vt:lpstr>
      <vt:lpstr>Pracovní list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2013-06-09T08:04:34Z</dcterms:created>
  <dcterms:modified xsi:type="dcterms:W3CDTF">2013-12-11T14:47:56Z</dcterms:modified>
</cp:coreProperties>
</file>