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09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23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574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576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129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3607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4680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403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641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806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714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05B6D-0E29-4D5B-B775-4B2A1594BA2C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F6F11-FACF-4DB8-B229-C62D269C81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426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3332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2920928"/>
              </p:ext>
            </p:extLst>
          </p:nvPr>
        </p:nvGraphicFramePr>
        <p:xfrm>
          <a:off x="822648" y="2780928"/>
          <a:ext cx="7129462" cy="3235339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VY_32_INOVACE_561_ŘÍMSKÉ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_ČÍSLICE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 – ŘÍMSKÉ ČÍSLICE, ČTENÍ</a:t>
                      </a:r>
                      <a:r>
                        <a:rPr kumimoji="0" lang="cs-CZ" sz="2000" kern="120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kumimoji="0" lang="cs-CZ" sz="2000" kern="12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kumimoji="0" lang="cs-CZ" sz="2000" kern="1200" baseline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ZÁPIS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58785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 smtClean="0"/>
              <a:t>Prezentace je určena žákům 4. ročníku v hodině matematiky.</a:t>
            </a:r>
          </a:p>
          <a:p>
            <a:pPr marL="0" indent="0">
              <a:buNone/>
            </a:pPr>
            <a:r>
              <a:rPr lang="cs-CZ" sz="2400" dirty="0" smtClean="0"/>
              <a:t>Slouží k opakování a upevnění probraného učiva. </a:t>
            </a:r>
          </a:p>
          <a:p>
            <a:pPr marL="0" indent="0">
              <a:buNone/>
            </a:pPr>
            <a:r>
              <a:rPr lang="cs-CZ" sz="2400" dirty="0" smtClean="0"/>
              <a:t>Žáci dokáží římské číslice číst a zapisovat.</a:t>
            </a:r>
          </a:p>
          <a:p>
            <a:pPr marL="0" indent="0">
              <a:buNone/>
            </a:pPr>
            <a:r>
              <a:rPr lang="cs-CZ" sz="2400" dirty="0" smtClean="0"/>
              <a:t>Snímek č. 5 – přepis čísel arabských na čísla římská</a:t>
            </a:r>
          </a:p>
          <a:p>
            <a:pPr marL="0" indent="0">
              <a:buNone/>
            </a:pPr>
            <a:r>
              <a:rPr lang="cs-CZ" sz="2400" dirty="0" smtClean="0"/>
              <a:t>Snímek č. 6 – přepis čísel římských na čísla arabská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Klíčová slova: římské číslice, arabské číslice</a:t>
            </a:r>
          </a:p>
        </p:txBody>
      </p:sp>
    </p:spTree>
    <p:extLst>
      <p:ext uri="{BB962C8B-B14F-4D97-AF65-F5344CB8AC3E}">
        <p14:creationId xmlns:p14="http://schemas.microsoft.com/office/powerpoint/2010/main" val="35745859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ŘÍMSKÉ ČÍSLICE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352928" cy="52565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 = 1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II = 2 (1+1)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III = 3 (1+1+1)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IV = 4 (JEDNA PŘED PĚTKOU)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 = 5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 = 6 (5+1)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VII = 7 (5+1+1)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VIII = 8 (5+1+1+1)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IX = 9 (JEDNA PŘED DESÍTKOU)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X = 10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XX = 20 (10+10)</a:t>
            </a:r>
          </a:p>
          <a:p>
            <a:pPr marL="0" indent="0">
              <a:buNone/>
            </a:pPr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XXX = 30 (10+10+10)</a:t>
            </a:r>
          </a:p>
          <a:p>
            <a:pPr marL="0" indent="0">
              <a:buNone/>
            </a:pPr>
            <a:endParaRPr lang="cs-CZ" sz="2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1" name="Picture 3" descr="C:\Users\profesor\AppData\Local\Microsoft\Windows\Temporary Internet Files\Content.IE5\5AX27KWK\MC9004336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0"/>
            <a:ext cx="3438525" cy="465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7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11560" y="476672"/>
            <a:ext cx="5832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 = 50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 = 100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 = 500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 = 1000</a:t>
            </a:r>
          </a:p>
          <a:p>
            <a:endParaRPr lang="cs-CZ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2348880"/>
            <a:ext cx="4464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XL = 40 (DESET PŘED PADESÁTI)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 = 100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LX = 60 (50+10)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LXX = 70 (50+10+10)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LXXX= 80 (50+10+10+10)</a:t>
            </a:r>
          </a:p>
          <a:p>
            <a:endParaRPr lang="cs-CZ" sz="2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76056" y="2348880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XC = 90 (DESET PŘED STEM)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 = 100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CD = 400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 = 500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CM = 900</a:t>
            </a:r>
          </a:p>
          <a:p>
            <a:r>
              <a:rPr lang="cs-CZ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 = 1000</a:t>
            </a:r>
            <a:endParaRPr lang="cs-CZ" sz="2400" dirty="0"/>
          </a:p>
        </p:txBody>
      </p:sp>
      <p:pic>
        <p:nvPicPr>
          <p:cNvPr id="1027" name="Picture 3" descr="C:\Users\profesor\AppData\Local\Microsoft\Windows\Temporary Internet Files\Content.IE5\5ZMOGJ3W\MC9001952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640" y="306118"/>
            <a:ext cx="2559483" cy="182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13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rofesor\AppData\Local\Microsoft\Windows\Temporary Internet Files\Content.IE5\Y9AXPAWL\MC9002407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89562"/>
            <a:ext cx="1660713" cy="252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 rot="2105051">
            <a:off x="-30187" y="2353368"/>
            <a:ext cx="2449479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CCCL = </a:t>
            </a:r>
            <a:endParaRPr lang="cs-CZ" sz="2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1597541">
            <a:off x="4217471" y="929439"/>
            <a:ext cx="191611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CLXV = 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 rot="1656408">
            <a:off x="5282722" y="1220947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165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32040" y="3501008"/>
            <a:ext cx="201622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DCLXXI = 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35437" y="3501008"/>
            <a:ext cx="812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671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 rot="20060468">
            <a:off x="1616689" y="5378577"/>
            <a:ext cx="236075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LXXIV =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 rot="20169034">
            <a:off x="2696458" y="5132092"/>
            <a:ext cx="1219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74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 rot="1732963">
            <a:off x="4444480" y="5074015"/>
            <a:ext cx="291619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MMCCCLVI = 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 rot="1824466">
            <a:off x="6101108" y="5553434"/>
            <a:ext cx="1399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2356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 rot="20545956">
            <a:off x="407921" y="4405553"/>
            <a:ext cx="245042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MMXIII = 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 rot="20760929">
            <a:off x="1670575" y="4194034"/>
            <a:ext cx="123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 rot="20064517">
            <a:off x="4071920" y="2387500"/>
            <a:ext cx="296191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MCMLXXVI = 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 rot="19942440">
            <a:off x="5787175" y="196559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1976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231562" y="1169559"/>
            <a:ext cx="271361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DXLIX =  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88368" y="1169559"/>
            <a:ext cx="1063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549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 rot="2147344">
            <a:off x="858710" y="2658497"/>
            <a:ext cx="1460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350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897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4" grpId="0"/>
      <p:bldP spid="16" grpId="0"/>
      <p:bldP spid="18" grpId="0"/>
      <p:bldP spid="20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NAPIŠ TATO ČÍSLA ČÍSLY ŘÍMSKÝMI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916832"/>
            <a:ext cx="316835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1311 - 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1947609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MCCCXI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 rot="2257143">
            <a:off x="939863" y="3460981"/>
            <a:ext cx="318604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1991 - 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 rot="2408865">
            <a:off x="2002594" y="3993799"/>
            <a:ext cx="2235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MCMXCI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 rot="20073851">
            <a:off x="3180440" y="2435578"/>
            <a:ext cx="3536698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1803 - 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 rot="20058499">
            <a:off x="4559932" y="2166343"/>
            <a:ext cx="19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MDCCCIII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 rot="21059953">
            <a:off x="220768" y="5095625"/>
            <a:ext cx="3471821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1221 - 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 rot="21011280">
            <a:off x="1577191" y="4961660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MCCXXI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 rot="20251772">
            <a:off x="3018517" y="5252754"/>
            <a:ext cx="4136848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1950 - 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 rot="20312143">
            <a:off x="4514814" y="4953614"/>
            <a:ext cx="2418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MCML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098" name="Picture 2" descr="C:\Users\profesor\AppData\Local\Microsoft\Windows\Temporary Internet Files\Content.IE5\GJN9U1FB\MC9002031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090" y="3264165"/>
            <a:ext cx="2269080" cy="3496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 rot="20090947">
            <a:off x="4313425" y="3041267"/>
            <a:ext cx="389491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2009 - 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 rot="20099291">
            <a:off x="5646733" y="2732881"/>
            <a:ext cx="24218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MMIX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023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642194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zdroje: </a:t>
            </a:r>
            <a:br>
              <a:rPr lang="cs-CZ" dirty="0" smtClean="0"/>
            </a:br>
            <a:r>
              <a:rPr lang="cs-CZ" dirty="0" smtClean="0"/>
              <a:t>Microsoft Office 2010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362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278</Words>
  <Application>Microsoft Office PowerPoint</Application>
  <PresentationFormat>Předvádění na obrazovce (4:3)</PresentationFormat>
  <Paragraphs>76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Anotace:</vt:lpstr>
      <vt:lpstr>ŘÍMSKÉ ČÍSLICE</vt:lpstr>
      <vt:lpstr>Prezentace aplikace PowerPoint</vt:lpstr>
      <vt:lpstr>Prezentace aplikace PowerPoint</vt:lpstr>
      <vt:lpstr>NAPIŠ TATO ČÍSLA ČÍSLY ŘÍMSKÝMI</vt:lpstr>
      <vt:lpstr>Použité zdroje:  Microsoft Office 2010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14</cp:revision>
  <dcterms:created xsi:type="dcterms:W3CDTF">2013-05-01T09:19:39Z</dcterms:created>
  <dcterms:modified xsi:type="dcterms:W3CDTF">2013-12-11T11:09:44Z</dcterms:modified>
</cp:coreProperties>
</file>