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8FEE6-D683-4D24-A68E-A5A7AF21A87D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A63AC0-7878-4AC3-AC93-C10D4A02C1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8FEE6-D683-4D24-A68E-A5A7AF21A87D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A63AC0-7878-4AC3-AC93-C10D4A02C1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8FEE6-D683-4D24-A68E-A5A7AF21A87D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A63AC0-7878-4AC3-AC93-C10D4A02C1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8FEE6-D683-4D24-A68E-A5A7AF21A87D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A63AC0-7878-4AC3-AC93-C10D4A02C1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8FEE6-D683-4D24-A68E-A5A7AF21A87D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A63AC0-7878-4AC3-AC93-C10D4A02C1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8FEE6-D683-4D24-A68E-A5A7AF21A87D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A63AC0-7878-4AC3-AC93-C10D4A02C1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8FEE6-D683-4D24-A68E-A5A7AF21A87D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A63AC0-7878-4AC3-AC93-C10D4A02C1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8FEE6-D683-4D24-A68E-A5A7AF21A87D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A63AC0-7878-4AC3-AC93-C10D4A02C1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8FEE6-D683-4D24-A68E-A5A7AF21A87D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A63AC0-7878-4AC3-AC93-C10D4A02C1E4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8FEE6-D683-4D24-A68E-A5A7AF21A87D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A63AC0-7878-4AC3-AC93-C10D4A02C1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8FEE6-D683-4D24-A68E-A5A7AF21A87D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A63AC0-7878-4AC3-AC93-C10D4A02C1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C8FEE6-D683-4D24-A68E-A5A7AF21A87D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A63AC0-7878-4AC3-AC93-C10D4A02C1E4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 descr="OPV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93332"/>
            <a:ext cx="5832475" cy="1222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74965798"/>
              </p:ext>
            </p:extLst>
          </p:nvPr>
        </p:nvGraphicFramePr>
        <p:xfrm>
          <a:off x="822648" y="2780928"/>
          <a:ext cx="7129462" cy="3235339"/>
        </p:xfrm>
        <a:graphic>
          <a:graphicData uri="http://schemas.openxmlformats.org/drawingml/2006/table">
            <a:tbl>
              <a:tblPr/>
              <a:tblGrid>
                <a:gridCol w="1729638"/>
                <a:gridCol w="5399824"/>
              </a:tblGrid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r>
                        <a:rPr lang="en-US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 ŠKOLA</a:t>
                      </a:r>
                      <a:r>
                        <a:rPr lang="cs-CZ" sz="2000" baseline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PODBOŘANY, HUSOVA 276, OKRES LOUNY</a:t>
                      </a:r>
                      <a:endParaRPr lang="cs-CZ" sz="2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4496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Vladislav Michl</a:t>
                      </a: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864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  <a:r>
                        <a:rPr lang="en-US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VY_32_INOVACE_562_PÍSEMNÉ</a:t>
                      </a:r>
                      <a:r>
                        <a:rPr kumimoji="0" lang="cs-CZ" sz="2000" kern="12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_SČÍTÁNÍ</a:t>
                      </a:r>
                      <a:endParaRPr kumimoji="0" lang="cs-CZ" sz="2000" kern="1200" dirty="0" smtClean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r>
                        <a:rPr lang="en-US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OPAKOVÁNÍ – PÍSEMNÉ</a:t>
                      </a:r>
                      <a:r>
                        <a:rPr kumimoji="0" lang="cs-CZ" sz="2000" kern="12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SČÍTÁNÍ, POSTUPY</a:t>
                      </a:r>
                      <a:r>
                        <a:rPr kumimoji="0" lang="cs-CZ" sz="2000" kern="1200" baseline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, </a:t>
                      </a:r>
                      <a:r>
                        <a:rPr kumimoji="0" lang="cs-CZ" sz="2000" kern="1200" baseline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VÝPOČTY</a:t>
                      </a:r>
                      <a:endParaRPr kumimoji="0" lang="cs-CZ" sz="2000" kern="1200" dirty="0" smtClean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89724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r>
                        <a:rPr lang="en-US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CZ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1.07/1.4.00/21</a:t>
                      </a:r>
                      <a:r>
                        <a:rPr lang="cs-CZ" sz="2000" b="1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  <a:r>
                        <a:rPr lang="cs-CZ" sz="2000" b="1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 2975</a:t>
                      </a:r>
                      <a:endParaRPr lang="cs-CZ" sz="2000" b="1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26547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Anotace: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1556792"/>
            <a:ext cx="7632848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Prezentace je určena žákům 4. ročníku v hodině matematiky.</a:t>
            </a:r>
          </a:p>
          <a:p>
            <a:r>
              <a:rPr lang="cs-CZ" sz="2800" dirty="0" smtClean="0"/>
              <a:t>Žáci si zopakují a upevní probrané učivo. </a:t>
            </a:r>
          </a:p>
          <a:p>
            <a:r>
              <a:rPr lang="cs-CZ" sz="2800" dirty="0" smtClean="0"/>
              <a:t>V kombinaci s prací do sešitů a na tabuli vypočítají dané příklady a slovní úlohu.</a:t>
            </a:r>
          </a:p>
          <a:p>
            <a:endParaRPr lang="cs-CZ" sz="2800" dirty="0"/>
          </a:p>
          <a:p>
            <a:r>
              <a:rPr lang="cs-CZ" sz="2800" dirty="0" smtClean="0"/>
              <a:t>Klíčová slova: písemné sčítání</a:t>
            </a:r>
            <a:r>
              <a:rPr lang="cs-CZ" sz="2800" smtClean="0"/>
              <a:t>, slovní </a:t>
            </a:r>
            <a:r>
              <a:rPr lang="cs-CZ" sz="2800" dirty="0" smtClean="0"/>
              <a:t>úloha 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527850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smtClean="0"/>
              <a:t>Písemné sčítání</a:t>
            </a:r>
            <a:endParaRPr lang="cs-CZ" sz="4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1628801"/>
            <a:ext cx="151216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9</a:t>
            </a:r>
            <a:r>
              <a:rPr lang="cs-CZ" sz="4000" dirty="0" smtClean="0">
                <a:solidFill>
                  <a:srgbClr val="FF0000"/>
                </a:solidFill>
              </a:rPr>
              <a:t>7</a:t>
            </a:r>
            <a:r>
              <a:rPr lang="cs-CZ" sz="4000" dirty="0" smtClean="0">
                <a:solidFill>
                  <a:srgbClr val="0070C0"/>
                </a:solidFill>
              </a:rPr>
              <a:t>4</a:t>
            </a:r>
            <a:r>
              <a:rPr lang="cs-CZ" sz="4000" dirty="0" smtClean="0">
                <a:solidFill>
                  <a:srgbClr val="7030A0"/>
                </a:solidFill>
              </a:rPr>
              <a:t>5</a:t>
            </a:r>
          </a:p>
          <a:p>
            <a:endParaRPr lang="cs-CZ" sz="4000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15616" y="2290520"/>
            <a:ext cx="15841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3</a:t>
            </a:r>
            <a:r>
              <a:rPr lang="cs-CZ" sz="4000" dirty="0" smtClean="0">
                <a:solidFill>
                  <a:srgbClr val="FF0000"/>
                </a:solidFill>
              </a:rPr>
              <a:t>6</a:t>
            </a:r>
            <a:r>
              <a:rPr lang="cs-CZ" sz="4000" dirty="0" smtClean="0">
                <a:solidFill>
                  <a:srgbClr val="0070C0"/>
                </a:solidFill>
              </a:rPr>
              <a:t>8</a:t>
            </a:r>
            <a:r>
              <a:rPr lang="cs-CZ" sz="4000" dirty="0" smtClean="0">
                <a:solidFill>
                  <a:srgbClr val="7030A0"/>
                </a:solidFill>
              </a:rPr>
              <a:t>7</a:t>
            </a:r>
          </a:p>
          <a:p>
            <a:endParaRPr lang="cs-CZ" sz="8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15616" y="2952240"/>
            <a:ext cx="172819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/>
                </a:solidFill>
              </a:rPr>
              <a:t>_______________________</a:t>
            </a:r>
            <a:endParaRPr lang="cs-CZ" sz="8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16680" y="3148823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</a:rPr>
              <a:t>2</a:t>
            </a:r>
            <a:endParaRPr lang="cs-CZ" sz="4000" dirty="0">
              <a:solidFill>
                <a:srgbClr val="7030A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785214" y="3167684"/>
            <a:ext cx="3889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3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461178" y="3167684"/>
            <a:ext cx="3240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4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5576" y="3167684"/>
            <a:ext cx="8676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13</a:t>
            </a:r>
            <a:endParaRPr lang="cs-CZ" sz="4000" dirty="0">
              <a:solidFill>
                <a:srgbClr val="00B050"/>
              </a:solidFill>
            </a:endParaRPr>
          </a:p>
        </p:txBody>
      </p:sp>
      <p:pic>
        <p:nvPicPr>
          <p:cNvPr id="1026" name="Picture 2" descr="C:\Users\profesor\AppData\Local\Microsoft\Windows\Temporary Internet Files\Content.IE5\GJN9U1FB\MC9002824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916832"/>
            <a:ext cx="3566942" cy="3286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3882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27584" y="692697"/>
            <a:ext cx="6768752" cy="243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2587		3674		1985		4756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4325		2895		2376		2412</a:t>
            </a:r>
          </a:p>
          <a:p>
            <a:r>
              <a:rPr lang="cs-CZ" sz="800" dirty="0" smtClean="0">
                <a:solidFill>
                  <a:schemeClr val="bg1"/>
                </a:solidFill>
              </a:rPr>
              <a:t>________________	________________	________________	________________</a:t>
            </a:r>
          </a:p>
          <a:p>
            <a:endParaRPr lang="cs-CZ" sz="800" dirty="0">
              <a:solidFill>
                <a:schemeClr val="bg1"/>
              </a:solidFill>
            </a:endParaRPr>
          </a:p>
          <a:p>
            <a:endParaRPr lang="cs-CZ" sz="800" dirty="0" smtClean="0">
              <a:solidFill>
                <a:schemeClr val="bg1"/>
              </a:solidFill>
            </a:endParaRPr>
          </a:p>
          <a:p>
            <a:endParaRPr lang="cs-CZ" sz="800" dirty="0">
              <a:solidFill>
                <a:schemeClr val="bg1"/>
              </a:solidFill>
            </a:endParaRPr>
          </a:p>
          <a:p>
            <a:endParaRPr lang="cs-CZ" sz="800" dirty="0" smtClean="0">
              <a:solidFill>
                <a:schemeClr val="bg1"/>
              </a:solidFill>
            </a:endParaRPr>
          </a:p>
          <a:p>
            <a:endParaRPr lang="cs-CZ" sz="800" dirty="0">
              <a:solidFill>
                <a:schemeClr val="bg1"/>
              </a:solidFill>
            </a:endParaRPr>
          </a:p>
          <a:p>
            <a:endParaRPr lang="cs-CZ" sz="800" dirty="0" smtClean="0">
              <a:solidFill>
                <a:schemeClr val="bg1"/>
              </a:solidFill>
            </a:endParaRPr>
          </a:p>
          <a:p>
            <a:endParaRPr lang="cs-CZ" sz="800" dirty="0">
              <a:solidFill>
                <a:schemeClr val="bg1"/>
              </a:solidFill>
            </a:endParaRPr>
          </a:p>
          <a:p>
            <a:endParaRPr lang="cs-CZ" sz="800" dirty="0" smtClean="0">
              <a:solidFill>
                <a:schemeClr val="bg1"/>
              </a:solidFill>
            </a:endParaRPr>
          </a:p>
          <a:p>
            <a:endParaRPr lang="cs-CZ" sz="800" dirty="0">
              <a:solidFill>
                <a:schemeClr val="bg1"/>
              </a:solidFill>
            </a:endParaRPr>
          </a:p>
          <a:p>
            <a:endParaRPr lang="cs-CZ" sz="800" dirty="0" smtClean="0">
              <a:solidFill>
                <a:schemeClr val="bg1"/>
              </a:solidFill>
            </a:endParaRPr>
          </a:p>
          <a:p>
            <a:endParaRPr lang="cs-CZ" sz="8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1772816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6914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27784" y="1772816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6569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499992" y="1772816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6737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311195" y="1772816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7168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27584" y="3124132"/>
            <a:ext cx="6768752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3598		2573		3674		1965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2497		2479		1567		1674</a:t>
            </a:r>
          </a:p>
          <a:p>
            <a:r>
              <a:rPr lang="cs-CZ" sz="800" dirty="0" smtClean="0">
                <a:solidFill>
                  <a:schemeClr val="bg1"/>
                </a:solidFill>
              </a:rPr>
              <a:t>________________	________________	________________	________________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	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27584" y="4133412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6095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604655" y="4133412"/>
            <a:ext cx="11752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5052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499992" y="4147267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5241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311195" y="4147267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3639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146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0" grpId="0"/>
      <p:bldP spid="11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Vypočítej slovní úlohu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1988840"/>
            <a:ext cx="69847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Hanka měla v kasičce 3200 Kč. K narozeninám dostala od babičky 550 Kč a od tety 1350 Kč. Kolik peněz dostala Hanka k narozeninám od příbuzných? Kolik peněz měla v kasičce celkem?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87624" y="3373835"/>
            <a:ext cx="6696744" cy="27084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 kasičce měla 3200 Kč</a:t>
            </a:r>
          </a:p>
          <a:p>
            <a:r>
              <a:rPr lang="cs-CZ" dirty="0" smtClean="0"/>
              <a:t>Dostala 550 a 1350		1350		1900</a:t>
            </a:r>
          </a:p>
          <a:p>
            <a:r>
              <a:rPr lang="cs-CZ" dirty="0"/>
              <a:t>	</a:t>
            </a:r>
            <a:r>
              <a:rPr lang="cs-CZ" dirty="0" smtClean="0"/>
              <a:t>			  550		3200</a:t>
            </a:r>
          </a:p>
          <a:p>
            <a:r>
              <a:rPr lang="cs-CZ" sz="800" dirty="0"/>
              <a:t>	</a:t>
            </a:r>
            <a:r>
              <a:rPr lang="cs-CZ" sz="800" dirty="0" smtClean="0"/>
              <a:t>			___________		___________</a:t>
            </a:r>
          </a:p>
          <a:p>
            <a:r>
              <a:rPr lang="cs-CZ" dirty="0"/>
              <a:t>	</a:t>
            </a:r>
            <a:r>
              <a:rPr lang="cs-CZ" dirty="0" smtClean="0"/>
              <a:t>			1900		5100</a:t>
            </a:r>
          </a:p>
          <a:p>
            <a:endParaRPr lang="cs-CZ" dirty="0"/>
          </a:p>
          <a:p>
            <a:r>
              <a:rPr lang="cs-CZ" dirty="0" smtClean="0"/>
              <a:t>K narozeninám dostala Hanka od příbuzných 1900 Kč.</a:t>
            </a:r>
          </a:p>
          <a:p>
            <a:r>
              <a:rPr lang="cs-CZ" dirty="0" smtClean="0"/>
              <a:t>Celkem měla v kasičce 5100 Kč. 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316365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404664"/>
            <a:ext cx="784887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3257		1287		2743		1687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    </a:t>
            </a:r>
            <a:r>
              <a:rPr lang="cs-CZ" sz="2400" dirty="0" smtClean="0">
                <a:solidFill>
                  <a:schemeClr val="bg1"/>
                </a:solidFill>
              </a:rPr>
              <a:t>3</a:t>
            </a:r>
            <a:r>
              <a:rPr lang="cs-CZ" sz="2400" dirty="0" smtClean="0">
                <a:solidFill>
                  <a:srgbClr val="FF0000"/>
                </a:solidFill>
              </a:rPr>
              <a:t>	</a:t>
            </a:r>
            <a:r>
              <a:rPr lang="cs-CZ" sz="2400" dirty="0" smtClean="0">
                <a:solidFill>
                  <a:schemeClr val="bg1"/>
                </a:solidFill>
              </a:rPr>
              <a:t>	  4		  2	          8</a:t>
            </a:r>
          </a:p>
          <a:p>
            <a:r>
              <a:rPr lang="cs-CZ" sz="800" dirty="0" smtClean="0">
                <a:solidFill>
                  <a:schemeClr val="bg1"/>
                </a:solidFill>
              </a:rPr>
              <a:t>_____________		______________		______________		______________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7793		4741		3997		5556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742845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45  6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55776" y="742844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3  54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414129" y="742845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1  54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228184" y="758868"/>
            <a:ext cx="11678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3  69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27583" y="2708920"/>
            <a:ext cx="65684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5  4  		  2  6		6    2		  1  4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1472		2839		2397		2347</a:t>
            </a:r>
          </a:p>
          <a:p>
            <a:r>
              <a:rPr lang="cs-CZ" sz="800" dirty="0" smtClean="0">
                <a:solidFill>
                  <a:schemeClr val="bg1"/>
                </a:solidFill>
              </a:rPr>
              <a:t>_____________		______________		______________		_____________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6814		6055		9149		9481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90653" y="2708920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  3  2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656028" y="2708920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3  1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469548" y="2708920"/>
            <a:ext cx="11161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  75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299299" y="2708920"/>
            <a:ext cx="9518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7  3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2052" name="Picture 4" descr="C:\Users\profesor\AppData\Local\Microsoft\Windows\Temporary Internet Files\Content.IE5\GJN9U1FB\MC90028733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2392" y="4393712"/>
            <a:ext cx="2202055" cy="1921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2061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1" grpId="0"/>
      <p:bldP spid="12" grpId="0"/>
      <p:bldP spid="13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1340768"/>
            <a:ext cx="69847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Microsoft Office 2010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05332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132</TotalTime>
  <Words>174</Words>
  <Application>Microsoft Office PowerPoint</Application>
  <PresentationFormat>Předvádění na obrazovce (4:3)</PresentationFormat>
  <Paragraphs>76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Summer</vt:lpstr>
      <vt:lpstr>Prezentace aplikace PowerPoint</vt:lpstr>
      <vt:lpstr>Anotace:</vt:lpstr>
      <vt:lpstr>Písemné sčítání</vt:lpstr>
      <vt:lpstr>Prezentace aplikace PowerPoint</vt:lpstr>
      <vt:lpstr>Vypočítej slovní úlohu</vt:lpstr>
      <vt:lpstr>Prezentace aplikace PowerPoint</vt:lpstr>
      <vt:lpstr>Použité zdroje: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17</cp:revision>
  <dcterms:created xsi:type="dcterms:W3CDTF">2013-05-01T18:04:48Z</dcterms:created>
  <dcterms:modified xsi:type="dcterms:W3CDTF">2013-12-11T11:09:37Z</dcterms:modified>
</cp:coreProperties>
</file>