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1224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030A44-94CD-4252-9531-74DCD1423DF3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536C9C-9E9B-4F88-815A-9EECB65D71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21598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030A44-94CD-4252-9531-74DCD1423DF3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536C9C-9E9B-4F88-815A-9EECB65D71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26927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030A44-94CD-4252-9531-74DCD1423DF3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536C9C-9E9B-4F88-815A-9EECB65D71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92058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030A44-94CD-4252-9531-74DCD1423DF3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536C9C-9E9B-4F88-815A-9EECB65D71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45464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030A44-94CD-4252-9531-74DCD1423DF3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536C9C-9E9B-4F88-815A-9EECB65D71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08181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030A44-94CD-4252-9531-74DCD1423DF3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536C9C-9E9B-4F88-815A-9EECB65D71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02836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030A44-94CD-4252-9531-74DCD1423DF3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536C9C-9E9B-4F88-815A-9EECB65D71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03689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030A44-94CD-4252-9531-74DCD1423DF3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536C9C-9E9B-4F88-815A-9EECB65D71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073809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030A44-94CD-4252-9531-74DCD1423DF3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536C9C-9E9B-4F88-815A-9EECB65D71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344398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030A44-94CD-4252-9531-74DCD1423DF3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536C9C-9E9B-4F88-815A-9EECB65D71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40132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030A44-94CD-4252-9531-74DCD1423DF3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536C9C-9E9B-4F88-815A-9EECB65D71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90265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00"/>
            </a:gs>
            <a:gs pos="88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1030A44-94CD-4252-9531-74DCD1423DF3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E536C9C-9E9B-4F88-815A-9EECB65D71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16504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31634614"/>
              </p:ext>
            </p:extLst>
          </p:nvPr>
        </p:nvGraphicFramePr>
        <p:xfrm>
          <a:off x="822648" y="2780928"/>
          <a:ext cx="7129462" cy="3449946"/>
        </p:xfrm>
        <a:graphic>
          <a:graphicData uri="http://schemas.openxmlformats.org/drawingml/2006/table">
            <a:tbl>
              <a:tblPr/>
              <a:tblGrid>
                <a:gridCol w="1729638"/>
                <a:gridCol w="5399824"/>
              </a:tblGrid>
              <a:tr h="70102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r>
                        <a:rPr lang="en-US" sz="1100" b="1" dirty="0">
                          <a:latin typeface="Calibri"/>
                          <a:ea typeface="Calibri"/>
                          <a:cs typeface="Times New Roman"/>
                        </a:rPr>
                        <a:t>: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smtClean="0">
                          <a:latin typeface="Calibri"/>
                          <a:ea typeface="Calibri"/>
                          <a:cs typeface="Times New Roman"/>
                        </a:rPr>
                        <a:t>ZÁKLADNÍ  ŠKOLA</a:t>
                      </a:r>
                      <a:r>
                        <a:rPr lang="cs-CZ" sz="2000" baseline="0" smtClean="0">
                          <a:latin typeface="Calibri"/>
                          <a:ea typeface="Calibri"/>
                          <a:cs typeface="Times New Roman"/>
                        </a:rPr>
                        <a:t> PODBOŘANY, HUSOVA 276, OKRES LOUNY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  <a:tr h="4496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2000" kern="12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Vladislav Michl</a:t>
                      </a: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</a:tr>
              <a:tr h="48643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>
                          <a:latin typeface="Calibri"/>
                          <a:ea typeface="Calibri"/>
                          <a:cs typeface="Times New Roman"/>
                        </a:rPr>
                        <a:t>Název</a:t>
                      </a:r>
                      <a:r>
                        <a:rPr lang="en-US" sz="1100" b="1">
                          <a:latin typeface="Calibri"/>
                          <a:ea typeface="Calibri"/>
                          <a:cs typeface="Times New Roman"/>
                        </a:rPr>
                        <a:t>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2000" kern="120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VY_32_INOVACE_565_PÍSEMNÉ</a:t>
                      </a:r>
                      <a:r>
                        <a:rPr kumimoji="0" lang="cs-CZ" sz="2000" kern="1200" baseline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_NÁSOBENÍ_DVOJCIFERNÝM_ČINITELEM</a:t>
                      </a:r>
                      <a:endParaRPr kumimoji="0" lang="cs-CZ" sz="2000" kern="1200" dirty="0" smtClean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  <a:tr h="70102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latin typeface="Calibri"/>
                          <a:ea typeface="Calibri"/>
                          <a:cs typeface="Times New Roman"/>
                        </a:rPr>
                        <a:t>Téma</a:t>
                      </a:r>
                      <a:r>
                        <a:rPr lang="en-US" sz="1100" b="1" dirty="0">
                          <a:latin typeface="Calibri"/>
                          <a:ea typeface="Calibri"/>
                          <a:cs typeface="Times New Roman"/>
                        </a:rPr>
                        <a:t>: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2000" kern="12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OPAKOVÁNÍ – NÁSOBENÍ </a:t>
                      </a:r>
                      <a:r>
                        <a:rPr kumimoji="0" lang="cs-CZ" sz="2000" kern="120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DVOJCIFERNÝM</a:t>
                      </a:r>
                      <a:r>
                        <a:rPr kumimoji="0" lang="cs-CZ" sz="2000" kern="1200" baseline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ČINITELEM, POSTUPY, </a:t>
                      </a:r>
                      <a:r>
                        <a:rPr kumimoji="0" lang="cs-CZ" sz="2000" kern="1200" baseline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VÝPOČTY</a:t>
                      </a:r>
                      <a:endParaRPr kumimoji="0" lang="cs-CZ" sz="2000" kern="1200" dirty="0" smtClean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</a:tr>
              <a:tr h="89724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r>
                        <a:rPr lang="en-US" sz="1100" b="1">
                          <a:latin typeface="Calibri"/>
                          <a:ea typeface="Calibri"/>
                          <a:cs typeface="Times New Roman"/>
                        </a:rPr>
                        <a:t>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Calibri"/>
                          <a:ea typeface="Calibri"/>
                          <a:cs typeface="Times New Roman"/>
                        </a:rPr>
                        <a:t>CZ</a:t>
                      </a:r>
                      <a:r>
                        <a:rPr lang="cs-CZ" sz="1100" dirty="0" smtClean="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2000" dirty="0" smtClean="0">
                          <a:latin typeface="Calibri"/>
                          <a:ea typeface="Calibri"/>
                          <a:cs typeface="Times New Roman"/>
                        </a:rPr>
                        <a:t>1.07/1.4.00/21</a:t>
                      </a:r>
                      <a:r>
                        <a:rPr lang="cs-CZ" sz="2000" b="1" dirty="0" smtClean="0">
                          <a:latin typeface="Calibri"/>
                          <a:ea typeface="Calibri"/>
                          <a:cs typeface="Times New Roman"/>
                        </a:rPr>
                        <a:t>.</a:t>
                      </a:r>
                      <a:r>
                        <a:rPr lang="cs-CZ" sz="2000" b="1" baseline="0" dirty="0" smtClean="0">
                          <a:latin typeface="Calibri"/>
                          <a:ea typeface="Calibri"/>
                          <a:cs typeface="Times New Roman"/>
                        </a:rPr>
                        <a:t>  2975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1" descr="OPVK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493332"/>
            <a:ext cx="5832475" cy="1222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259173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/>
              <a:t>Prezentace je určena žákům 4. ročníků v hodině matematiky.</a:t>
            </a:r>
          </a:p>
          <a:p>
            <a:pPr marL="0" indent="0">
              <a:buNone/>
            </a:pPr>
            <a:r>
              <a:rPr lang="cs-CZ" sz="2400" dirty="0"/>
              <a:t>Žáci si zopakují postupy </a:t>
            </a:r>
            <a:r>
              <a:rPr lang="cs-CZ" sz="2400" dirty="0" smtClean="0"/>
              <a:t>při násobení </a:t>
            </a:r>
            <a:r>
              <a:rPr lang="cs-CZ" sz="2400" smtClean="0"/>
              <a:t>dvojciferným činitelem</a:t>
            </a:r>
            <a:r>
              <a:rPr lang="cs-CZ" sz="2400"/>
              <a:t> </a:t>
            </a:r>
            <a:r>
              <a:rPr lang="cs-CZ" sz="2400" smtClean="0"/>
              <a:t>a </a:t>
            </a:r>
            <a:r>
              <a:rPr lang="cs-CZ" sz="2400" dirty="0" smtClean="0"/>
              <a:t>dokáží </a:t>
            </a:r>
            <a:r>
              <a:rPr lang="cs-CZ" sz="2400" dirty="0"/>
              <a:t>samostatně vypočítat </a:t>
            </a:r>
            <a:r>
              <a:rPr lang="cs-CZ" sz="2400" dirty="0" smtClean="0"/>
              <a:t>příklady.</a:t>
            </a:r>
          </a:p>
          <a:p>
            <a:pPr marL="0" indent="0">
              <a:buNone/>
            </a:pPr>
            <a:r>
              <a:rPr lang="cs-CZ" sz="2400" dirty="0" smtClean="0"/>
              <a:t>Využití v běžném životě si ověří při výpočtu slovní úlohy. 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Klíčová slova: písemné násobení, dvojciferný činitel, slovní úloha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1575465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Písemné násobení dvojciferným činitelem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1772816"/>
            <a:ext cx="3168352" cy="21852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       </a:t>
            </a:r>
            <a:r>
              <a:rPr lang="cs-CZ" sz="4000" dirty="0" smtClean="0"/>
              <a:t>2387</a:t>
            </a:r>
          </a:p>
          <a:p>
            <a:r>
              <a:rPr lang="cs-CZ" sz="4000" dirty="0">
                <a:solidFill>
                  <a:srgbClr val="7030A0"/>
                </a:solidFill>
              </a:rPr>
              <a:t> </a:t>
            </a:r>
            <a:r>
              <a:rPr lang="cs-CZ" sz="4000" dirty="0" smtClean="0">
                <a:solidFill>
                  <a:srgbClr val="7030A0"/>
                </a:solidFill>
              </a:rPr>
              <a:t>    </a:t>
            </a:r>
            <a:r>
              <a:rPr lang="cs-CZ" sz="4000" dirty="0" smtClean="0"/>
              <a:t>.    </a:t>
            </a:r>
            <a:r>
              <a:rPr lang="cs-CZ" sz="4000" dirty="0" smtClean="0">
                <a:solidFill>
                  <a:srgbClr val="00B050"/>
                </a:solidFill>
              </a:rPr>
              <a:t>2</a:t>
            </a:r>
            <a:r>
              <a:rPr lang="cs-CZ" sz="4000" dirty="0" smtClean="0">
                <a:solidFill>
                  <a:schemeClr val="accent6">
                    <a:lumMod val="75000"/>
                  </a:schemeClr>
                </a:solidFill>
              </a:rPr>
              <a:t>5</a:t>
            </a:r>
          </a:p>
          <a:p>
            <a:r>
              <a:rPr lang="cs-CZ" sz="8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800" dirty="0" smtClean="0">
                <a:solidFill>
                  <a:schemeClr val="accent6">
                    <a:lumMod val="75000"/>
                  </a:schemeClr>
                </a:solidFill>
              </a:rPr>
              <a:t>                     </a:t>
            </a:r>
            <a:r>
              <a:rPr lang="cs-CZ" sz="800" dirty="0" smtClean="0"/>
              <a:t>----------------------------------------</a:t>
            </a:r>
            <a:endParaRPr lang="cs-CZ" sz="4000" dirty="0" smtClean="0">
              <a:solidFill>
                <a:srgbClr val="00B050"/>
              </a:solidFill>
            </a:endParaRPr>
          </a:p>
          <a:p>
            <a:endParaRPr lang="cs-CZ" sz="800" dirty="0" smtClean="0">
              <a:solidFill>
                <a:srgbClr val="00B050"/>
              </a:solidFill>
            </a:endParaRPr>
          </a:p>
          <a:p>
            <a:endParaRPr lang="cs-CZ" sz="40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913174" y="3212976"/>
            <a:ext cx="4320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chemeClr val="accent6">
                    <a:lumMod val="75000"/>
                  </a:schemeClr>
                </a:solidFill>
              </a:rPr>
              <a:t>5</a:t>
            </a:r>
            <a:endParaRPr lang="cs-CZ" sz="40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609977" y="3212976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>
                <a:solidFill>
                  <a:schemeClr val="accent6">
                    <a:lumMod val="75000"/>
                  </a:schemeClr>
                </a:solidFill>
              </a:rPr>
              <a:t>3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1337583" y="3212976"/>
            <a:ext cx="3697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chemeClr val="accent6">
                    <a:lumMod val="75000"/>
                  </a:schemeClr>
                </a:solidFill>
              </a:rPr>
              <a:t>9</a:t>
            </a:r>
            <a:endParaRPr lang="cs-CZ" sz="40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67839" y="3212976"/>
            <a:ext cx="7546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chemeClr val="accent6">
                    <a:lumMod val="75000"/>
                  </a:schemeClr>
                </a:solidFill>
              </a:rPr>
              <a:t>11</a:t>
            </a:r>
            <a:endParaRPr lang="cs-CZ" sz="40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609977" y="3789040"/>
            <a:ext cx="26267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B050"/>
                </a:solidFill>
              </a:rPr>
              <a:t>4</a:t>
            </a:r>
            <a:endParaRPr lang="cs-CZ" sz="4000" dirty="0">
              <a:solidFill>
                <a:srgbClr val="00B05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330031" y="3789040"/>
            <a:ext cx="37731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>
                <a:solidFill>
                  <a:srgbClr val="00B050"/>
                </a:solidFill>
              </a:rPr>
              <a:t>7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1013211" y="3789040"/>
            <a:ext cx="46482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B050"/>
                </a:solidFill>
              </a:rPr>
              <a:t>7</a:t>
            </a:r>
            <a:endParaRPr lang="cs-CZ" sz="4000" dirty="0">
              <a:solidFill>
                <a:srgbClr val="00B05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758054" y="3789040"/>
            <a:ext cx="43799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B050"/>
                </a:solidFill>
              </a:rPr>
              <a:t>4</a:t>
            </a:r>
            <a:endParaRPr lang="cs-CZ" sz="4000" dirty="0">
              <a:solidFill>
                <a:srgbClr val="00B05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67839" y="4293096"/>
            <a:ext cx="1715929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/>
              <a:t>______________________________</a:t>
            </a:r>
            <a:endParaRPr lang="cs-CZ" sz="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915846" y="4508540"/>
            <a:ext cx="29350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5</a:t>
            </a:r>
            <a:endParaRPr lang="cs-CZ" sz="40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610452" y="4508540"/>
            <a:ext cx="2617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7</a:t>
            </a:r>
            <a:endParaRPr lang="cs-CZ" sz="40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307225" y="4508540"/>
            <a:ext cx="31195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6</a:t>
            </a:r>
            <a:endParaRPr lang="cs-CZ" sz="40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029601" y="4508540"/>
            <a:ext cx="33288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9</a:t>
            </a:r>
            <a:endParaRPr lang="cs-CZ" sz="40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708475" y="4508540"/>
            <a:ext cx="42820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5</a:t>
            </a:r>
            <a:endParaRPr lang="cs-CZ" sz="4000" dirty="0"/>
          </a:p>
        </p:txBody>
      </p:sp>
      <p:pic>
        <p:nvPicPr>
          <p:cNvPr id="1029" name="Picture 5" descr="C:\Users\profesor\AppData\Local\Microsoft\Windows\Temporary Internet Files\Content.IE5\5AX27KWK\MP90039953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2732520"/>
            <a:ext cx="3901440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74514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4" grpId="0"/>
      <p:bldP spid="15" grpId="0"/>
      <p:bldP spid="16" grpId="0"/>
      <p:bldP spid="17" grpId="0"/>
      <p:bldP spid="1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Vypočítej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1340768"/>
            <a:ext cx="8064896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AutoNum type="alphaLcParenR"/>
            </a:pPr>
            <a:r>
              <a:rPr lang="cs-CZ" sz="3200" dirty="0" smtClean="0"/>
              <a:t>3257       b) 2581       c) 3517       d) 2864   </a:t>
            </a:r>
          </a:p>
          <a:p>
            <a:r>
              <a:rPr lang="cs-CZ" sz="3200" dirty="0"/>
              <a:t> </a:t>
            </a:r>
            <a:r>
              <a:rPr lang="cs-CZ" sz="3200" dirty="0" smtClean="0"/>
              <a:t>    .    23           .    35           .   42            .    24</a:t>
            </a:r>
          </a:p>
          <a:p>
            <a:r>
              <a:rPr lang="cs-CZ" sz="800" dirty="0" smtClean="0"/>
              <a:t>                  ______________________	                     ________________________                              ______________________                                     ______________________</a:t>
            </a:r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r>
              <a:rPr lang="cs-CZ" sz="3200" dirty="0" smtClean="0"/>
              <a:t>e) 1895        f)  2431       g)  5631      h)  1478</a:t>
            </a:r>
          </a:p>
          <a:p>
            <a:r>
              <a:rPr lang="cs-CZ" sz="3200" dirty="0"/>
              <a:t> </a:t>
            </a:r>
            <a:r>
              <a:rPr lang="cs-CZ" sz="3200" dirty="0" smtClean="0"/>
              <a:t>    .   13             .   34            .    21            .   41</a:t>
            </a:r>
          </a:p>
          <a:p>
            <a:r>
              <a:rPr lang="cs-CZ" sz="800" dirty="0"/>
              <a:t> </a:t>
            </a:r>
            <a:r>
              <a:rPr lang="cs-CZ" sz="800" dirty="0" smtClean="0"/>
              <a:t>                _____________________                                           ____________________                                         _____________________                                         ___________________</a:t>
            </a:r>
          </a:p>
          <a:p>
            <a:r>
              <a:rPr lang="cs-CZ" sz="3200" dirty="0"/>
              <a:t> </a:t>
            </a:r>
            <a:r>
              <a:rPr lang="cs-CZ" sz="3200" dirty="0" smtClean="0"/>
              <a:t>   </a:t>
            </a:r>
            <a:endParaRPr lang="cs-CZ" sz="32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3499213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Počítal jsi správně?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1560" y="1844824"/>
            <a:ext cx="30243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742950" indent="-742950">
              <a:buAutoNum type="alphaLcParenR"/>
            </a:pPr>
            <a:r>
              <a:rPr lang="cs-CZ" sz="3600" dirty="0" smtClean="0"/>
              <a:t>74911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611560" y="2412576"/>
            <a:ext cx="33843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b)   90335</a:t>
            </a:r>
            <a:endParaRPr lang="cs-CZ" sz="3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11560" y="2986687"/>
            <a:ext cx="33843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/>
              <a:t>c</a:t>
            </a:r>
            <a:r>
              <a:rPr lang="cs-CZ" sz="3600" dirty="0" smtClean="0"/>
              <a:t>) 147714</a:t>
            </a:r>
            <a:endParaRPr lang="cs-CZ" sz="36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11560" y="3542290"/>
            <a:ext cx="33843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/>
              <a:t>d</a:t>
            </a:r>
            <a:r>
              <a:rPr lang="cs-CZ" sz="3600" dirty="0" smtClean="0"/>
              <a:t>)   68736</a:t>
            </a:r>
            <a:endParaRPr lang="cs-CZ" sz="36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11560" y="4077072"/>
            <a:ext cx="33843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/>
              <a:t>e</a:t>
            </a:r>
            <a:r>
              <a:rPr lang="cs-CZ" sz="3600" dirty="0" smtClean="0"/>
              <a:t>)   24635</a:t>
            </a:r>
            <a:endParaRPr lang="cs-CZ" sz="36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11560" y="4630058"/>
            <a:ext cx="33843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/>
              <a:t>f</a:t>
            </a:r>
            <a:r>
              <a:rPr lang="cs-CZ" sz="3600" dirty="0" smtClean="0"/>
              <a:t>)    82654</a:t>
            </a:r>
            <a:endParaRPr lang="cs-CZ" sz="36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11560" y="5139067"/>
            <a:ext cx="33843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/>
              <a:t>g</a:t>
            </a:r>
            <a:r>
              <a:rPr lang="cs-CZ" sz="3600" dirty="0" smtClean="0"/>
              <a:t>) 118251</a:t>
            </a:r>
            <a:endParaRPr lang="cs-CZ" sz="36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11560" y="5673590"/>
            <a:ext cx="33843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/>
              <a:t>h</a:t>
            </a:r>
            <a:r>
              <a:rPr lang="cs-CZ" sz="3600" dirty="0" smtClean="0"/>
              <a:t>)   60598  </a:t>
            </a:r>
            <a:endParaRPr lang="cs-CZ" sz="3600" dirty="0"/>
          </a:p>
        </p:txBody>
      </p:sp>
      <p:pic>
        <p:nvPicPr>
          <p:cNvPr id="2050" name="Picture 2" descr="C:\Users\profesor\AppData\Local\Microsoft\Windows\Temporary Internet Files\Content.IE5\GJN9U1FB\MC900437791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2167989"/>
            <a:ext cx="4372372" cy="35842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910878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window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8" grpId="0"/>
      <p:bldP spid="9" grpId="0"/>
      <p:bldP spid="10" grpId="0"/>
      <p:bldP spid="11" grpId="0"/>
      <p:bldP spid="12" grpId="0"/>
      <p:bldP spid="1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Vypočítej úlohu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Honza, Petr a Jakub si střádají měsíčně peníze. Kolik bude mít každý z nich za 12 a 24 měsíců? Kolik naspoří všichni dohromady za dva roky?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32036415"/>
              </p:ext>
            </p:extLst>
          </p:nvPr>
        </p:nvGraphicFramePr>
        <p:xfrm>
          <a:off x="611560" y="3355712"/>
          <a:ext cx="6096000" cy="14833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24000"/>
                <a:gridCol w="1524000"/>
                <a:gridCol w="1524000"/>
                <a:gridCol w="15240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Honza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Petr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Jakub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 měsíc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1600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1800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2100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12 měsíců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24 měsíců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2555776" y="4149080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19200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033788" y="4149080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21600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 flipH="1">
            <a:off x="5652120" y="4149080"/>
            <a:ext cx="96739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25200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555776" y="4443968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38400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 flipH="1">
            <a:off x="4029240" y="4468644"/>
            <a:ext cx="79748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43200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652740" y="4468644"/>
            <a:ext cx="96739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50400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308304" y="3429000"/>
            <a:ext cx="1512168" cy="16927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2400" dirty="0" smtClean="0"/>
              <a:t>38400</a:t>
            </a:r>
          </a:p>
          <a:p>
            <a:r>
              <a:rPr lang="cs-CZ" sz="2400" dirty="0" smtClean="0"/>
              <a:t> 43200</a:t>
            </a:r>
          </a:p>
          <a:p>
            <a:r>
              <a:rPr lang="cs-CZ" sz="2400" dirty="0" smtClean="0"/>
              <a:t> 50400</a:t>
            </a:r>
          </a:p>
          <a:p>
            <a:r>
              <a:rPr lang="cs-CZ" sz="800" dirty="0" smtClean="0"/>
              <a:t>  _________________</a:t>
            </a:r>
          </a:p>
          <a:p>
            <a:r>
              <a:rPr lang="cs-CZ" sz="2400" dirty="0" smtClean="0"/>
              <a:t>132000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611560" y="5445224"/>
            <a:ext cx="728827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Dohromady kluci naspoří za dva roky 132000 Kč. 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4681597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6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dirty="0" smtClean="0"/>
              <a:t>Použité zdroje</a:t>
            </a:r>
            <a:br>
              <a:rPr lang="cs-CZ" dirty="0" smtClean="0"/>
            </a:br>
            <a:r>
              <a:rPr lang="cs-CZ" dirty="0" smtClean="0"/>
              <a:t>Microsoft Office 2010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64143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72</TotalTime>
  <Words>229</Words>
  <Application>Microsoft Office PowerPoint</Application>
  <PresentationFormat>Předvádění na obrazovce (4:3)</PresentationFormat>
  <Paragraphs>83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Anotace:</vt:lpstr>
      <vt:lpstr>Písemné násobení dvojciferným činitelem</vt:lpstr>
      <vt:lpstr>Vypočítej</vt:lpstr>
      <vt:lpstr>Počítal jsi správně?</vt:lpstr>
      <vt:lpstr>Vypočítej úlohu</vt:lpstr>
      <vt:lpstr>Použité zdroje Microsoft Office 2010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profesor</dc:creator>
  <cp:lastModifiedBy>profesor</cp:lastModifiedBy>
  <cp:revision>15</cp:revision>
  <dcterms:created xsi:type="dcterms:W3CDTF">2013-05-01T11:33:06Z</dcterms:created>
  <dcterms:modified xsi:type="dcterms:W3CDTF">2013-12-11T11:09:58Z</dcterms:modified>
</cp:coreProperties>
</file>