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A946C9-8675-4025-ABAA-51E97C8B3EED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8CF864-6118-441B-8C3D-716760E2B3C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155418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8CF864-6118-441B-8C3D-716760E2B3C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31436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84299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4450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54420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2595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7824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178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909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8303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366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8585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32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DFE073-0635-4A1C-8E84-EB5AE0D6BCB9}" type="datetimeFigureOut">
              <a:rPr lang="cs-CZ" smtClean="0"/>
              <a:t>11.12.2013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A1495-787E-4062-A410-8FEA3A6B598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99623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1" descr="OPV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93332"/>
            <a:ext cx="5832475" cy="122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6761099"/>
              </p:ext>
            </p:extLst>
          </p:nvPr>
        </p:nvGraphicFramePr>
        <p:xfrm>
          <a:off x="822648" y="2780928"/>
          <a:ext cx="7129462" cy="3449961"/>
        </p:xfrm>
        <a:graphic>
          <a:graphicData uri="http://schemas.openxmlformats.org/drawingml/2006/table">
            <a:tbl>
              <a:tblPr/>
              <a:tblGrid>
                <a:gridCol w="1729638"/>
                <a:gridCol w="5399824"/>
              </a:tblGrid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r>
                        <a:rPr lang="en-US" sz="1100" b="1" dirty="0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smtClean="0">
                          <a:latin typeface="Calibri"/>
                          <a:ea typeface="Calibri"/>
                          <a:cs typeface="Times New Roman"/>
                        </a:rPr>
                        <a:t>ZÁKLADNÍ  ŠKOLA</a:t>
                      </a:r>
                      <a:r>
                        <a:rPr lang="cs-CZ" sz="2000" baseline="0" smtClean="0">
                          <a:latin typeface="Calibri"/>
                          <a:ea typeface="Calibri"/>
                          <a:cs typeface="Times New Roman"/>
                        </a:rPr>
                        <a:t> PODBOŘANY, HUSOVA 276, OKRES LOUNY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4496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Vladislav Michl</a:t>
                      </a: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48643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Název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VY_32_INOVACE_568_OBVOD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_TROJÚHELNÍKU_ČTVERCE_OBDÉLNÍKU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  <a:tr h="70102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Téma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kumimoji="0" lang="cs-CZ" sz="2000" kern="120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OPAKOVÁNÍ OBVODŮ TROJÚHELNÍKU,</a:t>
                      </a:r>
                      <a:r>
                        <a:rPr kumimoji="0" lang="cs-CZ" sz="2000" kern="1200" baseline="0" dirty="0" smtClean="0">
                          <a:solidFill>
                            <a:schemeClr val="tx1"/>
                          </a:solidFill>
                          <a:latin typeface="Calibri"/>
                          <a:ea typeface="Calibri"/>
                          <a:cs typeface="Times New Roman"/>
                        </a:rPr>
                        <a:t> ČTVERCE, OBDÉLNÍKU</a:t>
                      </a:r>
                      <a:endParaRPr kumimoji="0" lang="cs-CZ" sz="2000" kern="1200" dirty="0" smtClean="0">
                        <a:solidFill>
                          <a:schemeClr val="tx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7BFDE"/>
                    </a:solidFill>
                  </a:tcPr>
                </a:tc>
              </a:tr>
              <a:tr h="8972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r>
                        <a:rPr lang="en-US" sz="1100" b="1">
                          <a:latin typeface="Calibri"/>
                          <a:ea typeface="Calibri"/>
                          <a:cs typeface="Times New Roman"/>
                        </a:rPr>
                        <a:t>: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CZ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000" dirty="0" smtClean="0">
                          <a:latin typeface="Calibri"/>
                          <a:ea typeface="Calibri"/>
                          <a:cs typeface="Times New Roman"/>
                        </a:rPr>
                        <a:t>1.07/1.4.00/21</a:t>
                      </a:r>
                      <a:r>
                        <a:rPr lang="cs-CZ" sz="2000" b="1" dirty="0" smtClean="0"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r>
                        <a:rPr lang="cs-CZ" sz="2000" b="1" baseline="0" dirty="0" smtClean="0">
                          <a:latin typeface="Calibri"/>
                          <a:ea typeface="Calibri"/>
                          <a:cs typeface="Times New Roman"/>
                        </a:rPr>
                        <a:t>  2975</a:t>
                      </a:r>
                      <a:endParaRPr lang="cs-CZ" sz="20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6" marR="68586" marT="0" marB="0">
                    <a:lnL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BA0C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3DFEE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0110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Prezentace je určena žákům 4. ročníku v hodině matematiky - geometrie.</a:t>
            </a:r>
          </a:p>
          <a:p>
            <a:pPr marL="0" indent="0">
              <a:buNone/>
            </a:pPr>
            <a:r>
              <a:rPr lang="cs-CZ" sz="2400" dirty="0" smtClean="0"/>
              <a:t>Žáci si zopakují postupy při výpočtu obvodu trojúhelníku, čtverce a obdélníku.</a:t>
            </a:r>
          </a:p>
          <a:p>
            <a:pPr marL="0" indent="0">
              <a:buNone/>
            </a:pPr>
            <a:r>
              <a:rPr lang="cs-CZ" sz="2400" dirty="0" smtClean="0"/>
              <a:t>Samostatně dokáží vypočítat obvody těchto geometrických tvarů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Klíčová slova: obvod, obsah, čtverec, obdélník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532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Obvod trojúhelníku</a:t>
            </a:r>
            <a:b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Rovnoramenný trojúhelník 3"/>
          <p:cNvSpPr/>
          <p:nvPr/>
        </p:nvSpPr>
        <p:spPr>
          <a:xfrm>
            <a:off x="1043608" y="1484784"/>
            <a:ext cx="6408712" cy="1800200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467544" y="3284984"/>
            <a:ext cx="5760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A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3284984"/>
            <a:ext cx="3600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/>
              <a:t>B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3992435" y="776898"/>
            <a:ext cx="4164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C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92435" y="3429000"/>
            <a:ext cx="5795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5724128" y="177281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319652" y="1772816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487269" y="4131369"/>
            <a:ext cx="323685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>
                <a:solidFill>
                  <a:srgbClr val="FF0000"/>
                </a:solidFill>
              </a:rPr>
              <a:t>o</a:t>
            </a:r>
            <a:r>
              <a:rPr lang="cs-CZ" sz="3600" dirty="0" smtClean="0">
                <a:solidFill>
                  <a:srgbClr val="FF0000"/>
                </a:solidFill>
              </a:rPr>
              <a:t> = a + b + c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11560" y="4131369"/>
            <a:ext cx="17080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= 5 cm</a:t>
            </a:r>
          </a:p>
          <a:p>
            <a:r>
              <a:rPr lang="cs-CZ" dirty="0" smtClean="0"/>
              <a:t>b = 7 cm</a:t>
            </a:r>
          </a:p>
          <a:p>
            <a:r>
              <a:rPr lang="cs-CZ" dirty="0" smtClean="0"/>
              <a:t>c = 10 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2607684" y="4777700"/>
            <a:ext cx="3116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 = 5 + 7 + 10</a:t>
            </a:r>
          </a:p>
          <a:p>
            <a:r>
              <a:rPr lang="cs-CZ" dirty="0" smtClean="0"/>
              <a:t>o = 22 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1218728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1" grpId="1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Obvod čtverce</a:t>
            </a:r>
            <a:b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403648" y="1268760"/>
            <a:ext cx="2808312" cy="27363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4005064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A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184429" y="4005063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211960" y="836712"/>
            <a:ext cx="5760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C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940024" y="844708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</a:t>
            </a:r>
            <a:endParaRPr lang="cs-CZ" sz="32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555776" y="4005063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306206" y="2382224"/>
            <a:ext cx="3875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465276" y="813420"/>
            <a:ext cx="685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222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580112" y="1268760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Čtverec má všechny strany stejně dlouhé!!!!!!!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554604" y="2036747"/>
            <a:ext cx="30963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o = a + a + a + a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o = 4 . a</a:t>
            </a:r>
            <a:endParaRPr lang="cs-CZ" sz="3600" dirty="0">
              <a:solidFill>
                <a:srgbClr val="FF0000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1353816" y="4869160"/>
            <a:ext cx="28123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a = 8 cm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5580112" y="3528010"/>
            <a:ext cx="27363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 = 4 . 8</a:t>
            </a:r>
          </a:p>
          <a:p>
            <a:r>
              <a:rPr lang="cs-CZ" sz="2800" dirty="0" smtClean="0"/>
              <a:t>o = 32 cm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83801059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/>
      <p:bldP spid="15" grpId="1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Obvod obdélníku</a:t>
            </a:r>
            <a:br>
              <a:rPr lang="cs-CZ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</a:b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331640" y="1484784"/>
            <a:ext cx="3816424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899592" y="3573015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A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5148064" y="357301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/>
              <a:t>B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148064" y="908720"/>
            <a:ext cx="4042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C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899592" y="936041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987824" y="3717032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50203" y="2132856"/>
            <a:ext cx="445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019202" y="936041"/>
            <a:ext cx="2952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899592" y="2132856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72200" y="1484784"/>
            <a:ext cx="2520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FF0000"/>
                </a:solidFill>
              </a:rPr>
              <a:t>Obdélník má vždy dvě strany stejně dlouhé!!!</a:t>
            </a:r>
            <a:endParaRPr lang="cs-CZ" sz="2000" dirty="0">
              <a:solidFill>
                <a:srgbClr val="FF0000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372200" y="2708920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 = a + b + a + b</a:t>
            </a:r>
          </a:p>
          <a:p>
            <a:r>
              <a:rPr lang="cs-CZ" sz="2400" dirty="0" smtClean="0"/>
              <a:t>o = 2 . a + 2 . B</a:t>
            </a:r>
          </a:p>
          <a:p>
            <a:r>
              <a:rPr lang="cs-CZ" sz="2400" b="1" dirty="0" smtClean="0">
                <a:solidFill>
                  <a:srgbClr val="FF0000"/>
                </a:solidFill>
              </a:rPr>
              <a:t>o = 2 . ( a + b )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1115616" y="4157791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 = 9 cm</a:t>
            </a:r>
          </a:p>
          <a:p>
            <a:r>
              <a:rPr lang="cs-CZ" dirty="0" smtClean="0"/>
              <a:t>b = 6 cm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72200" y="4080602"/>
            <a:ext cx="216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 = 2 . ( 9 + 6 )</a:t>
            </a:r>
          </a:p>
          <a:p>
            <a:r>
              <a:rPr lang="cs-CZ" sz="2400" dirty="0" smtClean="0"/>
              <a:t>o = 2 . 15</a:t>
            </a:r>
          </a:p>
          <a:p>
            <a:r>
              <a:rPr lang="cs-CZ" sz="2400" dirty="0" smtClean="0"/>
              <a:t>o = 30 cm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55991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280920" cy="2434282"/>
          </a:xfrm>
        </p:spPr>
        <p:txBody>
          <a:bodyPr>
            <a:normAutofit fontScale="90000"/>
          </a:bodyPr>
          <a:lstStyle/>
          <a:p>
            <a:pPr algn="l"/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2200" dirty="0" smtClean="0"/>
              <a:t>1. Je dán trojúhelník ABC, strana a = 7 cm, strana b = 9 cm, strana c = 15 cm. </a:t>
            </a:r>
            <a:br>
              <a:rPr lang="cs-CZ" sz="2200" dirty="0" smtClean="0"/>
            </a:br>
            <a:r>
              <a:rPr lang="cs-CZ" sz="2200" dirty="0" smtClean="0"/>
              <a:t>Vypočítej obvod daného trojúhelníku. </a:t>
            </a:r>
            <a:br>
              <a:rPr lang="cs-CZ" sz="2200" dirty="0" smtClean="0"/>
            </a:br>
            <a:r>
              <a:rPr lang="cs-CZ" sz="2200" dirty="0" smtClean="0"/>
              <a:t/>
            </a:r>
            <a:br>
              <a:rPr lang="cs-CZ" sz="2200" dirty="0" smtClean="0"/>
            </a:br>
            <a:r>
              <a:rPr lang="cs-CZ" sz="2200" dirty="0" smtClean="0"/>
              <a:t>2. Je dán čtverec ABCD, strana a = 9 cm. Vypočítej obvod daného čtverce.</a:t>
            </a:r>
            <a:br>
              <a:rPr lang="cs-CZ" sz="2200" dirty="0" smtClean="0"/>
            </a:br>
            <a:r>
              <a:rPr lang="cs-CZ" sz="2200" dirty="0"/>
              <a:t/>
            </a:r>
            <a:br>
              <a:rPr lang="cs-CZ" sz="2200" dirty="0"/>
            </a:br>
            <a:r>
              <a:rPr lang="cs-CZ" sz="2200" dirty="0" smtClean="0"/>
              <a:t>3. Je dán obdélník ABCD, strana a = 12 cm, strana b = 8 cm. Vypočítej obvod daného obdélníku.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/>
              <a:t/>
            </a:r>
            <a:br>
              <a:rPr lang="cs-CZ" sz="1800" dirty="0"/>
            </a:br>
            <a:endParaRPr lang="cs-CZ" sz="18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3284984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Výsledky: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95536" y="386104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Úkol č. 1: </a:t>
            </a:r>
          </a:p>
          <a:p>
            <a:r>
              <a:rPr lang="cs-CZ" dirty="0" smtClean="0"/>
              <a:t>o = 31 cm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5536" y="4507379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Úkol č. 2:</a:t>
            </a:r>
          </a:p>
          <a:p>
            <a:r>
              <a:rPr lang="cs-CZ" dirty="0" smtClean="0"/>
              <a:t>o = 36 cm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95536" y="5153710"/>
            <a:ext cx="12241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Úkol č. 3:</a:t>
            </a:r>
          </a:p>
          <a:p>
            <a:r>
              <a:rPr lang="cs-CZ" dirty="0" smtClean="0"/>
              <a:t>o = 40 cm</a:t>
            </a:r>
            <a:endParaRPr lang="cs-CZ" dirty="0"/>
          </a:p>
        </p:txBody>
      </p:sp>
      <p:pic>
        <p:nvPicPr>
          <p:cNvPr id="1027" name="Picture 3" descr="C:\Users\profesor\AppData\Local\Microsoft\Windows\Temporary Internet Files\Content.IE5\GJN9U1FB\MC90029955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79728">
            <a:off x="4626350" y="2958789"/>
            <a:ext cx="2479614" cy="3202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597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7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1124744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dirty="0" smtClean="0"/>
              <a:t>Microsoft Office 2010</a:t>
            </a:r>
          </a:p>
          <a:p>
            <a:pPr marL="285750" indent="-285750">
              <a:buFont typeface="Wingdings" pitchFamily="2" charset="2"/>
              <a:buChar char="ü"/>
            </a:pPr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43959120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270</Words>
  <Application>Microsoft Office PowerPoint</Application>
  <PresentationFormat>Předvádění na obrazovce (4:3)</PresentationFormat>
  <Paragraphs>73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Anotace:</vt:lpstr>
      <vt:lpstr>Obvod trojúhelníku  </vt:lpstr>
      <vt:lpstr>Obvod čtverce </vt:lpstr>
      <vt:lpstr>Obvod obdélníku </vt:lpstr>
      <vt:lpstr>      1. Je dán trojúhelník ABC, strana a = 7 cm, strana b = 9 cm, strana c = 15 cm.  Vypočítej obvod daného trojúhelníku.   2. Je dán čtverec ABCD, strana a = 9 cm. Vypočítej obvod daného čtverce.  3. Je dán obdélník ABCD, strana a = 12 cm, strana b = 8 cm. Vypočítej obvod daného obdélníku.       </vt:lpstr>
      <vt:lpstr>Použité zdroje: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23</cp:revision>
  <dcterms:created xsi:type="dcterms:W3CDTF">2013-04-28T11:09:33Z</dcterms:created>
  <dcterms:modified xsi:type="dcterms:W3CDTF">2013-12-11T11:16:52Z</dcterms:modified>
</cp:coreProperties>
</file>