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806C0-E533-433C-A0A7-F265FA5799A8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0E47-06C8-4207-899A-0C896695124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230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806C0-E533-433C-A0A7-F265FA5799A8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0E47-06C8-4207-899A-0C896695124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098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806C0-E533-433C-A0A7-F265FA5799A8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0E47-06C8-4207-899A-0C896695124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8863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806C0-E533-433C-A0A7-F265FA5799A8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0E47-06C8-4207-899A-0C896695124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1264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806C0-E533-433C-A0A7-F265FA5799A8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0E47-06C8-4207-899A-0C896695124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4315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806C0-E533-433C-A0A7-F265FA5799A8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0E47-06C8-4207-899A-0C896695124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3776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806C0-E533-433C-A0A7-F265FA5799A8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0E47-06C8-4207-899A-0C896695124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353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806C0-E533-433C-A0A7-F265FA5799A8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0E47-06C8-4207-899A-0C896695124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286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806C0-E533-433C-A0A7-F265FA5799A8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0E47-06C8-4207-899A-0C896695124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708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806C0-E533-433C-A0A7-F265FA5799A8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0E47-06C8-4207-899A-0C896695124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280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806C0-E533-433C-A0A7-F265FA5799A8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0E47-06C8-4207-899A-0C896695124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35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0806C0-E533-433C-A0A7-F265FA5799A8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D0E47-06C8-4207-899A-0C896695124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822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3332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4378793"/>
              </p:ext>
            </p:extLst>
          </p:nvPr>
        </p:nvGraphicFramePr>
        <p:xfrm>
          <a:off x="822648" y="2780928"/>
          <a:ext cx="7129462" cy="3449946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VY_32_INOVACE_570_PŘEVODY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_JEDNOTEK_HMOTNOSTI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– PŘEVODY JEDNOTEK HMOTNOSTI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147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l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Anotace: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Prezentace je určena žákům 4. ročníku v hodině matematiky. </a:t>
            </a:r>
          </a:p>
          <a:p>
            <a:pPr marL="0" indent="0">
              <a:buNone/>
            </a:pPr>
            <a:r>
              <a:rPr lang="cs-CZ" sz="2000" dirty="0" smtClean="0"/>
              <a:t>Žáci si zopakují jednotky hmotnosti a jejich převody.</a:t>
            </a:r>
          </a:p>
          <a:p>
            <a:pPr marL="0" indent="0">
              <a:buNone/>
            </a:pPr>
            <a:r>
              <a:rPr lang="cs-CZ" sz="2000" dirty="0" smtClean="0"/>
              <a:t>Využití </a:t>
            </a:r>
            <a:r>
              <a:rPr lang="cs-CZ" sz="2000" dirty="0" smtClean="0"/>
              <a:t>v běžném životě si ověří při výpočtu slovní úlohy.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Klíčová slova: tuna, kilogram, gram, převod jednotek hmotnosti, slovní úloha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4491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Jednotky hmotnosti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 – tuna</a:t>
            </a:r>
          </a:p>
          <a:p>
            <a:pPr marL="0" indent="0">
              <a:buNone/>
            </a:pPr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kg – kilogram</a:t>
            </a:r>
          </a:p>
          <a:p>
            <a:pPr marL="0" indent="0">
              <a:buNone/>
            </a:pPr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 - gram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C:\Users\profesor\AppData\Local\Microsoft\Windows\Temporary Internet Files\Content.IE5\5AX27KWK\MC9003568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24944"/>
            <a:ext cx="3115691" cy="263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467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Převody jednotek hmotnosti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284984"/>
            <a:ext cx="2160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t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3284983"/>
            <a:ext cx="2160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kg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3284982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</a:t>
            </a:r>
            <a:endParaRPr lang="cs-CZ" sz="6000" b="1" dirty="0"/>
          </a:p>
        </p:txBody>
      </p:sp>
      <p:sp>
        <p:nvSpPr>
          <p:cNvPr id="8" name="Zahnutá šipka dolů 7"/>
          <p:cNvSpPr/>
          <p:nvPr/>
        </p:nvSpPr>
        <p:spPr>
          <a:xfrm>
            <a:off x="899592" y="2420888"/>
            <a:ext cx="3240360" cy="86409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ů 8"/>
          <p:cNvSpPr/>
          <p:nvPr/>
        </p:nvSpPr>
        <p:spPr>
          <a:xfrm>
            <a:off x="4215952" y="2553462"/>
            <a:ext cx="3020344" cy="73152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ů 9"/>
          <p:cNvSpPr/>
          <p:nvPr/>
        </p:nvSpPr>
        <p:spPr>
          <a:xfrm rot="10800000">
            <a:off x="899592" y="4300645"/>
            <a:ext cx="3240360" cy="1000563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 rot="10800000">
            <a:off x="4285964" y="4300645"/>
            <a:ext cx="3020344" cy="86409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184482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 1000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1895033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 1000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544522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1000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544522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1000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05696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 animBg="1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Zopakujme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              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 t = 1000 kg</a:t>
            </a:r>
          </a:p>
          <a:p>
            <a:pPr marL="0" indent="0">
              <a:buNone/>
            </a:pPr>
            <a:r>
              <a:rPr lang="cs-CZ" sz="5400" b="1" spc="5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          1 kg = 1000 g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 descr="C:\Users\profesor\AppData\Local\Microsoft\Windows\Temporary Internet Files\Content.IE5\5ZMOGJ3W\MC9001919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20754">
            <a:off x="466240" y="4376376"/>
            <a:ext cx="2820802" cy="1889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fesor\AppData\Local\Microsoft\Windows\Temporary Internet Files\Content.IE5\Y9AXPAWL\MC9001917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576374"/>
            <a:ext cx="2483010" cy="2045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411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Převáděj jednotky hmotnosti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400 kg =          g			8000 kg =          t</a:t>
            </a:r>
          </a:p>
          <a:p>
            <a:pPr marL="0" indent="0">
              <a:buNone/>
            </a:pPr>
            <a:r>
              <a:rPr lang="cs-CZ" sz="2800" dirty="0" smtClean="0"/>
              <a:t>9 t        =          kg			500 kg   =          g</a:t>
            </a:r>
          </a:p>
          <a:p>
            <a:pPr marL="0" indent="0">
              <a:buNone/>
            </a:pPr>
            <a:r>
              <a:rPr lang="cs-CZ" sz="2800" dirty="0" smtClean="0"/>
              <a:t>6000 g =          kg		       3 000 000 g =          t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6 kg 53 g =          g			7 t 250 kg =          kg</a:t>
            </a:r>
          </a:p>
          <a:p>
            <a:pPr marL="0" indent="0">
              <a:buNone/>
            </a:pPr>
            <a:r>
              <a:rPr lang="cs-CZ" sz="2800" dirty="0" smtClean="0"/>
              <a:t>5 t 3000 kg =       t			2 kg 3000 g =       kg</a:t>
            </a:r>
          </a:p>
          <a:p>
            <a:pPr marL="0" indent="0">
              <a:buNone/>
            </a:pPr>
            <a:r>
              <a:rPr lang="cs-CZ" sz="2800" dirty="0" smtClean="0"/>
              <a:t>5t 6000 kg =       kg			3kg 4000 g =          g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32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Převáděl jsi 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400 kg =  </a:t>
            </a:r>
            <a:r>
              <a:rPr lang="cs-CZ" sz="2800" dirty="0" smtClean="0">
                <a:solidFill>
                  <a:srgbClr val="FF0000"/>
                </a:solidFill>
              </a:rPr>
              <a:t>400 000 </a:t>
            </a:r>
            <a:r>
              <a:rPr lang="cs-CZ" sz="2800" dirty="0" smtClean="0">
                <a:solidFill>
                  <a:prstClr val="black"/>
                </a:solidFill>
              </a:rPr>
              <a:t>g</a:t>
            </a:r>
            <a:r>
              <a:rPr lang="cs-CZ" sz="2800" dirty="0">
                <a:solidFill>
                  <a:prstClr val="black"/>
                </a:solidFill>
              </a:rPr>
              <a:t>		8000 kg </a:t>
            </a:r>
            <a:r>
              <a:rPr lang="cs-CZ" sz="2800" dirty="0" smtClean="0">
                <a:solidFill>
                  <a:prstClr val="black"/>
                </a:solidFill>
              </a:rPr>
              <a:t>  =  </a:t>
            </a:r>
            <a:r>
              <a:rPr lang="cs-CZ" sz="2800" dirty="0" smtClean="0">
                <a:solidFill>
                  <a:srgbClr val="FF0000"/>
                </a:solidFill>
              </a:rPr>
              <a:t>8 </a:t>
            </a:r>
            <a:r>
              <a:rPr lang="cs-CZ" sz="2800" dirty="0" smtClean="0">
                <a:solidFill>
                  <a:prstClr val="black"/>
                </a:solidFill>
              </a:rPr>
              <a:t>t</a:t>
            </a:r>
            <a:endParaRPr lang="cs-CZ" sz="2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9 t        =  </a:t>
            </a:r>
            <a:r>
              <a:rPr lang="cs-CZ" sz="2800" dirty="0" smtClean="0">
                <a:solidFill>
                  <a:srgbClr val="FF0000"/>
                </a:solidFill>
              </a:rPr>
              <a:t>9000</a:t>
            </a:r>
            <a:r>
              <a:rPr lang="cs-CZ" sz="2800" dirty="0" smtClean="0">
                <a:solidFill>
                  <a:prstClr val="black"/>
                </a:solidFill>
              </a:rPr>
              <a:t> kg</a:t>
            </a:r>
            <a:r>
              <a:rPr lang="cs-CZ" sz="2800" dirty="0">
                <a:solidFill>
                  <a:prstClr val="black"/>
                </a:solidFill>
              </a:rPr>
              <a:t>			500 kg   </a:t>
            </a:r>
            <a:r>
              <a:rPr lang="cs-CZ" sz="2800" dirty="0" smtClean="0">
                <a:solidFill>
                  <a:prstClr val="black"/>
                </a:solidFill>
              </a:rPr>
              <a:t>  =    </a:t>
            </a:r>
            <a:r>
              <a:rPr lang="cs-CZ" sz="2800" dirty="0" smtClean="0">
                <a:solidFill>
                  <a:srgbClr val="FF0000"/>
                </a:solidFill>
              </a:rPr>
              <a:t>500 000 </a:t>
            </a:r>
            <a:r>
              <a:rPr lang="cs-CZ" sz="2800" dirty="0">
                <a:solidFill>
                  <a:prstClr val="black"/>
                </a:solidFill>
              </a:rPr>
              <a:t>g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6000 g =   </a:t>
            </a:r>
            <a:r>
              <a:rPr lang="cs-CZ" sz="2800" dirty="0" smtClean="0">
                <a:solidFill>
                  <a:srgbClr val="FF0000"/>
                </a:solidFill>
              </a:rPr>
              <a:t>6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kg		       3 000 000 g =  </a:t>
            </a:r>
            <a:r>
              <a:rPr lang="cs-CZ" sz="2800" dirty="0">
                <a:solidFill>
                  <a:srgbClr val="FF0000"/>
                </a:solidFill>
              </a:rPr>
              <a:t>  </a:t>
            </a:r>
            <a:r>
              <a:rPr lang="cs-CZ" sz="2800" dirty="0" smtClean="0">
                <a:solidFill>
                  <a:srgbClr val="FF0000"/>
                </a:solidFill>
              </a:rPr>
              <a:t>3 </a:t>
            </a:r>
            <a:r>
              <a:rPr lang="cs-CZ" sz="2800" dirty="0" smtClean="0">
                <a:solidFill>
                  <a:prstClr val="black"/>
                </a:solidFill>
              </a:rPr>
              <a:t>t</a:t>
            </a:r>
            <a:endParaRPr lang="cs-CZ" sz="2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6 kg 53 g </a:t>
            </a:r>
            <a:r>
              <a:rPr lang="cs-CZ" sz="2800" dirty="0" smtClean="0">
                <a:solidFill>
                  <a:prstClr val="black"/>
                </a:solidFill>
              </a:rPr>
              <a:t>    = </a:t>
            </a:r>
            <a:r>
              <a:rPr lang="cs-CZ" sz="2800" dirty="0" smtClean="0">
                <a:solidFill>
                  <a:srgbClr val="FF0000"/>
                </a:solidFill>
              </a:rPr>
              <a:t>6053</a:t>
            </a:r>
            <a:r>
              <a:rPr lang="cs-CZ" sz="2800" dirty="0" smtClean="0">
                <a:solidFill>
                  <a:prstClr val="black"/>
                </a:solidFill>
              </a:rPr>
              <a:t> g</a:t>
            </a:r>
            <a:r>
              <a:rPr lang="cs-CZ" sz="2800" dirty="0">
                <a:solidFill>
                  <a:prstClr val="black"/>
                </a:solidFill>
              </a:rPr>
              <a:t>		7 t 250 kg </a:t>
            </a:r>
            <a:r>
              <a:rPr lang="cs-CZ" sz="2800" dirty="0" smtClean="0">
                <a:solidFill>
                  <a:prstClr val="black"/>
                </a:solidFill>
              </a:rPr>
              <a:t>   =  </a:t>
            </a:r>
            <a:r>
              <a:rPr lang="cs-CZ" sz="2800" dirty="0" smtClean="0">
                <a:solidFill>
                  <a:srgbClr val="FF0000"/>
                </a:solidFill>
              </a:rPr>
              <a:t>7250</a:t>
            </a:r>
            <a:r>
              <a:rPr lang="cs-CZ" sz="2800" dirty="0" smtClean="0">
                <a:solidFill>
                  <a:prstClr val="black"/>
                </a:solidFill>
              </a:rPr>
              <a:t> kg</a:t>
            </a:r>
            <a:endParaRPr lang="cs-CZ" sz="2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5 t 3000 kg =   </a:t>
            </a:r>
            <a:r>
              <a:rPr lang="cs-CZ" sz="2800" dirty="0" smtClean="0">
                <a:solidFill>
                  <a:srgbClr val="FF0000"/>
                </a:solidFill>
              </a:rPr>
              <a:t>8</a:t>
            </a:r>
            <a:r>
              <a:rPr lang="cs-CZ" sz="2800" dirty="0" smtClean="0">
                <a:solidFill>
                  <a:prstClr val="black"/>
                </a:solidFill>
              </a:rPr>
              <a:t> t</a:t>
            </a:r>
            <a:r>
              <a:rPr lang="cs-CZ" sz="2800" dirty="0">
                <a:solidFill>
                  <a:prstClr val="black"/>
                </a:solidFill>
              </a:rPr>
              <a:t>			2 kg 3000 g = </a:t>
            </a:r>
            <a:r>
              <a:rPr lang="cs-CZ" sz="2800" dirty="0" smtClean="0">
                <a:solidFill>
                  <a:prstClr val="black"/>
                </a:solidFill>
              </a:rPr>
              <a:t>  </a:t>
            </a:r>
            <a:r>
              <a:rPr lang="cs-CZ" sz="2800" dirty="0" smtClean="0">
                <a:solidFill>
                  <a:srgbClr val="FF0000"/>
                </a:solidFill>
              </a:rPr>
              <a:t> 5 </a:t>
            </a:r>
            <a:r>
              <a:rPr lang="cs-CZ" sz="2800" dirty="0">
                <a:solidFill>
                  <a:prstClr val="black"/>
                </a:solidFill>
              </a:rPr>
              <a:t>kg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5t 6000 kg </a:t>
            </a:r>
            <a:r>
              <a:rPr lang="cs-CZ" sz="2800" dirty="0" smtClean="0">
                <a:solidFill>
                  <a:prstClr val="black"/>
                </a:solidFill>
              </a:rPr>
              <a:t> =  </a:t>
            </a:r>
            <a:r>
              <a:rPr lang="cs-CZ" sz="2800" dirty="0" smtClean="0">
                <a:solidFill>
                  <a:srgbClr val="FF0000"/>
                </a:solidFill>
              </a:rPr>
              <a:t>11000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kg		</a:t>
            </a:r>
            <a:r>
              <a:rPr lang="cs-CZ" sz="2800" dirty="0" smtClean="0">
                <a:solidFill>
                  <a:prstClr val="black"/>
                </a:solidFill>
              </a:rPr>
              <a:t>3kg </a:t>
            </a:r>
            <a:r>
              <a:rPr lang="cs-CZ" sz="2800" dirty="0">
                <a:solidFill>
                  <a:prstClr val="black"/>
                </a:solidFill>
              </a:rPr>
              <a:t>4000 g </a:t>
            </a:r>
            <a:r>
              <a:rPr lang="cs-CZ" sz="2800" dirty="0" smtClean="0">
                <a:solidFill>
                  <a:prstClr val="black"/>
                </a:solidFill>
              </a:rPr>
              <a:t> =   </a:t>
            </a:r>
            <a:r>
              <a:rPr lang="cs-CZ" sz="2800" dirty="0" smtClean="0">
                <a:solidFill>
                  <a:srgbClr val="FF0000"/>
                </a:solidFill>
              </a:rPr>
              <a:t> 7000 </a:t>
            </a:r>
            <a:r>
              <a:rPr lang="cs-CZ" sz="2800" dirty="0">
                <a:solidFill>
                  <a:prstClr val="black"/>
                </a:solidFill>
              </a:rPr>
              <a:t>g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42815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Vypočítej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Nákladní auto veze na korbě 2t písku. Na valník                   tažený traktorem se vejde 500 kg. Kolik traktorů s valníky by muselo jet, aby odvezlo stejný náklad jako nákladní auto?</a:t>
            </a:r>
            <a:endParaRPr lang="cs-CZ" dirty="0"/>
          </a:p>
        </p:txBody>
      </p:sp>
      <p:pic>
        <p:nvPicPr>
          <p:cNvPr id="3075" name="Picture 3" descr="C:\Users\profesor\AppData\Local\Microsoft\Windows\Temporary Internet Files\Content.IE5\Y9AXPAWL\MC900351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770412"/>
            <a:ext cx="2808313" cy="121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fesor\AppData\Local\Microsoft\Windows\Temporary Internet Files\Content.IE5\5ZMOGJ3W\MC9003331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51126"/>
            <a:ext cx="3659932" cy="1583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070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Počítal jsi 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>
              <a:buNone/>
            </a:pPr>
            <a:r>
              <a:rPr lang="cs-CZ" dirty="0" smtClean="0"/>
              <a:t>Nákladní automobil veze 2 t = 2000 kg</a:t>
            </a:r>
          </a:p>
          <a:p>
            <a:pPr marL="0" indent="0">
              <a:buNone/>
            </a:pPr>
            <a:r>
              <a:rPr lang="cs-CZ" dirty="0" smtClean="0"/>
              <a:t>Na valník se vejde 500 kg</a:t>
            </a:r>
          </a:p>
          <a:p>
            <a:pPr marL="0" indent="0">
              <a:buNone/>
            </a:pPr>
            <a:r>
              <a:rPr lang="cs-CZ" dirty="0" smtClean="0"/>
              <a:t>2000: 500 = 4</a:t>
            </a:r>
          </a:p>
          <a:p>
            <a:pPr marL="0" indent="0">
              <a:buNone/>
            </a:pPr>
            <a:r>
              <a:rPr lang="cs-CZ" dirty="0" smtClean="0"/>
              <a:t>Stejný náklad by odvezly 4 traktory s valníky.</a:t>
            </a:r>
          </a:p>
        </p:txBody>
      </p:sp>
    </p:spTree>
    <p:extLst>
      <p:ext uri="{BB962C8B-B14F-4D97-AF65-F5344CB8AC3E}">
        <p14:creationId xmlns:p14="http://schemas.microsoft.com/office/powerpoint/2010/main" val="1158250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50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214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Jednotky hmotnosti</vt:lpstr>
      <vt:lpstr>Převody jednotek hmotnosti</vt:lpstr>
      <vt:lpstr>Zopakujme si:</vt:lpstr>
      <vt:lpstr>Převáděj jednotky hmotnosti</vt:lpstr>
      <vt:lpstr>Převáděl jsi správně?</vt:lpstr>
      <vt:lpstr>Vypočítej slovní úlohu</vt:lpstr>
      <vt:lpstr>Počítal jsi správně?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13</cp:revision>
  <dcterms:created xsi:type="dcterms:W3CDTF">2013-05-01T06:08:08Z</dcterms:created>
  <dcterms:modified xsi:type="dcterms:W3CDTF">2013-12-11T11:21:33Z</dcterms:modified>
</cp:coreProperties>
</file>