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C519621-D0A4-44CD-85E6-F205AF031348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047B0C3-9340-4825-9137-9D18D2E632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631059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047B0C3-9340-4825-9137-9D18D2E632B3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7759018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980DD1-42AF-4C24-B87B-D423A01649CF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E9E583-0E96-4347-9056-D2C422B422B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4941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980DD1-42AF-4C24-B87B-D423A01649CF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E9E583-0E96-4347-9056-D2C422B422B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55740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980DD1-42AF-4C24-B87B-D423A01649CF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E9E583-0E96-4347-9056-D2C422B422B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521171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980DD1-42AF-4C24-B87B-D423A01649CF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E9E583-0E96-4347-9056-D2C422B422B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48413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980DD1-42AF-4C24-B87B-D423A01649CF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E9E583-0E96-4347-9056-D2C422B422B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636074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980DD1-42AF-4C24-B87B-D423A01649CF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E9E583-0E96-4347-9056-D2C422B422B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11780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980DD1-42AF-4C24-B87B-D423A01649CF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E9E583-0E96-4347-9056-D2C422B422B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487586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980DD1-42AF-4C24-B87B-D423A01649CF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E9E583-0E96-4347-9056-D2C422B422B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7887530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980DD1-42AF-4C24-B87B-D423A01649CF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E9E583-0E96-4347-9056-D2C422B422B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36271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980DD1-42AF-4C24-B87B-D423A01649CF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E9E583-0E96-4347-9056-D2C422B422B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24978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980DD1-42AF-4C24-B87B-D423A01649CF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E9E583-0E96-4347-9056-D2C422B422B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17971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C980DD1-42AF-4C24-B87B-D423A01649CF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5E9E583-0E96-4347-9056-D2C422B422B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20030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1" descr="OPVK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1079514"/>
            <a:ext cx="5832475" cy="1222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32416130"/>
              </p:ext>
            </p:extLst>
          </p:nvPr>
        </p:nvGraphicFramePr>
        <p:xfrm>
          <a:off x="1115194" y="2780928"/>
          <a:ext cx="7129462" cy="3449946"/>
        </p:xfrm>
        <a:graphic>
          <a:graphicData uri="http://schemas.openxmlformats.org/drawingml/2006/table">
            <a:tbl>
              <a:tblPr/>
              <a:tblGrid>
                <a:gridCol w="1729638"/>
                <a:gridCol w="5399824"/>
              </a:tblGrid>
              <a:tr h="70102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r>
                        <a:rPr lang="en-US" sz="1100" b="1" dirty="0">
                          <a:latin typeface="Calibri"/>
                          <a:ea typeface="Calibri"/>
                          <a:cs typeface="Times New Roman"/>
                        </a:rPr>
                        <a:t>: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smtClean="0">
                          <a:latin typeface="Calibri"/>
                          <a:ea typeface="Calibri"/>
                          <a:cs typeface="Times New Roman"/>
                        </a:rPr>
                        <a:t>ZÁKLADNÍ  ŠKOLA</a:t>
                      </a:r>
                      <a:r>
                        <a:rPr lang="cs-CZ" sz="2000" baseline="0" smtClean="0">
                          <a:latin typeface="Calibri"/>
                          <a:ea typeface="Calibri"/>
                          <a:cs typeface="Times New Roman"/>
                        </a:rPr>
                        <a:t> PODBOŘANY, HUSOVA 276, OKRES LOUNY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  <a:tr h="4496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cs-CZ" sz="2000" kern="12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Vladislav Michl</a:t>
                      </a: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</a:tr>
              <a:tr h="48643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>
                          <a:latin typeface="Calibri"/>
                          <a:ea typeface="Calibri"/>
                          <a:cs typeface="Times New Roman"/>
                        </a:rPr>
                        <a:t>Název</a:t>
                      </a:r>
                      <a:r>
                        <a:rPr lang="en-US" sz="1100" b="1">
                          <a:latin typeface="Calibri"/>
                          <a:ea typeface="Calibri"/>
                          <a:cs typeface="Times New Roman"/>
                        </a:rPr>
                        <a:t>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cs-CZ" sz="2000" kern="12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VY_32_INOVACE_573_PŘE</a:t>
                      </a:r>
                      <a:r>
                        <a:rPr kumimoji="0" lang="cs-CZ" sz="2000" kern="12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VODY_JEDNOTEK_OBSAHU</a:t>
                      </a:r>
                      <a:endParaRPr kumimoji="0" lang="cs-CZ" sz="2000" kern="1200" dirty="0" smtClean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  <a:tr h="70102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>
                          <a:latin typeface="Calibri"/>
                          <a:ea typeface="Calibri"/>
                          <a:cs typeface="Times New Roman"/>
                        </a:rPr>
                        <a:t>Téma</a:t>
                      </a:r>
                      <a:r>
                        <a:rPr lang="en-US" sz="1100" b="1">
                          <a:latin typeface="Calibri"/>
                          <a:ea typeface="Calibri"/>
                          <a:cs typeface="Times New Roman"/>
                        </a:rPr>
                        <a:t>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cs-CZ" sz="2000" kern="12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OPAKOVÁNÍ PŘEVODŮ</a:t>
                      </a:r>
                      <a:r>
                        <a:rPr kumimoji="0" lang="cs-CZ" sz="2000" kern="12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 JEDNOTEK OBSAHU</a:t>
                      </a:r>
                      <a:endParaRPr kumimoji="0" lang="cs-CZ" sz="2000" kern="1200" dirty="0" smtClean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</a:tr>
              <a:tr h="89724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r>
                        <a:rPr lang="en-US" sz="1100" b="1">
                          <a:latin typeface="Calibri"/>
                          <a:ea typeface="Calibri"/>
                          <a:cs typeface="Times New Roman"/>
                        </a:rPr>
                        <a:t>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Calibri"/>
                          <a:ea typeface="Calibri"/>
                          <a:cs typeface="Times New Roman"/>
                        </a:rPr>
                        <a:t>CZ</a:t>
                      </a:r>
                      <a:r>
                        <a:rPr lang="cs-CZ" sz="1100" dirty="0" smtClean="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2000" dirty="0" smtClean="0">
                          <a:latin typeface="Calibri"/>
                          <a:ea typeface="Calibri"/>
                          <a:cs typeface="Times New Roman"/>
                        </a:rPr>
                        <a:t>1.07/1.4.00/21</a:t>
                      </a:r>
                      <a:r>
                        <a:rPr lang="cs-CZ" sz="2000" b="1" dirty="0" smtClean="0">
                          <a:latin typeface="Calibri"/>
                          <a:ea typeface="Calibri"/>
                          <a:cs typeface="Times New Roman"/>
                        </a:rPr>
                        <a:t>.</a:t>
                      </a:r>
                      <a:r>
                        <a:rPr lang="cs-CZ" sz="2000" b="1" baseline="0" dirty="0" smtClean="0">
                          <a:latin typeface="Calibri"/>
                          <a:ea typeface="Calibri"/>
                          <a:cs typeface="Times New Roman"/>
                        </a:rPr>
                        <a:t>  2975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860096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Prezentace je určena žákům 4. ročníku v hodině matematiky. </a:t>
            </a:r>
          </a:p>
          <a:p>
            <a:pPr marL="0" indent="0">
              <a:buNone/>
            </a:pPr>
            <a:r>
              <a:rPr lang="cs-CZ" dirty="0" smtClean="0"/>
              <a:t>Žáci si zopakují převody jednotek obsahu. </a:t>
            </a:r>
          </a:p>
          <a:p>
            <a:pPr marL="0" indent="0">
              <a:buNone/>
            </a:pPr>
            <a:r>
              <a:rPr lang="cs-CZ" dirty="0" smtClean="0"/>
              <a:t>Prakticky si tyto převody vyzkouší na příkladech a při výpočtu slovních úloh. 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Klíčová slova: jednotky obsahu, převod, slovní úloha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66615289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Převody jednotek obsahu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259632" y="2924944"/>
            <a:ext cx="6408712" cy="584775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/>
              <a:t>m		dm		cm		mm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7429128" y="2924944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436096" y="2924944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635896" y="2924944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1599483" y="2897399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10" name="Zahnutá šipka dolů 9"/>
          <p:cNvSpPr/>
          <p:nvPr/>
        </p:nvSpPr>
        <p:spPr>
          <a:xfrm>
            <a:off x="1599483" y="2132856"/>
            <a:ext cx="1820389" cy="576064"/>
          </a:xfrm>
          <a:prstGeom prst="curved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1" name="Zahnutá šipka dolů 10"/>
          <p:cNvSpPr/>
          <p:nvPr/>
        </p:nvSpPr>
        <p:spPr>
          <a:xfrm rot="10800000">
            <a:off x="5450307" y="3582310"/>
            <a:ext cx="1820389" cy="576064"/>
          </a:xfrm>
          <a:prstGeom prst="curved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2" name="Zahnutá šipka dolů 11"/>
          <p:cNvSpPr/>
          <p:nvPr/>
        </p:nvSpPr>
        <p:spPr>
          <a:xfrm>
            <a:off x="5436096" y="2149624"/>
            <a:ext cx="1820389" cy="576064"/>
          </a:xfrm>
          <a:prstGeom prst="curved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3" name="Zahnutá šipka dolů 12"/>
          <p:cNvSpPr/>
          <p:nvPr/>
        </p:nvSpPr>
        <p:spPr>
          <a:xfrm>
            <a:off x="3615707" y="2149624"/>
            <a:ext cx="1820389" cy="576064"/>
          </a:xfrm>
          <a:prstGeom prst="curved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4" name="Zahnutá šipka dolů 13"/>
          <p:cNvSpPr/>
          <p:nvPr/>
        </p:nvSpPr>
        <p:spPr>
          <a:xfrm rot="10800000">
            <a:off x="1599482" y="3582308"/>
            <a:ext cx="1820389" cy="576064"/>
          </a:xfrm>
          <a:prstGeom prst="curved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5" name="Zahnutá šipka dolů 14"/>
          <p:cNvSpPr/>
          <p:nvPr/>
        </p:nvSpPr>
        <p:spPr>
          <a:xfrm rot="10800000">
            <a:off x="3532087" y="3582309"/>
            <a:ext cx="1820389" cy="576064"/>
          </a:xfrm>
          <a:prstGeom prst="curved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125157" y="4283804"/>
            <a:ext cx="76903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: 100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057762" y="4283804"/>
            <a:ext cx="76903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: 100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961771" y="4283804"/>
            <a:ext cx="76903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: 100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986250" y="1628800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. 100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4082241" y="1628800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. 100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2149636" y="1628800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. 100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7059898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2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0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8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/>
      <p:bldP spid="7" grpId="0"/>
      <p:bldP spid="8" grpId="0"/>
      <p:bldP spid="9" grpId="0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/>
      <p:bldP spid="17" grpId="0"/>
      <p:bldP spid="18" grpId="0"/>
      <p:bldP spid="19" grpId="0"/>
      <p:bldP spid="20" grpId="0"/>
      <p:bldP spid="2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66937287"/>
              </p:ext>
            </p:extLst>
          </p:nvPr>
        </p:nvGraphicFramePr>
        <p:xfrm>
          <a:off x="899592" y="1418495"/>
          <a:ext cx="7440488" cy="453650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60122"/>
                <a:gridCol w="1860122"/>
                <a:gridCol w="1860122"/>
                <a:gridCol w="1860122"/>
              </a:tblGrid>
              <a:tr h="567063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dm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cm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mm</a:t>
                      </a:r>
                      <a:endParaRPr lang="cs-CZ" dirty="0"/>
                    </a:p>
                  </a:txBody>
                  <a:tcPr/>
                </a:tc>
              </a:tr>
              <a:tr h="567063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67063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67063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20000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67063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3000000</a:t>
                      </a:r>
                      <a:endParaRPr lang="cs-CZ" dirty="0"/>
                    </a:p>
                  </a:txBody>
                  <a:tcPr/>
                </a:tc>
              </a:tr>
              <a:tr h="567063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8000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67063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70000000</a:t>
                      </a:r>
                      <a:endParaRPr lang="cs-CZ" dirty="0"/>
                    </a:p>
                  </a:txBody>
                  <a:tcPr/>
                </a:tc>
              </a:tr>
              <a:tr h="567063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7528373" y="1394256"/>
            <a:ext cx="144016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2</a:t>
            </a:r>
            <a:endParaRPr lang="cs-CZ" sz="1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615671" y="1418495"/>
            <a:ext cx="144016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2</a:t>
            </a:r>
            <a:endParaRPr lang="cs-CZ" sz="1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783004" y="1394257"/>
            <a:ext cx="144016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2</a:t>
            </a:r>
            <a:endParaRPr lang="cs-CZ" sz="1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907704" y="1394257"/>
            <a:ext cx="144016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2</a:t>
            </a:r>
            <a:endParaRPr lang="cs-CZ" sz="1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411760" y="216496"/>
            <a:ext cx="43924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Převeď na dané jednotky</a:t>
            </a:r>
            <a:endParaRPr lang="cs-CZ" sz="32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7250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43131238"/>
              </p:ext>
            </p:extLst>
          </p:nvPr>
        </p:nvGraphicFramePr>
        <p:xfrm>
          <a:off x="899592" y="1418495"/>
          <a:ext cx="7440488" cy="460952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60122"/>
                <a:gridCol w="1860122"/>
                <a:gridCol w="1860122"/>
                <a:gridCol w="1860122"/>
              </a:tblGrid>
              <a:tr h="567063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dm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cm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mm</a:t>
                      </a:r>
                      <a:endParaRPr lang="cs-CZ" dirty="0"/>
                    </a:p>
                  </a:txBody>
                  <a:tcPr/>
                </a:tc>
              </a:tr>
              <a:tr h="567063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5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50000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5000000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567063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400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40000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4000000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567063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2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200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20000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2000000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567063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3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300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30000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3000000</a:t>
                      </a:r>
                      <a:endParaRPr lang="cs-CZ" dirty="0"/>
                    </a:p>
                  </a:txBody>
                  <a:tcPr/>
                </a:tc>
              </a:tr>
              <a:tr h="567063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80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8000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800000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80000000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567063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70</a:t>
                      </a:r>
                    </a:p>
                    <a:p>
                      <a:pPr algn="ctr"/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7000</a:t>
                      </a:r>
                    </a:p>
                    <a:p>
                      <a:pPr algn="ctr"/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700000</a:t>
                      </a:r>
                    </a:p>
                    <a:p>
                      <a:pPr algn="ctr"/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70000000</a:t>
                      </a:r>
                      <a:endParaRPr lang="cs-CZ" dirty="0"/>
                    </a:p>
                  </a:txBody>
                  <a:tcPr/>
                </a:tc>
              </a:tr>
              <a:tr h="567063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6000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600000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60000000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7528373" y="1394256"/>
            <a:ext cx="144016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2</a:t>
            </a:r>
            <a:endParaRPr lang="cs-CZ" sz="1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615671" y="1418495"/>
            <a:ext cx="144016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2</a:t>
            </a:r>
            <a:endParaRPr lang="cs-CZ" sz="1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783004" y="1394257"/>
            <a:ext cx="144016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2</a:t>
            </a:r>
            <a:endParaRPr lang="cs-CZ" sz="1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907704" y="1394257"/>
            <a:ext cx="144016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2</a:t>
            </a:r>
            <a:endParaRPr lang="cs-CZ" sz="1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1259632" y="260648"/>
            <a:ext cx="677279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Překontroluj si, zda jsi počítal správně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8003287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519772" y="256261"/>
            <a:ext cx="3816424" cy="58477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Vypočítej slovní úlohu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95536" y="1340768"/>
            <a:ext cx="856895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Zápisník je tvaru obdélníku se stranami 25 cm a 10 cm. Vypočítej obsah tohoto obdélníku. Zápisník má 100 stran. Jaký je obsah všech stran? Převeď obsah na dm . 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7164288" y="2204864"/>
            <a:ext cx="43204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/>
              <a:t>2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395536" y="2924944"/>
            <a:ext cx="8352153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a = 25 cm		250 . 100 = 25 000 cm</a:t>
            </a:r>
          </a:p>
          <a:p>
            <a:r>
              <a:rPr lang="cs-CZ" sz="2400" dirty="0" smtClean="0"/>
              <a:t>b = 10</a:t>
            </a:r>
          </a:p>
          <a:p>
            <a:r>
              <a:rPr lang="cs-CZ" sz="2400" dirty="0" smtClean="0"/>
              <a:t>			25 000 : 100 = 250 dm</a:t>
            </a:r>
            <a:endParaRPr lang="cs-CZ" sz="2400" dirty="0"/>
          </a:p>
          <a:p>
            <a:r>
              <a:rPr lang="cs-CZ" sz="2400" dirty="0" smtClean="0"/>
              <a:t>S = a . b </a:t>
            </a:r>
          </a:p>
          <a:p>
            <a:r>
              <a:rPr lang="cs-CZ" sz="2400" dirty="0" smtClean="0"/>
              <a:t>S = 25 . 10		Obsah všech listů v dm   je 250.</a:t>
            </a:r>
          </a:p>
          <a:p>
            <a:r>
              <a:rPr lang="cs-CZ" sz="2400" dirty="0" smtClean="0"/>
              <a:t>S = 250 cm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691680" y="4731359"/>
            <a:ext cx="28803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2</a:t>
            </a:r>
            <a:endParaRPr lang="cs-CZ" sz="1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868144" y="2924944"/>
            <a:ext cx="28803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2</a:t>
            </a:r>
            <a:endParaRPr lang="cs-CZ" sz="1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868144" y="3645024"/>
            <a:ext cx="28803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2</a:t>
            </a:r>
            <a:endParaRPr lang="cs-CZ" sz="1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978268" y="4365103"/>
            <a:ext cx="28803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2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38094126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1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7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53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69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10" grpId="0"/>
      <p:bldP spid="11" grpId="0"/>
      <p:bldP spid="1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Vypočítej slovní úlohu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3528" y="1340768"/>
            <a:ext cx="842493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Místnost má rozměry 300 cm a 100 cm. Kolik bude stát lino do této místnosti, když m    stojí 350 Kč?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095531" y="1682242"/>
            <a:ext cx="36004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2</a:t>
            </a:r>
            <a:endParaRPr lang="cs-CZ" sz="1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23528" y="2492896"/>
            <a:ext cx="8424936" cy="2677656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a = 300 cm		30 000 : 10 000 = 3</a:t>
            </a:r>
          </a:p>
          <a:p>
            <a:r>
              <a:rPr lang="cs-CZ" sz="2800" dirty="0" smtClean="0"/>
              <a:t>b = 100 cm</a:t>
            </a:r>
          </a:p>
          <a:p>
            <a:r>
              <a:rPr lang="cs-CZ" sz="2800" dirty="0" smtClean="0"/>
              <a:t>			3 . 350 = 1050</a:t>
            </a:r>
            <a:endParaRPr lang="cs-CZ" sz="2800" dirty="0"/>
          </a:p>
          <a:p>
            <a:r>
              <a:rPr lang="cs-CZ" sz="2800" dirty="0" smtClean="0"/>
              <a:t>S = a . b </a:t>
            </a:r>
          </a:p>
          <a:p>
            <a:r>
              <a:rPr lang="cs-CZ" sz="2800" dirty="0" smtClean="0"/>
              <a:t>S = 300 . 100     </a:t>
            </a:r>
            <a:r>
              <a:rPr lang="cs-CZ" sz="2800" dirty="0" smtClean="0">
                <a:solidFill>
                  <a:srgbClr val="FF0000"/>
                </a:solidFill>
              </a:rPr>
              <a:t>Lino do této místnosti bude stát 1050 Kč.</a:t>
            </a:r>
            <a:r>
              <a:rPr lang="cs-CZ" sz="2800" dirty="0" smtClean="0"/>
              <a:t> </a:t>
            </a:r>
          </a:p>
          <a:p>
            <a:r>
              <a:rPr lang="cs-CZ" sz="2800" dirty="0" smtClean="0"/>
              <a:t>S = 30 000 cm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2339752" y="4581128"/>
            <a:ext cx="36004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2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3942986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mtClean="0"/>
              <a:t>Microsoft Office 2010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391549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79</TotalTime>
  <Words>241</Words>
  <Application>Microsoft Office PowerPoint</Application>
  <PresentationFormat>Předvádění na obrazovce (4:3)</PresentationFormat>
  <Paragraphs>107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Anotace:</vt:lpstr>
      <vt:lpstr>Převody jednotek obsahu</vt:lpstr>
      <vt:lpstr>Prezentace aplikace PowerPoint</vt:lpstr>
      <vt:lpstr>Prezentace aplikace PowerPoint</vt:lpstr>
      <vt:lpstr>Prezentace aplikace PowerPoint</vt:lpstr>
      <vt:lpstr>Vypočítej slovní úlohu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profesor</dc:creator>
  <cp:lastModifiedBy>profesor</cp:lastModifiedBy>
  <cp:revision>10</cp:revision>
  <dcterms:created xsi:type="dcterms:W3CDTF">2013-05-29T16:06:58Z</dcterms:created>
  <dcterms:modified xsi:type="dcterms:W3CDTF">2013-12-11T11:27:14Z</dcterms:modified>
</cp:coreProperties>
</file>