
<file path=[Content_Types].xml><?xml version="1.0" encoding="utf-8"?>
<Types xmlns="http://schemas.openxmlformats.org/package/2006/content-types">
  <Default Extension="png" ContentType="image/png"/>
  <Default Extension="jpeg" ContentType="image/jpeg"/>
  <Default Extension="wmf" ContentType="image/x-wmf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60" r:id="rId1"/>
  </p:sldMasterIdLst>
  <p:sldIdLst>
    <p:sldId id="257" r:id="rId2"/>
    <p:sldId id="270" r:id="rId3"/>
    <p:sldId id="259" r:id="rId4"/>
    <p:sldId id="260" r:id="rId5"/>
    <p:sldId id="261" r:id="rId6"/>
    <p:sldId id="262" r:id="rId7"/>
    <p:sldId id="263" r:id="rId8"/>
    <p:sldId id="264" r:id="rId9"/>
    <p:sldId id="265" r:id="rId10"/>
    <p:sldId id="266" r:id="rId11"/>
    <p:sldId id="267" r:id="rId12"/>
    <p:sldId id="268" r:id="rId13"/>
    <p:sldId id="269" r:id="rId14"/>
  </p:sldIdLst>
  <p:sldSz cx="9144000" cy="6858000" type="screen4x3"/>
  <p:notesSz cx="6858000" cy="9144000"/>
  <p:defaultTextStyle>
    <a:defPPr>
      <a:defRPr lang="cs-CZ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</p:extLst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 lastView="sldThumbnailView">
  <p:normalViewPr>
    <p:restoredLeft sz="15620"/>
    <p:restoredTop sz="94660"/>
  </p:normalViewPr>
  <p:slideViewPr>
    <p:cSldViewPr>
      <p:cViewPr varScale="1">
        <p:scale>
          <a:sx n="69" d="100"/>
          <a:sy n="69" d="100"/>
        </p:scale>
        <p:origin x="-1404" y="-96"/>
      </p:cViewPr>
      <p:guideLst>
        <p:guide orient="horz" pos="2160"/>
        <p:guide pos="2880"/>
      </p:guideLst>
    </p:cSldViewPr>
  </p:slideViewPr>
  <p:notesTextViewPr>
    <p:cViewPr>
      <p:scale>
        <a:sx n="1" d="1"/>
        <a:sy n="1" d="1"/>
      </p:scale>
      <p:origin x="0" y="0"/>
    </p:cViewPr>
  </p:notesTextViewPr>
  <p:gridSpacing cx="72008" cy="72008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slide" Target="slides/slide12.xml"/><Relationship Id="rId18" Type="http://schemas.openxmlformats.org/officeDocument/2006/relationships/tableStyles" Target="tableStyles.xml"/><Relationship Id="rId3" Type="http://schemas.openxmlformats.org/officeDocument/2006/relationships/slide" Target="slides/slide2.xml"/><Relationship Id="rId7" Type="http://schemas.openxmlformats.org/officeDocument/2006/relationships/slide" Target="slides/slide6.xml"/><Relationship Id="rId12" Type="http://schemas.openxmlformats.org/officeDocument/2006/relationships/slide" Target="slides/slide11.xml"/><Relationship Id="rId17" Type="http://schemas.openxmlformats.org/officeDocument/2006/relationships/theme" Target="theme/theme1.xml"/><Relationship Id="rId2" Type="http://schemas.openxmlformats.org/officeDocument/2006/relationships/slide" Target="slides/slide1.xml"/><Relationship Id="rId16" Type="http://schemas.openxmlformats.org/officeDocument/2006/relationships/viewProps" Target="viewProps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slide" Target="slides/slide10.xml"/><Relationship Id="rId5" Type="http://schemas.openxmlformats.org/officeDocument/2006/relationships/slide" Target="slides/slide4.xml"/><Relationship Id="rId15" Type="http://schemas.openxmlformats.org/officeDocument/2006/relationships/presProps" Target="presProps.xml"/><Relationship Id="rId10" Type="http://schemas.openxmlformats.org/officeDocument/2006/relationships/slide" Target="slides/slide9.xml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4" Type="http://schemas.openxmlformats.org/officeDocument/2006/relationships/slide" Target="slides/slide13.xml"/></Relationship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Úvodní sníme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1066800" y="1406020"/>
            <a:ext cx="6172199" cy="2251579"/>
          </a:xfrm>
        </p:spPr>
        <p:txBody>
          <a:bodyPr lIns="0" rIns="0" anchor="t">
            <a:noAutofit/>
          </a:bodyPr>
          <a:lstStyle>
            <a:lvl1pPr>
              <a:defRPr sz="6600"/>
            </a:lvl1pPr>
          </a:lstStyle>
          <a:p>
            <a:r>
              <a:rPr lang="cs-CZ" smtClean="0"/>
              <a:t>Kliknutím lze upravit styl.</a:t>
            </a:r>
            <a:endParaRPr lang="en-US" dirty="0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066800" y="3905864"/>
            <a:ext cx="6172200" cy="1123336"/>
          </a:xfrm>
        </p:spPr>
        <p:txBody>
          <a:bodyPr>
            <a:normAutofit/>
          </a:bodyPr>
          <a:lstStyle>
            <a:lvl1pPr marL="0" indent="0" algn="l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cs-CZ" smtClean="0"/>
              <a:t>Kliknutím lze upravit styl předlohy.</a:t>
            </a:r>
            <a:endParaRPr lang="en-US" dirty="0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628C4C79-266F-435F-B763-6931315BACE7}" type="datetimeFigureOut">
              <a:rPr lang="cs-CZ" smtClean="0"/>
              <a:t>11.12.2013</a:t>
            </a:fld>
            <a:endParaRPr lang="cs-CZ"/>
          </a:p>
        </p:txBody>
      </p:sp>
      <p:sp>
        <p:nvSpPr>
          <p:cNvPr id="8" name="Slide Number Placeholder 7"/>
          <p:cNvSpPr>
            <a:spLocks noGrp="1"/>
          </p:cNvSpPr>
          <p:nvPr>
            <p:ph type="sldNum" sz="quarter" idx="11"/>
          </p:nvPr>
        </p:nvSpPr>
        <p:spPr/>
        <p:txBody>
          <a:bodyPr/>
          <a:lstStyle/>
          <a:p>
            <a:fld id="{9BF09167-C146-478A-8AF3-1BD5FADAB129}" type="slidenum">
              <a:rPr lang="cs-CZ" smtClean="0"/>
              <a:t>‹#›</a:t>
            </a:fld>
            <a:endParaRPr lang="cs-CZ"/>
          </a:p>
        </p:txBody>
      </p:sp>
      <p:sp>
        <p:nvSpPr>
          <p:cNvPr id="9" name="Footer Placeholder 8"/>
          <p:cNvSpPr>
            <a:spLocks noGrp="1"/>
          </p:cNvSpPr>
          <p:nvPr>
            <p:ph type="ftr" sz="quarter" idx="12"/>
          </p:nvPr>
        </p:nvSpPr>
        <p:spPr/>
        <p:txBody>
          <a:bodyPr/>
          <a:lstStyle/>
          <a:p>
            <a:endParaRPr lang="cs-CZ"/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Nadpis a obsah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8" name="Content Placeholder 7"/>
          <p:cNvSpPr>
            <a:spLocks noGrp="1"/>
          </p:cNvSpPr>
          <p:nvPr>
            <p:ph sz="quarter" idx="13"/>
          </p:nvPr>
        </p:nvSpPr>
        <p:spPr>
          <a:xfrm>
            <a:off x="3456432" y="1545336"/>
            <a:ext cx="4224528" cy="3886200"/>
          </a:xfrm>
        </p:spPr>
        <p:txBody>
          <a:bodyPr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/>
          </a:p>
        </p:txBody>
      </p:sp>
      <p:sp>
        <p:nvSpPr>
          <p:cNvPr id="9" name="Date Placeholder 8"/>
          <p:cNvSpPr>
            <a:spLocks noGrp="1"/>
          </p:cNvSpPr>
          <p:nvPr>
            <p:ph type="dt" sz="half" idx="14"/>
          </p:nvPr>
        </p:nvSpPr>
        <p:spPr/>
        <p:txBody>
          <a:bodyPr/>
          <a:lstStyle/>
          <a:p>
            <a:fld id="{628C4C79-266F-435F-B763-6931315BACE7}" type="datetimeFigureOut">
              <a:rPr lang="cs-CZ" smtClean="0"/>
              <a:t>11.12.2013</a:t>
            </a:fld>
            <a:endParaRPr lang="cs-CZ"/>
          </a:p>
        </p:txBody>
      </p:sp>
      <p:sp>
        <p:nvSpPr>
          <p:cNvPr id="10" name="Slide Number Placeholder 9"/>
          <p:cNvSpPr>
            <a:spLocks noGrp="1"/>
          </p:cNvSpPr>
          <p:nvPr>
            <p:ph type="sldNum" sz="quarter" idx="15"/>
          </p:nvPr>
        </p:nvSpPr>
        <p:spPr/>
        <p:txBody>
          <a:bodyPr/>
          <a:lstStyle/>
          <a:p>
            <a:fld id="{9BF09167-C146-478A-8AF3-1BD5FADAB129}" type="slidenum">
              <a:rPr lang="cs-CZ" smtClean="0"/>
              <a:t>‹#›</a:t>
            </a:fld>
            <a:endParaRPr lang="cs-CZ"/>
          </a:p>
        </p:txBody>
      </p:sp>
      <p:sp>
        <p:nvSpPr>
          <p:cNvPr id="11" name="Footer Placeholder 10"/>
          <p:cNvSpPr>
            <a:spLocks noGrp="1"/>
          </p:cNvSpPr>
          <p:nvPr>
            <p:ph type="ftr" sz="quarter" idx="16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12" name="Title 1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en-US" dirty="0"/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Záhlaví části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069848" y="1472184"/>
            <a:ext cx="6172200" cy="2130552"/>
          </a:xfrm>
        </p:spPr>
        <p:txBody>
          <a:bodyPr anchor="t">
            <a:noAutofit/>
          </a:bodyPr>
          <a:lstStyle>
            <a:lvl1pPr algn="l">
              <a:defRPr sz="4800" b="1" cap="all"/>
            </a:lvl1pPr>
          </a:lstStyle>
          <a:p>
            <a:r>
              <a:rPr lang="cs-CZ" smtClean="0"/>
              <a:t>Kliknutím lze upravit styl.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1069848" y="3886200"/>
            <a:ext cx="6172200" cy="914400"/>
          </a:xfrm>
        </p:spPr>
        <p:txBody>
          <a:bodyPr anchor="t">
            <a:normAutofit/>
          </a:bodyPr>
          <a:lstStyle>
            <a:lvl1pPr marL="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628C4C79-266F-435F-B763-6931315BACE7}" type="datetimeFigureOut">
              <a:rPr lang="cs-CZ" smtClean="0"/>
              <a:t>11.12.2013</a:t>
            </a:fld>
            <a:endParaRPr lang="cs-CZ"/>
          </a:p>
        </p:txBody>
      </p:sp>
      <p:sp>
        <p:nvSpPr>
          <p:cNvPr id="8" name="Slide Number Placeholder 7"/>
          <p:cNvSpPr>
            <a:spLocks noGrp="1"/>
          </p:cNvSpPr>
          <p:nvPr>
            <p:ph type="sldNum" sz="quarter" idx="11"/>
          </p:nvPr>
        </p:nvSpPr>
        <p:spPr/>
        <p:txBody>
          <a:bodyPr/>
          <a:lstStyle/>
          <a:p>
            <a:fld id="{9BF09167-C146-478A-8AF3-1BD5FADAB129}" type="slidenum">
              <a:rPr lang="cs-CZ" smtClean="0"/>
              <a:t>‹#›</a:t>
            </a:fld>
            <a:endParaRPr lang="cs-CZ"/>
          </a:p>
        </p:txBody>
      </p:sp>
      <p:sp>
        <p:nvSpPr>
          <p:cNvPr id="9" name="Footer Placeholder 8"/>
          <p:cNvSpPr>
            <a:spLocks noGrp="1"/>
          </p:cNvSpPr>
          <p:nvPr>
            <p:ph type="ftr" sz="quarter" idx="12"/>
          </p:nvPr>
        </p:nvSpPr>
        <p:spPr/>
        <p:txBody>
          <a:bodyPr/>
          <a:lstStyle/>
          <a:p>
            <a:endParaRPr lang="cs-CZ"/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Dva obsah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93776" y="609600"/>
            <a:ext cx="3616325" cy="1066800"/>
          </a:xfrm>
        </p:spPr>
        <p:txBody>
          <a:bodyPr/>
          <a:lstStyle/>
          <a:p>
            <a:r>
              <a:rPr lang="cs-CZ" smtClean="0"/>
              <a:t>Kliknutím lze upravit styl.</a:t>
            </a:r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486998" y="1915859"/>
            <a:ext cx="3646966" cy="2881426"/>
          </a:xfrm>
        </p:spPr>
        <p:txBody>
          <a:bodyPr>
            <a:normAutofit/>
          </a:bodyPr>
          <a:lstStyle>
            <a:lvl1pPr>
              <a:defRPr sz="1800"/>
            </a:lvl1pPr>
            <a:lvl2pPr>
              <a:defRPr sz="1800"/>
            </a:lvl2pPr>
            <a:lvl3pPr>
              <a:defRPr sz="18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 dirty="0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96754" y="1915881"/>
            <a:ext cx="3639311" cy="2881398"/>
          </a:xfrm>
        </p:spPr>
        <p:txBody>
          <a:bodyPr>
            <a:normAutofit/>
          </a:bodyPr>
          <a:lstStyle>
            <a:lvl1pPr>
              <a:defRPr sz="1800"/>
            </a:lvl1pPr>
            <a:lvl2pPr>
              <a:defRPr sz="1800"/>
            </a:lvl2pPr>
            <a:lvl3pPr>
              <a:defRPr sz="18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 dirty="0"/>
          </a:p>
        </p:txBody>
      </p:sp>
      <p:sp>
        <p:nvSpPr>
          <p:cNvPr id="9" name="Date Placeholder 8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628C4C79-266F-435F-B763-6931315BACE7}" type="datetimeFigureOut">
              <a:rPr lang="cs-CZ" smtClean="0"/>
              <a:t>11.12.2013</a:t>
            </a:fld>
            <a:endParaRPr lang="cs-CZ"/>
          </a:p>
        </p:txBody>
      </p:sp>
      <p:sp>
        <p:nvSpPr>
          <p:cNvPr id="10" name="Slide Number Placeholder 9"/>
          <p:cNvSpPr>
            <a:spLocks noGrp="1"/>
          </p:cNvSpPr>
          <p:nvPr>
            <p:ph type="sldNum" sz="quarter" idx="11"/>
          </p:nvPr>
        </p:nvSpPr>
        <p:spPr/>
        <p:txBody>
          <a:bodyPr/>
          <a:lstStyle/>
          <a:p>
            <a:fld id="{9BF09167-C146-478A-8AF3-1BD5FADAB129}" type="slidenum">
              <a:rPr lang="cs-CZ" smtClean="0"/>
              <a:t>‹#›</a:t>
            </a:fld>
            <a:endParaRPr lang="cs-CZ"/>
          </a:p>
        </p:txBody>
      </p:sp>
      <p:sp>
        <p:nvSpPr>
          <p:cNvPr id="11" name="Footer Placeholder 10"/>
          <p:cNvSpPr>
            <a:spLocks noGrp="1"/>
          </p:cNvSpPr>
          <p:nvPr>
            <p:ph type="ftr" sz="quarter" idx="12"/>
          </p:nvPr>
        </p:nvSpPr>
        <p:spPr>
          <a:xfrm>
            <a:off x="493776" y="6356350"/>
            <a:ext cx="5102352" cy="365125"/>
          </a:xfrm>
        </p:spPr>
        <p:txBody>
          <a:bodyPr/>
          <a:lstStyle/>
          <a:p>
            <a:endParaRPr lang="cs-CZ"/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Porovnání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93776" y="609600"/>
            <a:ext cx="3615734" cy="1066799"/>
          </a:xfrm>
        </p:spPr>
        <p:txBody>
          <a:bodyPr/>
          <a:lstStyle>
            <a:lvl1pPr>
              <a:defRPr/>
            </a:lvl1pPr>
          </a:lstStyle>
          <a:p>
            <a:r>
              <a:rPr lang="cs-CZ" smtClean="0"/>
              <a:t>Kliknutím lze upravit styl.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95301" y="1916113"/>
            <a:ext cx="3638550" cy="646112"/>
          </a:xfrm>
        </p:spPr>
        <p:txBody>
          <a:bodyPr anchor="t">
            <a:normAutofit/>
          </a:bodyPr>
          <a:lstStyle>
            <a:lvl1pPr marL="0" indent="0">
              <a:buNone/>
              <a:defRPr sz="1800" b="0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95300" y="2860676"/>
            <a:ext cx="3638550" cy="2882899"/>
          </a:xfrm>
        </p:spPr>
        <p:txBody>
          <a:bodyPr>
            <a:normAutofit/>
          </a:bodyPr>
          <a:lstStyle>
            <a:lvl1pPr>
              <a:defRPr sz="1800"/>
            </a:lvl1pPr>
            <a:lvl2pPr>
              <a:defRPr sz="1800"/>
            </a:lvl2pPr>
            <a:lvl3pPr>
              <a:defRPr sz="1800"/>
            </a:lvl3pPr>
            <a:lvl4pPr>
              <a:defRPr sz="1800"/>
            </a:lvl4pPr>
            <a:lvl5pPr>
              <a:defRPr sz="18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 dirty="0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492625" y="1916113"/>
            <a:ext cx="3660775" cy="646112"/>
          </a:xfrm>
        </p:spPr>
        <p:txBody>
          <a:bodyPr anchor="t">
            <a:normAutofit/>
          </a:bodyPr>
          <a:lstStyle>
            <a:lvl1pPr marL="0" indent="0">
              <a:buNone/>
              <a:defRPr sz="1800" b="0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492626" y="2860676"/>
            <a:ext cx="3651250" cy="2882900"/>
          </a:xfrm>
        </p:spPr>
        <p:txBody>
          <a:bodyPr>
            <a:normAutofit/>
          </a:bodyPr>
          <a:lstStyle>
            <a:lvl1pPr>
              <a:defRPr sz="1800"/>
            </a:lvl1pPr>
            <a:lvl2pPr>
              <a:defRPr sz="1800"/>
            </a:lvl2pPr>
            <a:lvl3pPr>
              <a:defRPr sz="1800"/>
            </a:lvl3pPr>
            <a:lvl4pPr>
              <a:defRPr sz="1800"/>
            </a:lvl4pPr>
            <a:lvl5pPr>
              <a:defRPr sz="18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 dirty="0"/>
          </a:p>
        </p:txBody>
      </p:sp>
      <p:sp>
        <p:nvSpPr>
          <p:cNvPr id="10" name="Date Placeholder 9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628C4C79-266F-435F-B763-6931315BACE7}" type="datetimeFigureOut">
              <a:rPr lang="cs-CZ" smtClean="0"/>
              <a:t>11.12.2013</a:t>
            </a:fld>
            <a:endParaRPr lang="cs-CZ"/>
          </a:p>
        </p:txBody>
      </p:sp>
      <p:sp>
        <p:nvSpPr>
          <p:cNvPr id="11" name="Slide Number Placeholder 10"/>
          <p:cNvSpPr>
            <a:spLocks noGrp="1"/>
          </p:cNvSpPr>
          <p:nvPr>
            <p:ph type="sldNum" sz="quarter" idx="11"/>
          </p:nvPr>
        </p:nvSpPr>
        <p:spPr/>
        <p:txBody>
          <a:bodyPr/>
          <a:lstStyle/>
          <a:p>
            <a:fld id="{9BF09167-C146-478A-8AF3-1BD5FADAB129}" type="slidenum">
              <a:rPr lang="cs-CZ" smtClean="0"/>
              <a:t>‹#›</a:t>
            </a:fld>
            <a:endParaRPr lang="cs-CZ"/>
          </a:p>
        </p:txBody>
      </p:sp>
      <p:sp>
        <p:nvSpPr>
          <p:cNvPr id="12" name="Footer Placeholder 11"/>
          <p:cNvSpPr>
            <a:spLocks noGrp="1"/>
          </p:cNvSpPr>
          <p:nvPr>
            <p:ph type="ftr" sz="quarter" idx="12"/>
          </p:nvPr>
        </p:nvSpPr>
        <p:spPr>
          <a:xfrm>
            <a:off x="493776" y="6356350"/>
            <a:ext cx="5102352" cy="365125"/>
          </a:xfrm>
        </p:spPr>
        <p:txBody>
          <a:bodyPr/>
          <a:lstStyle/>
          <a:p>
            <a:endParaRPr lang="cs-CZ"/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Pouze nadpi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>
          <a:xfrm>
            <a:off x="7162800" y="1551543"/>
            <a:ext cx="1828800" cy="365125"/>
          </a:xfrm>
        </p:spPr>
        <p:txBody>
          <a:bodyPr/>
          <a:lstStyle/>
          <a:p>
            <a:fld id="{628C4C79-266F-435F-B763-6931315BACE7}" type="datetimeFigureOut">
              <a:rPr lang="cs-CZ" smtClean="0"/>
              <a:t>11.12.2013</a:t>
            </a:fld>
            <a:endParaRPr lang="cs-CZ"/>
          </a:p>
        </p:txBody>
      </p:sp>
      <p:sp>
        <p:nvSpPr>
          <p:cNvPr id="5" name="Title 4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1"/>
          </p:nvPr>
        </p:nvSpPr>
        <p:spPr/>
        <p:txBody>
          <a:bodyPr/>
          <a:lstStyle/>
          <a:p>
            <a:fld id="{9BF09167-C146-478A-8AF3-1BD5FADAB129}" type="slidenum">
              <a:rPr lang="cs-CZ" smtClean="0"/>
              <a:t>‹#›</a:t>
            </a:fld>
            <a:endParaRPr lang="cs-CZ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2"/>
          </p:nvPr>
        </p:nvSpPr>
        <p:spPr/>
        <p:txBody>
          <a:bodyPr/>
          <a:lstStyle/>
          <a:p>
            <a:endParaRPr lang="cs-CZ"/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Prázdný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628C4C79-266F-435F-B763-6931315BACE7}" type="datetimeFigureOut">
              <a:rPr lang="cs-CZ" smtClean="0"/>
              <a:t>11.12.2013</a:t>
            </a:fld>
            <a:endParaRPr lang="cs-CZ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9BF09167-C146-478A-8AF3-1BD5FADAB129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Obsah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4489450" y="1920876"/>
            <a:ext cx="3654425" cy="2889249"/>
          </a:xfrm>
        </p:spPr>
        <p:txBody>
          <a:bodyPr>
            <a:normAutofit/>
          </a:bodyPr>
          <a:lstStyle>
            <a:lvl1pPr>
              <a:defRPr sz="1800"/>
            </a:lvl1pPr>
            <a:lvl2pPr>
              <a:defRPr sz="1800"/>
            </a:lvl2pPr>
            <a:lvl3pPr>
              <a:defRPr sz="1800"/>
            </a:lvl3pPr>
            <a:lvl4pPr>
              <a:defRPr sz="1800"/>
            </a:lvl4pPr>
            <a:lvl5pPr>
              <a:defRPr sz="18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 dirty="0"/>
          </a:p>
        </p:txBody>
      </p:sp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93776" y="606425"/>
            <a:ext cx="3629025" cy="1041400"/>
          </a:xfrm>
        </p:spPr>
        <p:txBody>
          <a:bodyPr anchor="t">
            <a:normAutofit/>
          </a:bodyPr>
          <a:lstStyle>
            <a:lvl1pPr algn="l">
              <a:defRPr sz="1800" b="1"/>
            </a:lvl1pPr>
          </a:lstStyle>
          <a:p>
            <a:r>
              <a:rPr lang="cs-CZ" smtClean="0"/>
              <a:t>Kliknutím lze upravit styl.</a:t>
            </a:r>
            <a:endParaRPr lang="en-US" dirty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95300" y="1920875"/>
            <a:ext cx="3629025" cy="1812925"/>
          </a:xfrm>
        </p:spPr>
        <p:txBody>
          <a:bodyPr>
            <a:normAutofit/>
          </a:bodyPr>
          <a:lstStyle>
            <a:lvl1pPr marL="0" indent="0">
              <a:buNone/>
              <a:defRPr sz="18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8" name="Date Placeholder 7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628C4C79-266F-435F-B763-6931315BACE7}" type="datetimeFigureOut">
              <a:rPr lang="cs-CZ" smtClean="0"/>
              <a:t>11.12.2013</a:t>
            </a:fld>
            <a:endParaRPr lang="cs-CZ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1"/>
          </p:nvPr>
        </p:nvSpPr>
        <p:spPr/>
        <p:txBody>
          <a:bodyPr/>
          <a:lstStyle/>
          <a:p>
            <a:fld id="{9BF09167-C146-478A-8AF3-1BD5FADAB129}" type="slidenum">
              <a:rPr lang="cs-CZ" smtClean="0"/>
              <a:t>‹#›</a:t>
            </a:fld>
            <a:endParaRPr lang="cs-CZ"/>
          </a:p>
        </p:txBody>
      </p:sp>
      <p:sp>
        <p:nvSpPr>
          <p:cNvPr id="10" name="Footer Placeholder 9"/>
          <p:cNvSpPr>
            <a:spLocks noGrp="1"/>
          </p:cNvSpPr>
          <p:nvPr>
            <p:ph type="ftr" sz="quarter" idx="12"/>
          </p:nvPr>
        </p:nvSpPr>
        <p:spPr>
          <a:xfrm>
            <a:off x="493776" y="6356350"/>
            <a:ext cx="5102352" cy="365125"/>
          </a:xfrm>
        </p:spPr>
        <p:txBody>
          <a:bodyPr/>
          <a:lstStyle/>
          <a:p>
            <a:endParaRPr lang="cs-CZ"/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Obrázek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93776" y="600074"/>
            <a:ext cx="2074862" cy="1981201"/>
          </a:xfrm>
          <a:ln>
            <a:noFill/>
          </a:ln>
        </p:spPr>
        <p:txBody>
          <a:bodyPr anchor="t">
            <a:normAutofit/>
          </a:bodyPr>
          <a:lstStyle>
            <a:lvl1pPr algn="l">
              <a:defRPr sz="1800" b="0"/>
            </a:lvl1pPr>
          </a:lstStyle>
          <a:p>
            <a:r>
              <a:rPr lang="cs-CZ" smtClean="0"/>
              <a:t>Kliknutím lze upravit styl.</a:t>
            </a:r>
            <a:endParaRPr lang="en-US" dirty="0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2963862" y="1650999"/>
            <a:ext cx="5627687" cy="4220765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r>
              <a:rPr lang="cs-CZ" smtClean="0"/>
              <a:t>Kliknutím na ikonu přidáte obrázek.</a:t>
            </a:r>
            <a:endParaRPr lang="en-US" dirty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2963862" y="614363"/>
            <a:ext cx="3741738" cy="909637"/>
          </a:xfrm>
        </p:spPr>
        <p:txBody>
          <a:bodyPr>
            <a:normAutofit/>
          </a:bodyPr>
          <a:lstStyle>
            <a:lvl1pPr marL="0" indent="0">
              <a:buNone/>
              <a:defRPr sz="18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8" name="Date Placeholder 7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628C4C79-266F-435F-B763-6931315BACE7}" type="datetimeFigureOut">
              <a:rPr lang="cs-CZ" smtClean="0"/>
              <a:t>11.12.2013</a:t>
            </a:fld>
            <a:endParaRPr lang="cs-CZ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1"/>
          </p:nvPr>
        </p:nvSpPr>
        <p:spPr/>
        <p:txBody>
          <a:bodyPr/>
          <a:lstStyle/>
          <a:p>
            <a:fld id="{9BF09167-C146-478A-8AF3-1BD5FADAB129}" type="slidenum">
              <a:rPr lang="cs-CZ" smtClean="0"/>
              <a:t>‹#›</a:t>
            </a:fld>
            <a:endParaRPr lang="cs-CZ"/>
          </a:p>
        </p:txBody>
      </p:sp>
      <p:sp>
        <p:nvSpPr>
          <p:cNvPr id="10" name="Footer Placeholder 9"/>
          <p:cNvSpPr>
            <a:spLocks noGrp="1"/>
          </p:cNvSpPr>
          <p:nvPr>
            <p:ph type="ftr" sz="quarter" idx="12"/>
          </p:nvPr>
        </p:nvSpPr>
        <p:spPr>
          <a:xfrm>
            <a:off x="493776" y="6356350"/>
            <a:ext cx="5102352" cy="365125"/>
          </a:xfrm>
        </p:spPr>
        <p:txBody>
          <a:bodyPr/>
          <a:lstStyle/>
          <a:p>
            <a:endParaRPr lang="cs-CZ"/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Nadpis a svislý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en-US" dirty="0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3454400" y="1554480"/>
            <a:ext cx="4222308" cy="3886202"/>
          </a:xfrm>
        </p:spPr>
        <p:txBody>
          <a:bodyPr vert="eaVert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628C4C79-266F-435F-B763-6931315BACE7}" type="datetimeFigureOut">
              <a:rPr lang="cs-CZ" smtClean="0"/>
              <a:t>11.12.2013</a:t>
            </a:fld>
            <a:endParaRPr lang="cs-CZ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9BF09167-C146-478A-8AF3-1BD5FADAB129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Svislý nadpis a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1069848" y="1554480"/>
            <a:ext cx="2075688" cy="3886200"/>
          </a:xfrm>
        </p:spPr>
        <p:txBody>
          <a:bodyPr vert="eaVert"/>
          <a:lstStyle/>
          <a:p>
            <a:r>
              <a:rPr lang="cs-CZ" smtClean="0"/>
              <a:t>Kliknutím lze upravit styl.</a:t>
            </a:r>
            <a:endParaRPr lang="en-US" dirty="0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3456432" y="1554480"/>
            <a:ext cx="4224528" cy="3886200"/>
          </a:xfrm>
        </p:spPr>
        <p:txBody>
          <a:bodyPr vert="eaVert"/>
          <a:lstStyle>
            <a:lvl1pPr algn="l">
              <a:defRPr/>
            </a:lvl1pPr>
            <a:lvl2pPr algn="l">
              <a:defRPr/>
            </a:lvl2pPr>
            <a:lvl3pPr algn="l">
              <a:defRPr/>
            </a:lvl3pPr>
            <a:lvl4pPr algn="l">
              <a:defRPr/>
            </a:lvl4pPr>
            <a:lvl5pPr algn="l">
              <a:defRPr/>
            </a:lvl5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628C4C79-266F-435F-B763-6931315BACE7}" type="datetimeFigureOut">
              <a:rPr lang="cs-CZ" smtClean="0"/>
              <a:t>11.12.2013</a:t>
            </a:fld>
            <a:endParaRPr lang="cs-CZ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9BF09167-C146-478A-8AF3-1BD5FADAB129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2">
        <a:schemeClr val="bg2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1069848" y="1554480"/>
            <a:ext cx="2073348" cy="1979466"/>
          </a:xfrm>
          <a:prstGeom prst="rect">
            <a:avLst/>
          </a:prstGeom>
        </p:spPr>
        <p:txBody>
          <a:bodyPr vert="horz" lIns="91440" tIns="45720" rIns="91440" bIns="45720" rtlCol="0" anchor="t">
            <a:normAutofit/>
          </a:bodyPr>
          <a:lstStyle/>
          <a:p>
            <a:r>
              <a:rPr lang="cs-CZ" smtClean="0"/>
              <a:t>Kliknutím lze upravit styl.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3454400" y="1547036"/>
            <a:ext cx="4222308" cy="3886202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7162800" y="189468"/>
            <a:ext cx="1828800" cy="365125"/>
          </a:xfrm>
          <a:prstGeom prst="rect">
            <a:avLst/>
          </a:prstGeom>
        </p:spPr>
        <p:txBody>
          <a:bodyPr vert="horz" lIns="91440" tIns="45720" rIns="91440" bIns="45720" rtlCol="0" anchor="t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628C4C79-266F-435F-B763-6931315BACE7}" type="datetimeFigureOut">
              <a:rPr lang="cs-CZ" smtClean="0"/>
              <a:t>11.12.2013</a:t>
            </a:fld>
            <a:endParaRPr lang="cs-CZ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1069848" y="6356350"/>
            <a:ext cx="5102352" cy="365125"/>
          </a:xfrm>
          <a:prstGeom prst="rect">
            <a:avLst/>
          </a:prstGeom>
        </p:spPr>
        <p:txBody>
          <a:bodyPr vert="horz" lIns="91440" tIns="45720" rIns="91440" bIns="45720" rtlCol="0" anchor="t"/>
          <a:lstStyle>
            <a:lvl1pPr algn="l">
              <a:defRPr sz="1200">
                <a:solidFill>
                  <a:schemeClr val="tx1"/>
                </a:solidFill>
              </a:defRPr>
            </a:lvl1pPr>
          </a:lstStyle>
          <a:p>
            <a:endParaRPr lang="cs-CZ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7159752" y="6356350"/>
            <a:ext cx="1137684" cy="365125"/>
          </a:xfrm>
          <a:prstGeom prst="rect">
            <a:avLst/>
          </a:prstGeom>
        </p:spPr>
        <p:txBody>
          <a:bodyPr vert="horz" lIns="91440" tIns="45720" rIns="91440" bIns="45720" rtlCol="0" anchor="t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BF09167-C146-478A-8AF3-1BD5FADAB129}" type="slidenum">
              <a:rPr lang="cs-CZ" smtClean="0"/>
              <a:t>‹#›</a:t>
            </a:fld>
            <a:endParaRPr lang="cs-CZ"/>
          </a:p>
        </p:txBody>
      </p:sp>
    </p:spTree>
  </p:cSld>
  <p:clrMap bg1="dk1" tx1="lt1" bg2="dk2" tx2="lt2" accent1="accent1" accent2="accent2" accent3="accent3" accent4="accent4" accent5="accent5" accent6="accent6" hlink="hlink" folHlink="folHlink"/>
  <p:sldLayoutIdLst>
    <p:sldLayoutId id="2147483661" r:id="rId1"/>
    <p:sldLayoutId id="2147483662" r:id="rId2"/>
    <p:sldLayoutId id="2147483663" r:id="rId3"/>
    <p:sldLayoutId id="2147483664" r:id="rId4"/>
    <p:sldLayoutId id="2147483665" r:id="rId5"/>
    <p:sldLayoutId id="2147483666" r:id="rId6"/>
    <p:sldLayoutId id="2147483667" r:id="rId7"/>
    <p:sldLayoutId id="2147483668" r:id="rId8"/>
    <p:sldLayoutId id="2147483669" r:id="rId9"/>
    <p:sldLayoutId id="2147483670" r:id="rId10"/>
    <p:sldLayoutId id="2147483671" r:id="rId11"/>
  </p:sldLayoutIdLst>
  <p:timing>
    <p:tnLst>
      <p:par>
        <p:cTn id="1" dur="indefinite" restart="never" nodeType="tmRoot"/>
      </p:par>
    </p:tnLst>
  </p:timing>
  <p:txStyles>
    <p:titleStyle>
      <a:lvl1pPr algn="l" defTabSz="914400" rtl="0" eaLnBrk="1" latinLnBrk="0" hangingPunct="1">
        <a:spcBef>
          <a:spcPct val="0"/>
        </a:spcBef>
        <a:buNone/>
        <a:defRPr sz="1800" kern="1200" cap="all" baseline="0">
          <a:solidFill>
            <a:schemeClr val="tx1"/>
          </a:solidFill>
          <a:latin typeface="+mj-lt"/>
          <a:ea typeface="+mj-ea"/>
          <a:cs typeface="+mj-cs"/>
        </a:defRPr>
      </a:lvl1pPr>
      <a:lvl2pPr eaLnBrk="1" hangingPunct="1">
        <a:defRPr>
          <a:solidFill>
            <a:schemeClr val="tx2"/>
          </a:solidFill>
        </a:defRPr>
      </a:lvl2pPr>
      <a:lvl3pPr eaLnBrk="1" hangingPunct="1">
        <a:defRPr>
          <a:solidFill>
            <a:schemeClr val="tx2"/>
          </a:solidFill>
        </a:defRPr>
      </a:lvl3pPr>
      <a:lvl4pPr eaLnBrk="1" hangingPunct="1">
        <a:defRPr>
          <a:solidFill>
            <a:schemeClr val="tx2"/>
          </a:solidFill>
        </a:defRPr>
      </a:lvl4pPr>
      <a:lvl5pPr eaLnBrk="1" hangingPunct="1">
        <a:defRPr>
          <a:solidFill>
            <a:schemeClr val="tx2"/>
          </a:solidFill>
        </a:defRPr>
      </a:lvl5pPr>
      <a:lvl6pPr eaLnBrk="1" hangingPunct="1">
        <a:defRPr>
          <a:solidFill>
            <a:schemeClr val="tx2"/>
          </a:solidFill>
        </a:defRPr>
      </a:lvl6pPr>
      <a:lvl7pPr eaLnBrk="1" hangingPunct="1">
        <a:defRPr>
          <a:solidFill>
            <a:schemeClr val="tx2"/>
          </a:solidFill>
        </a:defRPr>
      </a:lvl7pPr>
      <a:lvl8pPr eaLnBrk="1" hangingPunct="1">
        <a:defRPr>
          <a:solidFill>
            <a:schemeClr val="tx2"/>
          </a:solidFill>
        </a:defRPr>
      </a:lvl8pPr>
      <a:lvl9pPr eaLnBrk="1" hangingPunct="1">
        <a:defRPr>
          <a:solidFill>
            <a:schemeClr val="tx2"/>
          </a:solidFill>
        </a:defRPr>
      </a:lvl9pPr>
    </p:titleStyle>
    <p:bodyStyle>
      <a:lvl1pPr marL="274320" indent="-274320" algn="l" defTabSz="914400" rtl="0" eaLnBrk="1" latinLnBrk="0" hangingPunct="1">
        <a:spcBef>
          <a:spcPct val="20000"/>
        </a:spcBef>
        <a:buFont typeface="Arial" pitchFamily="34" charset="0"/>
        <a:buChar char="•"/>
        <a:defRPr sz="1800" i="1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1800" i="1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1800" i="1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1800" i="1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1800" i="1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1800" i="1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1800" i="1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1800" i="1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2" Type="http://schemas.openxmlformats.org/officeDocument/2006/relationships/image" Target="../media/image1.jpeg"/><Relationship Id="rId1" Type="http://schemas.openxmlformats.org/officeDocument/2006/relationships/slideLayout" Target="../slideLayouts/slideLayout2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4.xml.rels><?xml version="1.0" encoding="UTF-8" standalone="yes"?>
<Relationships xmlns="http://schemas.openxmlformats.org/package/2006/relationships"><Relationship Id="rId3" Type="http://schemas.openxmlformats.org/officeDocument/2006/relationships/image" Target="../media/image3.png"/><Relationship Id="rId2" Type="http://schemas.openxmlformats.org/officeDocument/2006/relationships/image" Target="../media/image2.png"/><Relationship Id="rId1" Type="http://schemas.openxmlformats.org/officeDocument/2006/relationships/slideLayout" Target="../slideLayouts/slideLayout2.xml"/></Relationships>
</file>

<file path=ppt/slides/_rels/slide5.xml.rels><?xml version="1.0" encoding="UTF-8" standalone="yes"?>
<Relationships xmlns="http://schemas.openxmlformats.org/package/2006/relationships"><Relationship Id="rId3" Type="http://schemas.openxmlformats.org/officeDocument/2006/relationships/image" Target="../media/image5.png"/><Relationship Id="rId2" Type="http://schemas.openxmlformats.org/officeDocument/2006/relationships/image" Target="../media/image4.png"/><Relationship Id="rId1" Type="http://schemas.openxmlformats.org/officeDocument/2006/relationships/slideLayout" Target="../slideLayouts/slideLayout2.xml"/></Relationships>
</file>

<file path=ppt/slides/_rels/slide6.xml.rels><?xml version="1.0" encoding="UTF-8" standalone="yes"?>
<Relationships xmlns="http://schemas.openxmlformats.org/package/2006/relationships"><Relationship Id="rId3" Type="http://schemas.openxmlformats.org/officeDocument/2006/relationships/image" Target="../media/image7.png"/><Relationship Id="rId2" Type="http://schemas.openxmlformats.org/officeDocument/2006/relationships/image" Target="../media/image6.png"/><Relationship Id="rId1" Type="http://schemas.openxmlformats.org/officeDocument/2006/relationships/slideLayout" Target="../slideLayouts/slideLayout2.xml"/></Relationships>
</file>

<file path=ppt/slides/_rels/slide7.xml.rels><?xml version="1.0" encoding="UTF-8" standalone="yes"?>
<Relationships xmlns="http://schemas.openxmlformats.org/package/2006/relationships"><Relationship Id="rId2" Type="http://schemas.openxmlformats.org/officeDocument/2006/relationships/image" Target="../media/image8.png"/><Relationship Id="rId1" Type="http://schemas.openxmlformats.org/officeDocument/2006/relationships/slideLayout" Target="../slideLayouts/slideLayout2.xml"/></Relationships>
</file>

<file path=ppt/slides/_rels/slide8.xml.rels><?xml version="1.0" encoding="UTF-8" standalone="yes"?>
<Relationships xmlns="http://schemas.openxmlformats.org/package/2006/relationships"><Relationship Id="rId2" Type="http://schemas.openxmlformats.org/officeDocument/2006/relationships/image" Target="../media/image9.wmf"/><Relationship Id="rId1" Type="http://schemas.openxmlformats.org/officeDocument/2006/relationships/slideLayout" Target="../slideLayouts/slideLayout2.xml"/></Relationships>
</file>

<file path=ppt/slides/_rels/slide9.xml.rels><?xml version="1.0" encoding="UTF-8" standalone="yes"?>
<Relationships xmlns="http://schemas.openxmlformats.org/package/2006/relationships"><Relationship Id="rId3" Type="http://schemas.openxmlformats.org/officeDocument/2006/relationships/image" Target="../media/image11.png"/><Relationship Id="rId2" Type="http://schemas.openxmlformats.org/officeDocument/2006/relationships/image" Target="../media/image10.png"/><Relationship Id="rId1" Type="http://schemas.openxmlformats.org/officeDocument/2006/relationships/slideLayout" Target="../slideLayouts/slideLayout2.xml"/></Relationships>
</file>

<file path=ppt/slides/_rels/slide10.xml.rels><?xml version="1.0" encoding="UTF-8" standalone="yes"?>
<Relationships xmlns="http://schemas.openxmlformats.org/package/2006/relationships"><Relationship Id="rId3" Type="http://schemas.openxmlformats.org/officeDocument/2006/relationships/image" Target="../media/image13.png"/><Relationship Id="rId2" Type="http://schemas.openxmlformats.org/officeDocument/2006/relationships/image" Target="../media/image12.png"/><Relationship Id="rId1" Type="http://schemas.openxmlformats.org/officeDocument/2006/relationships/slideLayout" Target="../slideLayouts/slideLayout2.xml"/></Relationships>
</file>

<file path=ppt/slides/_rels/slide11.xml.rels><?xml version="1.0" encoding="UTF-8" standalone="yes"?>
<Relationships xmlns="http://schemas.openxmlformats.org/package/2006/relationships"><Relationship Id="rId2" Type="http://schemas.openxmlformats.org/officeDocument/2006/relationships/image" Target="../media/image14.png"/><Relationship Id="rId1" Type="http://schemas.openxmlformats.org/officeDocument/2006/relationships/slideLayout" Target="../slideLayouts/slideLayout2.xml"/></Relationships>
</file>

<file path=ppt/slides/_rels/slide1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4" name="Obrázek 1" descr="OPVK"/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1763688" y="1079514"/>
            <a:ext cx="5832475" cy="1222375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</p:pic>
      <p:graphicFrame>
        <p:nvGraphicFramePr>
          <p:cNvPr id="5" name="Tabulka 4"/>
          <p:cNvGraphicFramePr>
            <a:graphicFrameLocks noGrp="1"/>
          </p:cNvGraphicFramePr>
          <p:nvPr>
            <p:extLst>
              <p:ext uri="{D42A27DB-BD31-4B8C-83A1-F6EECF244321}">
                <p14:modId xmlns:p14="http://schemas.microsoft.com/office/powerpoint/2010/main" val="2628075416"/>
              </p:ext>
            </p:extLst>
          </p:nvPr>
        </p:nvGraphicFramePr>
        <p:xfrm>
          <a:off x="1115194" y="2780928"/>
          <a:ext cx="7129462" cy="3449946"/>
        </p:xfrm>
        <a:graphic>
          <a:graphicData uri="http://schemas.openxmlformats.org/drawingml/2006/table">
            <a:tbl>
              <a:tblPr/>
              <a:tblGrid>
                <a:gridCol w="1729638"/>
                <a:gridCol w="5399824"/>
              </a:tblGrid>
              <a:tr h="701025">
                <a:tc>
                  <a:txBody>
                    <a:bodyPr/>
                    <a:lstStyle/>
                    <a:p>
                      <a:pPr algn="l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100" b="1" dirty="0">
                          <a:solidFill>
                            <a:schemeClr val="bg1"/>
                          </a:solidFill>
                          <a:latin typeface="Calibri"/>
                          <a:ea typeface="Calibri"/>
                          <a:cs typeface="Times New Roman"/>
                        </a:rPr>
                        <a:t>Název školy</a:t>
                      </a:r>
                      <a:r>
                        <a:rPr lang="en-US" sz="1100" b="1" dirty="0">
                          <a:solidFill>
                            <a:schemeClr val="bg1"/>
                          </a:solidFill>
                          <a:latin typeface="Calibri"/>
                          <a:ea typeface="Calibri"/>
                          <a:cs typeface="Times New Roman"/>
                        </a:rPr>
                        <a:t>:</a:t>
                      </a:r>
                      <a:endParaRPr lang="cs-CZ" sz="1100" dirty="0">
                        <a:solidFill>
                          <a:schemeClr val="bg1"/>
                        </a:solidFill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8586" marR="68586" marT="0" marB="0">
                    <a:lnL w="12700" cap="flat" cmpd="sng" algn="ctr">
                      <a:solidFill>
                        <a:srgbClr val="7BA0CD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7BA0CD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7BA0CD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7BA0CD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D3DFEE"/>
                    </a:solidFill>
                  </a:tcPr>
                </a:tc>
                <a:tc>
                  <a:txBody>
                    <a:bodyPr/>
                    <a:lstStyle/>
                    <a:p>
                      <a:pPr algn="l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2000" dirty="0" smtClean="0">
                          <a:solidFill>
                            <a:schemeClr val="bg1"/>
                          </a:solidFill>
                          <a:latin typeface="Calibri"/>
                          <a:ea typeface="Calibri"/>
                          <a:cs typeface="Times New Roman"/>
                        </a:rPr>
                        <a:t>ZÁKLADNÍ  ŠKOLA</a:t>
                      </a:r>
                      <a:r>
                        <a:rPr lang="cs-CZ" sz="2000" baseline="0" dirty="0" smtClean="0">
                          <a:solidFill>
                            <a:schemeClr val="bg1"/>
                          </a:solidFill>
                          <a:latin typeface="Calibri"/>
                          <a:ea typeface="Calibri"/>
                          <a:cs typeface="Times New Roman"/>
                        </a:rPr>
                        <a:t> PODBOŘANY, HUSOVA 276, OKRES LOUNY</a:t>
                      </a:r>
                      <a:endParaRPr lang="cs-CZ" sz="2000" dirty="0">
                        <a:solidFill>
                          <a:schemeClr val="bg1"/>
                        </a:solidFill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8586" marR="68586" marT="0" marB="0">
                    <a:lnL w="12700" cap="flat" cmpd="sng" algn="ctr">
                      <a:solidFill>
                        <a:srgbClr val="7BA0CD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7BA0CD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7BA0CD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7BA0CD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D3DFEE"/>
                    </a:solidFill>
                  </a:tcPr>
                </a:tc>
              </a:tr>
              <a:tr h="449600">
                <a:tc>
                  <a:txBody>
                    <a:bodyPr/>
                    <a:lstStyle/>
                    <a:p>
                      <a:pPr algn="l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100" b="1" dirty="0">
                          <a:solidFill>
                            <a:schemeClr val="bg1"/>
                          </a:solidFill>
                          <a:latin typeface="Calibri"/>
                          <a:ea typeface="Calibri"/>
                          <a:cs typeface="Times New Roman"/>
                        </a:rPr>
                        <a:t>Autor:</a:t>
                      </a:r>
                      <a:endParaRPr lang="cs-CZ" sz="1100" dirty="0">
                        <a:solidFill>
                          <a:schemeClr val="bg1"/>
                        </a:solidFill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8586" marR="68586" marT="0" marB="0">
                    <a:lnL w="12700" cap="flat" cmpd="sng" algn="ctr">
                      <a:solidFill>
                        <a:srgbClr val="7BA0CD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7BA0CD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7BA0CD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7BA0CD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A7BFDE"/>
                    </a:solidFill>
                  </a:tcPr>
                </a:tc>
                <a:tc>
                  <a:txBody>
                    <a:bodyPr/>
                    <a:lstStyle/>
                    <a:p>
                      <a:pPr algn="l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kumimoji="0" lang="cs-CZ" sz="2000" kern="1200" dirty="0" smtClean="0">
                          <a:solidFill>
                            <a:schemeClr val="bg1"/>
                          </a:solidFill>
                          <a:latin typeface="Calibri"/>
                          <a:ea typeface="Calibri"/>
                          <a:cs typeface="Times New Roman"/>
                        </a:rPr>
                        <a:t>Vladislav Michl</a:t>
                      </a:r>
                    </a:p>
                  </a:txBody>
                  <a:tcPr marL="68586" marR="68586" marT="0" marB="0">
                    <a:lnL w="12700" cap="flat" cmpd="sng" algn="ctr">
                      <a:solidFill>
                        <a:srgbClr val="7BA0CD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7BA0CD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7BA0CD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7BA0CD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A7BFDE"/>
                    </a:solidFill>
                  </a:tcPr>
                </a:tc>
              </a:tr>
              <a:tr h="486433">
                <a:tc>
                  <a:txBody>
                    <a:bodyPr/>
                    <a:lstStyle/>
                    <a:p>
                      <a:pPr algn="l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100" b="1" dirty="0">
                          <a:solidFill>
                            <a:schemeClr val="bg1"/>
                          </a:solidFill>
                          <a:latin typeface="Calibri"/>
                          <a:ea typeface="Calibri"/>
                          <a:cs typeface="Times New Roman"/>
                        </a:rPr>
                        <a:t>Název</a:t>
                      </a:r>
                      <a:r>
                        <a:rPr lang="en-US" sz="1100" b="1" dirty="0">
                          <a:solidFill>
                            <a:schemeClr val="bg1"/>
                          </a:solidFill>
                          <a:latin typeface="Calibri"/>
                          <a:ea typeface="Calibri"/>
                          <a:cs typeface="Times New Roman"/>
                        </a:rPr>
                        <a:t>:</a:t>
                      </a:r>
                      <a:endParaRPr lang="cs-CZ" sz="1100" dirty="0">
                        <a:solidFill>
                          <a:schemeClr val="bg1"/>
                        </a:solidFill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8586" marR="68586" marT="0" marB="0">
                    <a:lnL w="12700" cap="flat" cmpd="sng" algn="ctr">
                      <a:solidFill>
                        <a:srgbClr val="7BA0CD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7BA0CD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7BA0CD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7BA0CD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D3DFEE"/>
                    </a:solidFill>
                  </a:tcPr>
                </a:tc>
                <a:tc>
                  <a:txBody>
                    <a:bodyPr/>
                    <a:lstStyle/>
                    <a:p>
                      <a:pPr algn="l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kumimoji="0" lang="cs-CZ" sz="2000" kern="1200" dirty="0" smtClean="0">
                          <a:solidFill>
                            <a:schemeClr val="bg1"/>
                          </a:solidFill>
                          <a:latin typeface="Calibri"/>
                          <a:ea typeface="Calibri"/>
                          <a:cs typeface="Times New Roman"/>
                        </a:rPr>
                        <a:t>VY_32_INOVACE_575_KONSTRUKCE_ČTVERCE_A_OBDÉLNÍKU</a:t>
                      </a:r>
                    </a:p>
                  </a:txBody>
                  <a:tcPr marL="68586" marR="68586" marT="0" marB="0">
                    <a:lnL w="12700" cap="flat" cmpd="sng" algn="ctr">
                      <a:solidFill>
                        <a:srgbClr val="7BA0CD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7BA0CD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7BA0CD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7BA0CD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D3DFEE"/>
                    </a:solidFill>
                  </a:tcPr>
                </a:tc>
              </a:tr>
              <a:tr h="701025">
                <a:tc>
                  <a:txBody>
                    <a:bodyPr/>
                    <a:lstStyle/>
                    <a:p>
                      <a:pPr algn="l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100" b="1">
                          <a:solidFill>
                            <a:schemeClr val="bg1"/>
                          </a:solidFill>
                          <a:latin typeface="Calibri"/>
                          <a:ea typeface="Calibri"/>
                          <a:cs typeface="Times New Roman"/>
                        </a:rPr>
                        <a:t>Téma</a:t>
                      </a:r>
                      <a:r>
                        <a:rPr lang="en-US" sz="1100" b="1">
                          <a:solidFill>
                            <a:schemeClr val="bg1"/>
                          </a:solidFill>
                          <a:latin typeface="Calibri"/>
                          <a:ea typeface="Calibri"/>
                          <a:cs typeface="Times New Roman"/>
                        </a:rPr>
                        <a:t>:</a:t>
                      </a:r>
                      <a:endParaRPr lang="cs-CZ" sz="1100">
                        <a:solidFill>
                          <a:schemeClr val="bg1"/>
                        </a:solidFill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8586" marR="68586" marT="0" marB="0">
                    <a:lnL w="12700" cap="flat" cmpd="sng" algn="ctr">
                      <a:solidFill>
                        <a:srgbClr val="7BA0CD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7BA0CD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7BA0CD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7BA0CD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A7BFDE"/>
                    </a:solidFill>
                  </a:tcPr>
                </a:tc>
                <a:tc>
                  <a:txBody>
                    <a:bodyPr/>
                    <a:lstStyle/>
                    <a:p>
                      <a:pPr algn="l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kumimoji="0" lang="cs-CZ" sz="2000" kern="1200" smtClean="0">
                          <a:solidFill>
                            <a:schemeClr val="bg1"/>
                          </a:solidFill>
                          <a:latin typeface="Calibri"/>
                          <a:ea typeface="Calibri"/>
                          <a:cs typeface="Times New Roman"/>
                        </a:rPr>
                        <a:t>OPAKOVÁNÍ</a:t>
                      </a:r>
                      <a:r>
                        <a:rPr kumimoji="0" lang="cs-CZ" sz="2000" kern="1200" baseline="0" smtClean="0">
                          <a:solidFill>
                            <a:schemeClr val="bg1"/>
                          </a:solidFill>
                          <a:latin typeface="Calibri"/>
                          <a:ea typeface="Calibri"/>
                          <a:cs typeface="Times New Roman"/>
                        </a:rPr>
                        <a:t> KONSTRUKCE ČTVERCE A OBDÉLNÍKU</a:t>
                      </a:r>
                      <a:endParaRPr kumimoji="0" lang="cs-CZ" sz="2000" kern="1200" dirty="0" smtClean="0">
                        <a:solidFill>
                          <a:schemeClr val="bg1"/>
                        </a:solidFill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8586" marR="68586" marT="0" marB="0">
                    <a:lnL w="12700" cap="flat" cmpd="sng" algn="ctr">
                      <a:solidFill>
                        <a:srgbClr val="7BA0CD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7BA0CD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7BA0CD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7BA0CD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A7BFDE"/>
                    </a:solidFill>
                  </a:tcPr>
                </a:tc>
              </a:tr>
              <a:tr h="897241">
                <a:tc>
                  <a:txBody>
                    <a:bodyPr/>
                    <a:lstStyle/>
                    <a:p>
                      <a:pPr algn="l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100" b="1">
                          <a:solidFill>
                            <a:schemeClr val="bg1"/>
                          </a:solidFill>
                          <a:latin typeface="Calibri"/>
                          <a:ea typeface="Calibri"/>
                          <a:cs typeface="Times New Roman"/>
                        </a:rPr>
                        <a:t>Číslo projektu</a:t>
                      </a:r>
                      <a:r>
                        <a:rPr lang="en-US" sz="1100" b="1">
                          <a:solidFill>
                            <a:schemeClr val="bg1"/>
                          </a:solidFill>
                          <a:latin typeface="Calibri"/>
                          <a:ea typeface="Calibri"/>
                          <a:cs typeface="Times New Roman"/>
                        </a:rPr>
                        <a:t>:</a:t>
                      </a:r>
                      <a:endParaRPr lang="cs-CZ" sz="1100">
                        <a:solidFill>
                          <a:schemeClr val="bg1"/>
                        </a:solidFill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8586" marR="68586" marT="0" marB="0">
                    <a:lnL w="12700" cap="flat" cmpd="sng" algn="ctr">
                      <a:solidFill>
                        <a:srgbClr val="7BA0CD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7BA0CD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7BA0CD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7BA0CD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D3DFEE"/>
                    </a:solidFill>
                  </a:tcPr>
                </a:tc>
                <a:tc>
                  <a:txBody>
                    <a:bodyPr/>
                    <a:lstStyle/>
                    <a:p>
                      <a:pPr algn="l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2000" dirty="0" smtClean="0">
                          <a:solidFill>
                            <a:schemeClr val="bg1"/>
                          </a:solidFill>
                          <a:latin typeface="Calibri"/>
                          <a:ea typeface="Calibri"/>
                          <a:cs typeface="Times New Roman"/>
                        </a:rPr>
                        <a:t>CZ</a:t>
                      </a:r>
                      <a:r>
                        <a:rPr lang="cs-CZ" sz="1100" dirty="0" smtClean="0">
                          <a:solidFill>
                            <a:schemeClr val="bg1"/>
                          </a:solidFill>
                          <a:latin typeface="Calibri"/>
                          <a:ea typeface="Calibri"/>
                          <a:cs typeface="Times New Roman"/>
                        </a:rPr>
                        <a:t> </a:t>
                      </a:r>
                      <a:r>
                        <a:rPr lang="cs-CZ" sz="2000" dirty="0" smtClean="0">
                          <a:solidFill>
                            <a:schemeClr val="bg1"/>
                          </a:solidFill>
                          <a:latin typeface="Calibri"/>
                          <a:ea typeface="Calibri"/>
                          <a:cs typeface="Times New Roman"/>
                        </a:rPr>
                        <a:t>1.07/1.4.00/21</a:t>
                      </a:r>
                      <a:r>
                        <a:rPr lang="cs-CZ" sz="2000" b="1" dirty="0" smtClean="0">
                          <a:solidFill>
                            <a:schemeClr val="bg1"/>
                          </a:solidFill>
                          <a:latin typeface="Calibri"/>
                          <a:ea typeface="Calibri"/>
                          <a:cs typeface="Times New Roman"/>
                        </a:rPr>
                        <a:t>.</a:t>
                      </a:r>
                      <a:r>
                        <a:rPr lang="cs-CZ" sz="2000" b="1" baseline="0" dirty="0" smtClean="0">
                          <a:solidFill>
                            <a:schemeClr val="bg1"/>
                          </a:solidFill>
                          <a:latin typeface="Calibri"/>
                          <a:ea typeface="Calibri"/>
                          <a:cs typeface="Times New Roman"/>
                        </a:rPr>
                        <a:t>  2975</a:t>
                      </a:r>
                      <a:endParaRPr lang="cs-CZ" sz="2000" b="1" dirty="0">
                        <a:solidFill>
                          <a:schemeClr val="bg1"/>
                        </a:solidFill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8586" marR="68586" marT="0" marB="0">
                    <a:lnL w="12700" cap="flat" cmpd="sng" algn="ctr">
                      <a:solidFill>
                        <a:srgbClr val="7BA0CD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7BA0CD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7BA0CD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7BA0CD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D3DFEE"/>
                    </a:solidFill>
                  </a:tcPr>
                </a:tc>
              </a:tr>
            </a:tbl>
          </a:graphicData>
        </a:graphic>
      </p:graphicFrame>
    </p:spTree>
    <p:extLst>
      <p:ext uri="{BB962C8B-B14F-4D97-AF65-F5344CB8AC3E}">
        <p14:creationId xmlns:p14="http://schemas.microsoft.com/office/powerpoint/2010/main" val="1734347555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1500">
        <p:split orient="vert"/>
      </p:transition>
    </mc:Choice>
    <mc:Fallback xmlns="">
      <p:transition spd="slow">
        <p:split orient="vert"/>
      </p:transition>
    </mc:Fallback>
  </mc:AlternateContent>
  <p:timing>
    <p:tnLst>
      <p:par>
        <p:cTn id="1" dur="indefinite" restart="never" nodeType="tmRoot"/>
      </p:par>
    </p:tnLst>
  </p:timing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obsah 1"/>
          <p:cNvSpPr>
            <a:spLocks noGrp="1"/>
          </p:cNvSpPr>
          <p:nvPr>
            <p:ph sz="quarter" idx="13"/>
          </p:nvPr>
        </p:nvSpPr>
        <p:spPr>
          <a:xfrm>
            <a:off x="3456432" y="1545336"/>
            <a:ext cx="5292032" cy="3886200"/>
          </a:xfrm>
        </p:spPr>
        <p:txBody>
          <a:bodyPr>
            <a:normAutofit/>
          </a:bodyPr>
          <a:lstStyle/>
          <a:p>
            <a:pPr marL="0" indent="0">
              <a:buNone/>
            </a:pPr>
            <a:r>
              <a:rPr lang="cs-CZ" sz="2400" dirty="0" smtClean="0"/>
              <a:t>Prezentace je určena žákům 4. ročníku. </a:t>
            </a:r>
          </a:p>
          <a:p>
            <a:pPr marL="0" indent="0">
              <a:buNone/>
            </a:pPr>
            <a:r>
              <a:rPr lang="cs-CZ" sz="2400" dirty="0" smtClean="0"/>
              <a:t>Žáci si zopakují konstrukci čtverce pomocí pravítka s ryskou a konstrukci obdélníku pomocí kružítka. </a:t>
            </a:r>
          </a:p>
          <a:p>
            <a:pPr marL="0" indent="0">
              <a:buNone/>
            </a:pPr>
            <a:r>
              <a:rPr lang="cs-CZ" sz="2400" dirty="0" smtClean="0"/>
              <a:t>Prakticky si tyto konstrukce vyzkouší při vlastním rýsování čtverce a obdélníku. </a:t>
            </a:r>
            <a:endParaRPr lang="cs-CZ" sz="2400" dirty="0" smtClean="0"/>
          </a:p>
          <a:p>
            <a:pPr marL="0" indent="0">
              <a:buNone/>
            </a:pPr>
            <a:endParaRPr lang="cs-CZ" sz="2400" dirty="0"/>
          </a:p>
          <a:p>
            <a:pPr marL="0" indent="0">
              <a:buNone/>
            </a:pPr>
            <a:r>
              <a:rPr lang="cs-CZ" sz="2400" dirty="0" smtClean="0"/>
              <a:t>Klíčová slova: čtverec, obdélník, konstrukce</a:t>
            </a:r>
            <a:endParaRPr lang="cs-CZ" sz="2400" dirty="0"/>
          </a:p>
        </p:txBody>
      </p:sp>
      <p:sp>
        <p:nvSpPr>
          <p:cNvPr id="3" name="Nadpis 2"/>
          <p:cNvSpPr>
            <a:spLocks noGrp="1"/>
          </p:cNvSpPr>
          <p:nvPr>
            <p:ph type="title"/>
          </p:nvPr>
        </p:nvSpPr>
        <p:spPr>
          <a:xfrm>
            <a:off x="251520" y="1554480"/>
            <a:ext cx="2891676" cy="1979466"/>
          </a:xfrm>
        </p:spPr>
        <p:txBody>
          <a:bodyPr>
            <a:normAutofit/>
          </a:bodyPr>
          <a:lstStyle/>
          <a:p>
            <a:r>
              <a:rPr lang="cs-CZ" sz="3600" dirty="0" smtClean="0"/>
              <a:t>Anotace: </a:t>
            </a:r>
            <a:endParaRPr lang="cs-CZ" sz="3600" dirty="0"/>
          </a:p>
        </p:txBody>
      </p:sp>
    </p:spTree>
    <p:extLst>
      <p:ext uri="{BB962C8B-B14F-4D97-AF65-F5344CB8AC3E}">
        <p14:creationId xmlns:p14="http://schemas.microsoft.com/office/powerpoint/2010/main" val="3578271099"/>
      </p:ext>
    </p:extLst>
  </p:cSld>
  <p:clrMapOvr>
    <a:masterClrMapping/>
  </p:clrMapOvr>
  <p:transition spd="slow">
    <p:push dir="u"/>
  </p:transition>
  <p:timing>
    <p:tnLst>
      <p:par>
        <p:cTn id="1" dur="indefinite" restart="never" nodeType="tmRoot"/>
      </p:par>
    </p:tnLst>
  </p:timing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827584" y="692696"/>
            <a:ext cx="7920880" cy="1296144"/>
          </a:xfrm>
        </p:spPr>
        <p:txBody>
          <a:bodyPr>
            <a:noAutofit/>
          </a:bodyPr>
          <a:lstStyle/>
          <a:p>
            <a:r>
              <a:rPr lang="cs-CZ" sz="4000" dirty="0" smtClean="0"/>
              <a:t>Konstrukce čtverce a obdélníku                                                                  </a:t>
            </a:r>
            <a:endParaRPr lang="cs-CZ" sz="4000" dirty="0"/>
          </a:p>
        </p:txBody>
      </p:sp>
      <p:sp>
        <p:nvSpPr>
          <p:cNvPr id="4" name="Obdélník 3"/>
          <p:cNvSpPr/>
          <p:nvPr/>
        </p:nvSpPr>
        <p:spPr>
          <a:xfrm>
            <a:off x="1115616" y="2564904"/>
            <a:ext cx="2304256" cy="2736304"/>
          </a:xfrm>
          <a:prstGeom prst="rect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5" name="Obdélník 4"/>
          <p:cNvSpPr/>
          <p:nvPr/>
        </p:nvSpPr>
        <p:spPr>
          <a:xfrm>
            <a:off x="4355976" y="2132856"/>
            <a:ext cx="4176464" cy="2448272"/>
          </a:xfrm>
          <a:prstGeom prst="rect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274861167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3400">
        <p14:reveal/>
      </p:transition>
    </mc:Choice>
    <mc:Fallback xmlns="">
      <p:transition spd="slow">
        <p:fade/>
      </p:transition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8" presetClass="emph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Rot by="21600000">
                                      <p:cBhvr>
                                        <p:cTn id="6" dur="2000" fill="hold"/>
                                        <p:tgtEl>
                                          <p:spTgt spid="4"/>
                                        </p:tgtEl>
                                        <p:attrNameLst>
                                          <p:attrName>r</p:attrName>
                                        </p:attrNameLst>
                                      </p:cBhvr>
                                    </p:animRo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" fill="hold">
                      <p:stCondLst>
                        <p:cond delay="indefinite"/>
                      </p:stCondLst>
                      <p:childTnLst>
                        <p:par>
                          <p:cTn id="8" fill="hold">
                            <p:stCondLst>
                              <p:cond delay="0"/>
                            </p:stCondLst>
                            <p:childTnLst>
                              <p:par>
                                <p:cTn id="9" presetID="8" presetClass="emph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Rot by="21600000">
                                      <p:cBhvr>
                                        <p:cTn id="10" dur="2000" fill="hold"/>
                                        <p:tgtEl>
                                          <p:spTgt spid="5"/>
                                        </p:tgtEl>
                                        <p:attrNameLst>
                                          <p:attrName>r</p:attrName>
                                        </p:attrNameLst>
                                      </p:cBhvr>
                                    </p:animRo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4" grpId="0" animBg="1"/>
      <p:bldP spid="5" grpId="0" animBg="1"/>
    </p:bldLst>
  </p:timing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611560" y="404664"/>
            <a:ext cx="8208912" cy="3528392"/>
          </a:xfrm>
        </p:spPr>
        <p:txBody>
          <a:bodyPr>
            <a:normAutofit fontScale="90000"/>
          </a:bodyPr>
          <a:lstStyle/>
          <a:p>
            <a:r>
              <a:rPr lang="cs-CZ" sz="3100" dirty="0" smtClean="0"/>
              <a:t>Konstrukce čtverce </a:t>
            </a:r>
            <a:r>
              <a:rPr lang="cs-CZ" sz="3100" dirty="0" err="1" smtClean="0"/>
              <a:t>Abcd</a:t>
            </a:r>
            <a:r>
              <a:rPr lang="cs-CZ" sz="3100" dirty="0" smtClean="0"/>
              <a:t> pomocí trojúhelníkového pravítka s ryskou </a:t>
            </a:r>
            <a:br>
              <a:rPr lang="cs-CZ" sz="3100" dirty="0" smtClean="0"/>
            </a:br>
            <a:r>
              <a:rPr lang="cs-CZ" sz="2800" dirty="0" smtClean="0"/>
              <a:t/>
            </a:r>
            <a:br>
              <a:rPr lang="cs-CZ" sz="2800" dirty="0" smtClean="0"/>
            </a:br>
            <a:r>
              <a:rPr lang="cs-CZ" sz="3100" dirty="0" smtClean="0"/>
              <a:t/>
            </a:r>
            <a:br>
              <a:rPr lang="cs-CZ" sz="3100" dirty="0" smtClean="0"/>
            </a:br>
            <a:r>
              <a:rPr lang="cs-CZ" sz="2800" dirty="0" smtClean="0"/>
              <a:t/>
            </a:r>
            <a:br>
              <a:rPr lang="cs-CZ" sz="2800" dirty="0" smtClean="0"/>
            </a:br>
            <a:r>
              <a:rPr lang="cs-CZ" dirty="0"/>
              <a:t/>
            </a:r>
            <a:br>
              <a:rPr lang="cs-CZ" dirty="0"/>
            </a:br>
            <a:endParaRPr lang="cs-CZ" sz="2800" dirty="0"/>
          </a:p>
        </p:txBody>
      </p:sp>
      <p:sp>
        <p:nvSpPr>
          <p:cNvPr id="5" name="TextovéPole 4"/>
          <p:cNvSpPr txBox="1"/>
          <p:nvPr/>
        </p:nvSpPr>
        <p:spPr>
          <a:xfrm>
            <a:off x="683568" y="1886775"/>
            <a:ext cx="6048672" cy="46166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400" dirty="0" smtClean="0"/>
              <a:t>1. </a:t>
            </a:r>
            <a:r>
              <a:rPr lang="cs-CZ" sz="2000" dirty="0" smtClean="0"/>
              <a:t>Narýsujeme přímku a vyznačíme bod A</a:t>
            </a:r>
            <a:endParaRPr lang="cs-CZ" sz="2400" dirty="0"/>
          </a:p>
        </p:txBody>
      </p:sp>
      <p:sp>
        <p:nvSpPr>
          <p:cNvPr id="6" name="TextovéPole 5"/>
          <p:cNvSpPr txBox="1"/>
          <p:nvPr/>
        </p:nvSpPr>
        <p:spPr>
          <a:xfrm>
            <a:off x="827584" y="3140968"/>
            <a:ext cx="7056784" cy="40011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000" dirty="0" smtClean="0"/>
              <a:t>2. Odměříme 5 cm pomocí pravítka a vyznačíme bod B </a:t>
            </a:r>
            <a:endParaRPr lang="cs-CZ" sz="2000" dirty="0"/>
          </a:p>
        </p:txBody>
      </p:sp>
      <p:sp>
        <p:nvSpPr>
          <p:cNvPr id="7" name="TextovéPole 6"/>
          <p:cNvSpPr txBox="1"/>
          <p:nvPr/>
        </p:nvSpPr>
        <p:spPr>
          <a:xfrm>
            <a:off x="2483768" y="1309410"/>
            <a:ext cx="5904656" cy="46166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400" dirty="0" smtClean="0"/>
              <a:t>( a = 5 cm)</a:t>
            </a:r>
            <a:endParaRPr lang="cs-CZ" sz="2400" dirty="0"/>
          </a:p>
        </p:txBody>
      </p:sp>
      <p:pic>
        <p:nvPicPr>
          <p:cNvPr id="4098" name="Picture 2"/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1259633" y="2319452"/>
            <a:ext cx="5904656" cy="860556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</a:extLst>
        </p:spPr>
      </p:pic>
      <p:pic>
        <p:nvPicPr>
          <p:cNvPr id="4099" name="Picture 3"/>
          <p:cNvPicPr>
            <a:picLocks noChangeAspect="1" noChangeArrowheads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971600" y="4509120"/>
            <a:ext cx="6018634" cy="1005296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</a:extLst>
        </p:spPr>
      </p:pic>
    </p:spTree>
    <p:extLst>
      <p:ext uri="{BB962C8B-B14F-4D97-AF65-F5344CB8AC3E}">
        <p14:creationId xmlns:p14="http://schemas.microsoft.com/office/powerpoint/2010/main" val="2576881999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800">
        <p:circle/>
      </p:transition>
    </mc:Choice>
    <mc:Fallback xmlns="">
      <p:transition spd="slow">
        <p:circle/>
      </p:transition>
    </mc:Fallback>
  </mc:AlternateContent>
  <p:timing>
    <p:tnLst>
      <p:par>
        <p:cTn id="1" dur="indefinite" restart="never" nodeType="tmRoot"/>
      </p:par>
    </p:tnLst>
  </p:timing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TextovéPole 3"/>
          <p:cNvSpPr txBox="1"/>
          <p:nvPr/>
        </p:nvSpPr>
        <p:spPr>
          <a:xfrm>
            <a:off x="683568" y="692696"/>
            <a:ext cx="7992888" cy="40011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000" dirty="0" smtClean="0"/>
              <a:t>3. Pomocí trojúhelníku s ryskou narýsujeme kolmici procházející bodem A</a:t>
            </a:r>
            <a:endParaRPr lang="cs-CZ" sz="2000" dirty="0"/>
          </a:p>
        </p:txBody>
      </p:sp>
      <p:sp>
        <p:nvSpPr>
          <p:cNvPr id="5" name="TextovéPole 4"/>
          <p:cNvSpPr txBox="1"/>
          <p:nvPr/>
        </p:nvSpPr>
        <p:spPr>
          <a:xfrm>
            <a:off x="822114" y="3905789"/>
            <a:ext cx="7992888" cy="40011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000" dirty="0"/>
              <a:t>4</a:t>
            </a:r>
            <a:r>
              <a:rPr lang="cs-CZ" sz="2000" dirty="0" smtClean="0"/>
              <a:t>. Pomocí trojúhelníku s ryskou narýsujeme kolmici procházející bodem B</a:t>
            </a:r>
            <a:endParaRPr lang="cs-CZ" sz="2000" dirty="0"/>
          </a:p>
        </p:txBody>
      </p:sp>
      <p:pic>
        <p:nvPicPr>
          <p:cNvPr id="5122" name="Picture 2"/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2627784" y="1092806"/>
            <a:ext cx="2649232" cy="2666491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</a:extLst>
        </p:spPr>
      </p:pic>
      <p:pic>
        <p:nvPicPr>
          <p:cNvPr id="5123" name="Picture 3"/>
          <p:cNvPicPr>
            <a:picLocks noChangeAspect="1" noChangeArrowheads="1"/>
          </p:cNvPicPr>
          <p:nvPr/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5508104" y="4305899"/>
            <a:ext cx="1909287" cy="2427060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</a:extLst>
        </p:spPr>
      </p:pic>
    </p:spTree>
    <p:extLst>
      <p:ext uri="{BB962C8B-B14F-4D97-AF65-F5344CB8AC3E}">
        <p14:creationId xmlns:p14="http://schemas.microsoft.com/office/powerpoint/2010/main" val="3808002627"/>
      </p:ext>
    </p:extLst>
  </p:cSld>
  <p:clrMapOvr>
    <a:masterClrMapping/>
  </p:clrMapOvr>
  <p:transition spd="slow">
    <p:pull/>
  </p:transition>
  <p:timing>
    <p:tnLst>
      <p:par>
        <p:cTn id="1" dur="indefinite" restart="never" nodeType="tmRoot"/>
      </p:par>
    </p:tnLst>
  </p:timing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TextovéPole 3"/>
          <p:cNvSpPr txBox="1"/>
          <p:nvPr/>
        </p:nvSpPr>
        <p:spPr>
          <a:xfrm>
            <a:off x="683568" y="692696"/>
            <a:ext cx="7992888" cy="707886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000" dirty="0"/>
              <a:t>5</a:t>
            </a:r>
            <a:r>
              <a:rPr lang="cs-CZ" sz="2000" dirty="0" smtClean="0"/>
              <a:t>. Na kolmici procházející bodem A naměříme 5 cm pomocí pravítka a vyznačíme bod D</a:t>
            </a:r>
            <a:endParaRPr lang="cs-CZ" sz="2000" dirty="0"/>
          </a:p>
        </p:txBody>
      </p:sp>
      <p:sp>
        <p:nvSpPr>
          <p:cNvPr id="5" name="TextovéPole 4"/>
          <p:cNvSpPr txBox="1"/>
          <p:nvPr/>
        </p:nvSpPr>
        <p:spPr>
          <a:xfrm>
            <a:off x="794636" y="3429000"/>
            <a:ext cx="7992888" cy="707886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000" dirty="0" smtClean="0"/>
              <a:t>6. Na kolmici procházející bodem B naměříme 5 cm pomocí pravítka a vyznačíme bod C</a:t>
            </a:r>
            <a:endParaRPr lang="cs-CZ" sz="2000" dirty="0"/>
          </a:p>
        </p:txBody>
      </p:sp>
      <p:pic>
        <p:nvPicPr>
          <p:cNvPr id="1026" name="Picture 2"/>
          <p:cNvPicPr>
            <a:picLocks noChangeAspect="1" noChangeArrowheads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 rot="16200000">
            <a:off x="3246374" y="1174918"/>
            <a:ext cx="2296721" cy="2093738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</a:extLst>
        </p:spPr>
      </p:pic>
      <p:pic>
        <p:nvPicPr>
          <p:cNvPr id="1027" name="Picture 3"/>
          <p:cNvPicPr>
            <a:picLocks noChangeAspect="1" noChangeArrowheads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 rot="16200000">
            <a:off x="4634980" y="4089156"/>
            <a:ext cx="2795165" cy="2482965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</a:extLst>
        </p:spPr>
      </p:pic>
    </p:spTree>
    <p:extLst>
      <p:ext uri="{BB962C8B-B14F-4D97-AF65-F5344CB8AC3E}">
        <p14:creationId xmlns:p14="http://schemas.microsoft.com/office/powerpoint/2010/main" val="2149900236"/>
      </p:ext>
    </p:extLst>
  </p:cSld>
  <p:clrMapOvr>
    <a:masterClrMapping/>
  </p:clrMapOvr>
  <p:transition spd="slow">
    <p:cover/>
  </p:transition>
  <p:timing>
    <p:tnLst>
      <p:par>
        <p:cTn id="1" dur="indefinite" restart="never" nodeType="tmRoot"/>
      </p:par>
    </p:tnLst>
  </p:timing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" name="TextovéPole 4"/>
          <p:cNvSpPr txBox="1"/>
          <p:nvPr/>
        </p:nvSpPr>
        <p:spPr>
          <a:xfrm>
            <a:off x="683568" y="692696"/>
            <a:ext cx="7992888" cy="40011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000" dirty="0"/>
              <a:t>7</a:t>
            </a:r>
            <a:r>
              <a:rPr lang="cs-CZ" sz="2000" dirty="0" smtClean="0"/>
              <a:t>. Pomocí pravítka spojíme nově vzniklé body C,D. Vznikne čtverec ABCD</a:t>
            </a:r>
            <a:endParaRPr lang="cs-CZ" sz="2000" dirty="0"/>
          </a:p>
        </p:txBody>
      </p:sp>
      <p:pic>
        <p:nvPicPr>
          <p:cNvPr id="2050" name="Picture 2"/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 rot="5400000">
            <a:off x="2740199" y="1997251"/>
            <a:ext cx="4680319" cy="4041056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</a:extLst>
        </p:spPr>
      </p:pic>
    </p:spTree>
    <p:extLst>
      <p:ext uri="{BB962C8B-B14F-4D97-AF65-F5344CB8AC3E}">
        <p14:creationId xmlns:p14="http://schemas.microsoft.com/office/powerpoint/2010/main" val="887803384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3000">
        <p14:shred/>
      </p:transition>
    </mc:Choice>
    <mc:Fallback xmlns="">
      <p:transition spd="slow">
        <p:fade/>
      </p:transition>
    </mc:Fallback>
  </mc:AlternateContent>
  <p:timing>
    <p:tnLst>
      <p:par>
        <p:cTn id="1" dur="indefinite" restart="never" nodeType="tmRoot"/>
      </p:par>
    </p:tnLst>
  </p:timing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obsah 1"/>
          <p:cNvSpPr>
            <a:spLocks noGrp="1"/>
          </p:cNvSpPr>
          <p:nvPr>
            <p:ph sz="quarter" idx="13"/>
          </p:nvPr>
        </p:nvSpPr>
        <p:spPr>
          <a:xfrm>
            <a:off x="4499992" y="260648"/>
            <a:ext cx="4176464" cy="2016224"/>
          </a:xfrm>
        </p:spPr>
        <p:style>
          <a:lnRef idx="1">
            <a:schemeClr val="accent1"/>
          </a:lnRef>
          <a:fillRef idx="2">
            <a:schemeClr val="accent1"/>
          </a:fillRef>
          <a:effectRef idx="1">
            <a:schemeClr val="accent1"/>
          </a:effectRef>
          <a:fontRef idx="minor">
            <a:schemeClr val="dk1"/>
          </a:fontRef>
        </p:style>
        <p:txBody>
          <a:bodyPr>
            <a:normAutofit/>
          </a:bodyPr>
          <a:lstStyle/>
          <a:p>
            <a:pPr marL="0" indent="0">
              <a:buNone/>
            </a:pPr>
            <a:r>
              <a:rPr lang="cs-CZ" sz="4000" dirty="0" smtClean="0"/>
              <a:t>Konstrukce obdélníku pomocí kružítka</a:t>
            </a:r>
            <a:endParaRPr lang="cs-CZ" sz="4000" dirty="0"/>
          </a:p>
        </p:txBody>
      </p:sp>
      <p:pic>
        <p:nvPicPr>
          <p:cNvPr id="1026" name="Picture 2" descr="C:\Users\profesor\AppData\Local\Microsoft\Windows\Temporary Internet Files\Content.IE5\35RHJD0Y\MC900356075[1].wmf"/>
          <p:cNvPicPr>
            <a:picLocks noChangeAspect="1" noChangeArrowheads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755576" y="2636912"/>
            <a:ext cx="3528392" cy="3372598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val="1749659163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1200">
        <p14:flip dir="r"/>
      </p:transition>
    </mc:Choice>
    <mc:Fallback xmlns="">
      <p:transition spd="slow">
        <p:fade/>
      </p:transition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6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2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7" dur="58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26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8" dur="1822" tmFilter="0,0; 0.14,0.36; 0.43,0.73; 0.71,0.91; 1.0,1.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26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-0.25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" dur="664" tmFilter="0.0,0.0; 0.25,0.07; 0.50,0.2; 0.75,0.467; 1.0,1.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26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3">
                                          <p:val>
                                            <p:fltVal val="0.5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0" dur="664" tmFilter="0, 0; 0.125,0.2665; 0.25,0.4; 0.375,0.465; 0.5,0.5;  0.625,0.535; 0.75,0.6; 0.875,0.7335; 1,1">
                                          <p:stCondLst>
                                            <p:cond delay="664"/>
                                          </p:stCondLst>
                                        </p:cTn>
                                        <p:tgtEl>
                                          <p:spTgt spid="1026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9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1" dur="332" tmFilter="0, 0; 0.125,0.2665; 0.25,0.4; 0.375,0.465; 0.5,0.5;  0.625,0.535; 0.75,0.6; 0.875,0.7335; 1,1">
                                          <p:stCondLst>
                                            <p:cond delay="1324"/>
                                          </p:stCondLst>
                                        </p:cTn>
                                        <p:tgtEl>
                                          <p:spTgt spid="1026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27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2" dur="164" tmFilter="0, 0; 0.125,0.2665; 0.25,0.4; 0.375,0.465; 0.5,0.5;  0.625,0.535; 0.75,0.6; 0.875,0.7335; 1,1">
                                          <p:stCondLst>
                                            <p:cond delay="1656"/>
                                          </p:stCondLst>
                                        </p:cTn>
                                        <p:tgtEl>
                                          <p:spTgt spid="1026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81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Scale>
                                      <p:cBhvr>
                                        <p:cTn id="13" dur="26">
                                          <p:stCondLst>
                                            <p:cond delay="650"/>
                                          </p:stCondLst>
                                        </p:cTn>
                                        <p:tgtEl>
                                          <p:spTgt spid="1026"/>
                                        </p:tgtEl>
                                      </p:cBhvr>
                                      <p:to x="100000" y="60000"/>
                                    </p:animScale>
                                    <p:animScale>
                                      <p:cBhvr>
                                        <p:cTn id="14" dur="166" decel="50000">
                                          <p:stCondLst>
                                            <p:cond delay="676"/>
                                          </p:stCondLst>
                                        </p:cTn>
                                        <p:tgtEl>
                                          <p:spTgt spid="1026"/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15" dur="26">
                                          <p:stCondLst>
                                            <p:cond delay="1312"/>
                                          </p:stCondLst>
                                        </p:cTn>
                                        <p:tgtEl>
                                          <p:spTgt spid="1026"/>
                                        </p:tgtEl>
                                      </p:cBhvr>
                                      <p:to x="100000" y="80000"/>
                                    </p:animScale>
                                    <p:animScale>
                                      <p:cBhvr>
                                        <p:cTn id="16" dur="166" decel="50000">
                                          <p:stCondLst>
                                            <p:cond delay="1338"/>
                                          </p:stCondLst>
                                        </p:cTn>
                                        <p:tgtEl>
                                          <p:spTgt spid="1026"/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17" dur="26">
                                          <p:stCondLst>
                                            <p:cond delay="1642"/>
                                          </p:stCondLst>
                                        </p:cTn>
                                        <p:tgtEl>
                                          <p:spTgt spid="1026"/>
                                        </p:tgtEl>
                                      </p:cBhvr>
                                      <p:to x="100000" y="90000"/>
                                    </p:animScale>
                                    <p:animScale>
                                      <p:cBhvr>
                                        <p:cTn id="18" dur="166" decel="50000">
                                          <p:stCondLst>
                                            <p:cond delay="1668"/>
                                          </p:stCondLst>
                                        </p:cTn>
                                        <p:tgtEl>
                                          <p:spTgt spid="1026"/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19" dur="26">
                                          <p:stCondLst>
                                            <p:cond delay="1808"/>
                                          </p:stCondLst>
                                        </p:cTn>
                                        <p:tgtEl>
                                          <p:spTgt spid="1026"/>
                                        </p:tgtEl>
                                      </p:cBhvr>
                                      <p:to x="100000" y="95000"/>
                                    </p:animScale>
                                    <p:animScale>
                                      <p:cBhvr>
                                        <p:cTn id="20" dur="166" decel="50000">
                                          <p:stCondLst>
                                            <p:cond delay="1834"/>
                                          </p:stCondLst>
                                        </p:cTn>
                                        <p:tgtEl>
                                          <p:spTgt spid="1026"/>
                                        </p:tgtEl>
                                      </p:cBhvr>
                                      <p:to x="100000" y="100000"/>
                                    </p:animScale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" name="TextovéPole 4"/>
          <p:cNvSpPr txBox="1"/>
          <p:nvPr/>
        </p:nvSpPr>
        <p:spPr>
          <a:xfrm>
            <a:off x="251520" y="620688"/>
            <a:ext cx="8496944" cy="646331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3600" dirty="0" smtClean="0"/>
              <a:t>Narýsuj obdélník ABCD ( a = 7 cm, b = 4 cm)</a:t>
            </a:r>
            <a:endParaRPr lang="cs-CZ" sz="3600" dirty="0"/>
          </a:p>
        </p:txBody>
      </p:sp>
      <p:sp>
        <p:nvSpPr>
          <p:cNvPr id="6" name="TextovéPole 5"/>
          <p:cNvSpPr txBox="1"/>
          <p:nvPr/>
        </p:nvSpPr>
        <p:spPr>
          <a:xfrm>
            <a:off x="251520" y="1772816"/>
            <a:ext cx="8496944" cy="46166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400" dirty="0" smtClean="0"/>
              <a:t>1. Narýsujeme přímku – vyznačíme bod A</a:t>
            </a:r>
            <a:endParaRPr lang="cs-CZ" sz="2400" dirty="0"/>
          </a:p>
        </p:txBody>
      </p:sp>
      <p:sp>
        <p:nvSpPr>
          <p:cNvPr id="8" name="TextovéPole 7"/>
          <p:cNvSpPr txBox="1"/>
          <p:nvPr/>
        </p:nvSpPr>
        <p:spPr>
          <a:xfrm>
            <a:off x="364495" y="4221088"/>
            <a:ext cx="8496944" cy="830997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400" dirty="0" smtClean="0"/>
              <a:t>2. Pomocí kružítka narýsujeme bod B (k, se středem v bodě A,</a:t>
            </a:r>
          </a:p>
          <a:p>
            <a:r>
              <a:rPr lang="cs-CZ" sz="2400" dirty="0" smtClean="0"/>
              <a:t> r = 7cm)</a:t>
            </a:r>
            <a:endParaRPr lang="cs-CZ" sz="2400" dirty="0"/>
          </a:p>
        </p:txBody>
      </p:sp>
      <p:pic>
        <p:nvPicPr>
          <p:cNvPr id="1026" name="Picture 2"/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584490" y="2302144"/>
            <a:ext cx="5863753" cy="1909460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</a:extLst>
        </p:spPr>
      </p:pic>
      <p:pic>
        <p:nvPicPr>
          <p:cNvPr id="1027" name="Picture 3"/>
          <p:cNvPicPr>
            <a:picLocks noChangeAspect="1" noChangeArrowheads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2123728" y="4961918"/>
            <a:ext cx="5197772" cy="1350498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</a:extLst>
        </p:spPr>
      </p:pic>
    </p:spTree>
    <p:extLst>
      <p:ext uri="{BB962C8B-B14F-4D97-AF65-F5344CB8AC3E}">
        <p14:creationId xmlns:p14="http://schemas.microsoft.com/office/powerpoint/2010/main" val="4230447413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p14:dur="100">
        <p:cut/>
      </p:transition>
    </mc:Choice>
    <mc:Fallback xmlns="">
      <p:transition>
        <p:cut/>
      </p:transition>
    </mc:Fallback>
  </mc:AlternateContent>
  <p:timing>
    <p:tnLst>
      <p:par>
        <p:cTn id="1" dur="indefinite" restart="never" nodeType="tmRoot"/>
      </p:par>
    </p:tnLst>
  </p:timing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TextovéPole 3"/>
          <p:cNvSpPr txBox="1"/>
          <p:nvPr/>
        </p:nvSpPr>
        <p:spPr>
          <a:xfrm>
            <a:off x="354917" y="404664"/>
            <a:ext cx="8496944" cy="1200329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400" dirty="0"/>
              <a:t>3</a:t>
            </a:r>
            <a:r>
              <a:rPr lang="cs-CZ" sz="2400" dirty="0" smtClean="0"/>
              <a:t>. Pomocí pravítka narýsujeme přímku procházející bodem A. Na této přímce vyznačíme bod D pomocí kružítka (k, se středem v bodě A, r=4cm).</a:t>
            </a:r>
            <a:endParaRPr lang="cs-CZ" sz="2400" dirty="0"/>
          </a:p>
        </p:txBody>
      </p:sp>
      <p:sp>
        <p:nvSpPr>
          <p:cNvPr id="5" name="TextovéPole 4"/>
          <p:cNvSpPr txBox="1"/>
          <p:nvPr/>
        </p:nvSpPr>
        <p:spPr>
          <a:xfrm>
            <a:off x="460452" y="3717032"/>
            <a:ext cx="8496944" cy="830997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400" dirty="0" smtClean="0"/>
              <a:t>4. Pomocí kružítka narýsujeme bod C. Opíšeme kružnici se středem v bodě B (r=4cm), z bodu D opíšeme kružnici (r=7cm).  </a:t>
            </a:r>
            <a:endParaRPr lang="cs-CZ" sz="2400" dirty="0"/>
          </a:p>
        </p:txBody>
      </p:sp>
      <p:pic>
        <p:nvPicPr>
          <p:cNvPr id="2050" name="Picture 2"/>
          <p:cNvPicPr>
            <a:picLocks noChangeAspect="1" noChangeArrowheads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3779912" y="1268760"/>
            <a:ext cx="3012876" cy="2413208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</a:extLst>
        </p:spPr>
      </p:pic>
      <p:pic>
        <p:nvPicPr>
          <p:cNvPr id="2051" name="Picture 3"/>
          <p:cNvPicPr>
            <a:picLocks noChangeAspect="1" noChangeArrowheads="1"/>
          </p:cNvPicPr>
          <p:nvPr/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4355976" y="4653136"/>
            <a:ext cx="2741752" cy="2043311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</a:extLst>
        </p:spPr>
      </p:pic>
    </p:spTree>
    <p:extLst>
      <p:ext uri="{BB962C8B-B14F-4D97-AF65-F5344CB8AC3E}">
        <p14:creationId xmlns:p14="http://schemas.microsoft.com/office/powerpoint/2010/main" val="3733359034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900">
        <p14:warp dir="in"/>
      </p:transition>
    </mc:Choice>
    <mc:Fallback xmlns="">
      <p:transition spd="slow">
        <p:fade/>
      </p:transition>
    </mc:Fallback>
  </mc:AlternateContent>
  <p:timing>
    <p:tnLst>
      <p:par>
        <p:cTn id="1" dur="indefinite" restart="never" nodeType="tmRoot"/>
      </p:par>
    </p:tnLst>
  </p:timing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TextovéPole 3"/>
          <p:cNvSpPr txBox="1"/>
          <p:nvPr/>
        </p:nvSpPr>
        <p:spPr>
          <a:xfrm>
            <a:off x="323528" y="332656"/>
            <a:ext cx="8496944" cy="46166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400" dirty="0" smtClean="0"/>
              <a:t>4. Vznikne bod C, pomocí pravítka spojíme bod C s body D a B</a:t>
            </a:r>
            <a:endParaRPr lang="cs-CZ" sz="2400" dirty="0"/>
          </a:p>
        </p:txBody>
      </p:sp>
      <p:pic>
        <p:nvPicPr>
          <p:cNvPr id="3074" name="Picture 2"/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1434335" y="980728"/>
            <a:ext cx="6275329" cy="3914031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</a:extLst>
        </p:spPr>
      </p:pic>
    </p:spTree>
    <p:extLst>
      <p:ext uri="{BB962C8B-B14F-4D97-AF65-F5344CB8AC3E}">
        <p14:creationId xmlns:p14="http://schemas.microsoft.com/office/powerpoint/2010/main" val="2622605184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1400">
        <p14:doors dir="vert"/>
      </p:transition>
    </mc:Choice>
    <mc:Fallback xmlns="">
      <p:transition spd="slow">
        <p:fade/>
      </p:transition>
    </mc:Fallback>
  </mc:AlternateContent>
  <p:timing>
    <p:tnLst>
      <p:par>
        <p:cTn id="1" dur="indefinite" restart="never" nodeType="tmRoot"/>
      </p:par>
    </p:tnLst>
  </p:timing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TextovéPole 3"/>
          <p:cNvSpPr txBox="1"/>
          <p:nvPr/>
        </p:nvSpPr>
        <p:spPr>
          <a:xfrm>
            <a:off x="395536" y="476672"/>
            <a:ext cx="8064896" cy="156966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3200" dirty="0" smtClean="0"/>
              <a:t>1. Narýsuj čtverec CDEF pomocí pravítka. Strana čtverce měří 6 cm. Spočítej obvod a obsah tohoto čtverce. </a:t>
            </a:r>
            <a:endParaRPr lang="cs-CZ" sz="3200" dirty="0"/>
          </a:p>
        </p:txBody>
      </p:sp>
      <p:sp>
        <p:nvSpPr>
          <p:cNvPr id="5" name="TextovéPole 4"/>
          <p:cNvSpPr txBox="1"/>
          <p:nvPr/>
        </p:nvSpPr>
        <p:spPr>
          <a:xfrm>
            <a:off x="395536" y="3284984"/>
            <a:ext cx="8064896" cy="156966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3200" dirty="0"/>
              <a:t>2</a:t>
            </a:r>
            <a:r>
              <a:rPr lang="cs-CZ" sz="3200" dirty="0" smtClean="0"/>
              <a:t>. Narýsuj obdélník KLMN pomocí kružítka (k=8 cm, l=5cm). Vypočítej obvod a obsah tohoto obdélníku.  </a:t>
            </a:r>
            <a:endParaRPr lang="cs-CZ" sz="3200" dirty="0"/>
          </a:p>
        </p:txBody>
      </p:sp>
    </p:spTree>
    <p:extLst>
      <p:ext uri="{BB962C8B-B14F-4D97-AF65-F5344CB8AC3E}">
        <p14:creationId xmlns:p14="http://schemas.microsoft.com/office/powerpoint/2010/main" val="3277499519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1400">
        <p14:ripple/>
      </p:transition>
    </mc:Choice>
    <mc:Fallback xmlns="">
      <p:transition spd="slow">
        <p:fade/>
      </p:transition>
    </mc:Fallback>
  </mc:AlternateContent>
  <p:timing>
    <p:tnLst>
      <p:par>
        <p:cTn id="1" dur="indefinite" restart="never" nodeType="tmRoot"/>
      </p:par>
    </p:tnLst>
  </p:timing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obsah 1"/>
          <p:cNvSpPr>
            <a:spLocks noGrp="1"/>
          </p:cNvSpPr>
          <p:nvPr>
            <p:ph sz="quarter" idx="13"/>
          </p:nvPr>
        </p:nvSpPr>
        <p:spPr/>
        <p:txBody>
          <a:bodyPr>
            <a:normAutofit/>
          </a:bodyPr>
          <a:lstStyle/>
          <a:p>
            <a:pPr marL="0" indent="0">
              <a:buNone/>
            </a:pPr>
            <a:r>
              <a:rPr lang="cs-CZ" sz="3600" smtClean="0"/>
              <a:t>Microsoft Office 2010</a:t>
            </a:r>
            <a:endParaRPr lang="cs-CZ" sz="3600" dirty="0"/>
          </a:p>
        </p:txBody>
      </p:sp>
      <p:sp>
        <p:nvSpPr>
          <p:cNvPr id="3" name="Nadpis 2"/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r>
              <a:rPr lang="cs-CZ" sz="2800" dirty="0" smtClean="0"/>
              <a:t>Použité zdroje: </a:t>
            </a:r>
            <a:endParaRPr lang="cs-CZ" sz="2800" dirty="0"/>
          </a:p>
        </p:txBody>
      </p:sp>
    </p:spTree>
    <p:extLst>
      <p:ext uri="{BB962C8B-B14F-4D97-AF65-F5344CB8AC3E}">
        <p14:creationId xmlns:p14="http://schemas.microsoft.com/office/powerpoint/2010/main" val="238236643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1600">
        <p14:prism isInverted="1"/>
      </p:transition>
    </mc:Choice>
    <mc:Fallback xmlns="">
      <p:transition spd="slow">
        <p:fade/>
      </p:transition>
    </mc:Fallback>
  </mc:AlternateContent>
  <p:timing>
    <p:tnLst>
      <p:par>
        <p:cTn id="1" dur="indefinite" restart="never" nodeType="tmRoot"/>
      </p:par>
    </p:tnLst>
  </p:timing>
</p:sld>
</file>

<file path=ppt/theme/theme1.xml><?xml version="1.0" encoding="utf-8"?>
<a:theme xmlns:a="http://schemas.openxmlformats.org/drawingml/2006/main" name="Tradeshow">
  <a:themeElements>
    <a:clrScheme name="Tradeshow">
      <a:dk1>
        <a:srgbClr val="3F3F3F"/>
      </a:dk1>
      <a:lt1>
        <a:srgbClr val="FFFFFF"/>
      </a:lt1>
      <a:dk2>
        <a:srgbClr val="7DAFC3"/>
      </a:dk2>
      <a:lt2>
        <a:srgbClr val="E5E4DF"/>
      </a:lt2>
      <a:accent1>
        <a:srgbClr val="7C959A"/>
      </a:accent1>
      <a:accent2>
        <a:srgbClr val="DB8631"/>
      </a:accent2>
      <a:accent3>
        <a:srgbClr val="E3CC5A"/>
      </a:accent3>
      <a:accent4>
        <a:srgbClr val="ACADA8"/>
      </a:accent4>
      <a:accent5>
        <a:srgbClr val="927C61"/>
      </a:accent5>
      <a:accent6>
        <a:srgbClr val="B3B435"/>
      </a:accent6>
      <a:hlink>
        <a:srgbClr val="0079A4"/>
      </a:hlink>
      <a:folHlink>
        <a:srgbClr val="595959"/>
      </a:folHlink>
    </a:clrScheme>
    <a:fontScheme name="Tradeshow">
      <a:majorFont>
        <a:latin typeface="Arial Black"/>
        <a:ea typeface=""/>
        <a:cs typeface=""/>
        <a:font script="Jpan" typeface="ＭＳ Ｐゴシック"/>
        <a:font script="Hang" typeface="HY견고딕"/>
        <a:font script="Hans" typeface="宋体"/>
        <a:font script="Hant" typeface="新細明體"/>
        <a:font script="Arab" typeface="Tahoma"/>
        <a:font script="Hebr" typeface="Tahoma"/>
        <a:font script="Thai" typeface="Tahoma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ndara"/>
        <a:ea typeface=""/>
        <a:cs typeface=""/>
        <a:font script="Jpan" typeface="ＭＳ Ｐゴシック"/>
        <a:font script="Hang" typeface="HY견명조"/>
        <a:font script="Hans" typeface="华文楷体"/>
        <a:font script="Hant" typeface="新細明體"/>
        <a:font script="Arab" typeface="Arial"/>
        <a:font script="Hebr" typeface="Arial"/>
        <a:font script="Thai" typeface="KodchiangUPC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ahoma"/>
        <a:font script="Uigh" typeface="Microsoft Uighur"/>
        <a:font script="Geor" typeface="Sylfaen"/>
      </a:minorFont>
    </a:fontScheme>
    <a:fmtScheme name="Tradeshow">
      <a:fillStyleLst>
        <a:solidFill>
          <a:schemeClr val="phClr"/>
        </a:solidFill>
        <a:gradFill rotWithShape="1">
          <a:gsLst>
            <a:gs pos="0">
              <a:schemeClr val="phClr">
                <a:tint val="45000"/>
                <a:satMod val="300000"/>
              </a:schemeClr>
            </a:gs>
            <a:gs pos="35000">
              <a:schemeClr val="phClr">
                <a:tint val="45000"/>
                <a:satMod val="300000"/>
              </a:schemeClr>
            </a:gs>
            <a:gs pos="69000">
              <a:schemeClr val="phClr">
                <a:tint val="45000"/>
                <a:satMod val="350000"/>
              </a:schemeClr>
            </a:gs>
            <a:gs pos="100000">
              <a:schemeClr val="phClr">
                <a:tint val="60000"/>
                <a:satMod val="350000"/>
              </a:schemeClr>
            </a:gs>
          </a:gsLst>
          <a:path path="circle">
            <a:fillToRect l="50000" t="50000" r="100000" b="100000"/>
          </a:path>
        </a:gradFill>
        <a:gradFill rotWithShape="1">
          <a:gsLst>
            <a:gs pos="0">
              <a:schemeClr val="phClr">
                <a:shade val="47500"/>
                <a:satMod val="137000"/>
              </a:schemeClr>
            </a:gs>
            <a:gs pos="55000">
              <a:schemeClr val="phClr">
                <a:shade val="69000"/>
                <a:satMod val="137000"/>
              </a:schemeClr>
            </a:gs>
            <a:gs pos="100000">
              <a:schemeClr val="phClr">
                <a:shade val="98000"/>
                <a:satMod val="137000"/>
              </a:schemeClr>
            </a:gs>
          </a:gsLst>
          <a:lin ang="16200000" scaled="0"/>
        </a:gradFill>
      </a:fillStyleLst>
      <a:lnStyleLst>
        <a:ln w="9525" cap="rnd" cmpd="sng" algn="ctr">
          <a:solidFill>
            <a:schemeClr val="phClr"/>
          </a:solidFill>
          <a:prstDash val="solid"/>
        </a:ln>
        <a:ln w="38475" cap="flat" cmpd="sng" algn="ctr">
          <a:solidFill>
            <a:schemeClr val="phClr"/>
          </a:solidFill>
          <a:prstDash val="solid"/>
        </a:ln>
        <a:ln w="5485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50800" dist="25400" dir="5400000" rotWithShape="0">
              <a:srgbClr val="000000">
                <a:alpha val="55000"/>
              </a:srgbClr>
            </a:outerShdw>
          </a:effectLst>
        </a:effectStyle>
        <a:effectStyle>
          <a:effectLst>
            <a:outerShdw blurRad="50800" dist="25400" dir="5400000" rotWithShape="0">
              <a:srgbClr val="000000">
                <a:alpha val="44000"/>
              </a:srgbClr>
            </a:outerShdw>
          </a:effectLst>
        </a:effectStyle>
        <a:effectStyle>
          <a:effectLst>
            <a:outerShdw blurRad="50800" dist="25400" dir="5400000" rotWithShape="0">
              <a:srgbClr val="000000">
                <a:alpha val="55000"/>
              </a:srgbClr>
            </a:outerShdw>
          </a:effectLst>
          <a:scene3d>
            <a:camera prst="orthographicFront">
              <a:rot lat="0" lon="0" rev="0"/>
            </a:camera>
            <a:lightRig rig="brightRoom" dir="tl">
              <a:rot lat="0" lon="0" rev="3600000"/>
            </a:lightRig>
          </a:scene3d>
          <a:sp3d contourW="31750" prstMaterial="flat">
            <a:bevelT w="127000" h="254000" prst="angle"/>
            <a:contourClr>
              <a:schemeClr val="phClr">
                <a:shade val="20000"/>
              </a:schemeClr>
            </a:contourClr>
          </a:sp3d>
        </a:effectStyle>
      </a:effectStyleLst>
      <a:bgFillStyleLst>
        <a:solidFill>
          <a:schemeClr val="phClr"/>
        </a:solidFill>
        <a:gradFill rotWithShape="1">
          <a:gsLst>
            <a:gs pos="20000">
              <a:schemeClr val="phClr">
                <a:tint val="80000"/>
                <a:lumMod val="100000"/>
              </a:schemeClr>
            </a:gs>
            <a:gs pos="100000">
              <a:schemeClr val="phClr">
                <a:tint val="100000"/>
                <a:lumMod val="80000"/>
              </a:schemeClr>
            </a:gs>
          </a:gsLst>
          <a:path path="circle">
            <a:fillToRect l="50000" t="20000" r="100000" b="100000"/>
          </a:path>
        </a:gradFill>
        <a:gradFill rotWithShape="1">
          <a:gsLst>
            <a:gs pos="0">
              <a:schemeClr val="phClr">
                <a:tint val="100000"/>
                <a:lumMod val="100000"/>
              </a:schemeClr>
            </a:gs>
            <a:gs pos="100000">
              <a:schemeClr val="phClr">
                <a:shade val="100000"/>
                <a:lumMod val="60000"/>
              </a:schemeClr>
            </a:gs>
          </a:gsLst>
          <a:path path="circle">
            <a:fillToRect l="50000" t="20000" r="100000" b="100000"/>
          </a:path>
        </a:gradFill>
      </a:bgFillStyleLst>
    </a:fmtScheme>
  </a:themeElements>
  <a:objectDefaults/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Template>Veletrh</Template>
  <TotalTime>216</TotalTime>
  <Words>347</Words>
  <Application>Microsoft Office PowerPoint</Application>
  <PresentationFormat>Předvádění na obrazovce (4:3)</PresentationFormat>
  <Paragraphs>38</Paragraphs>
  <Slides>13</Slides>
  <Notes>0</Notes>
  <HiddenSlides>0</HiddenSlides>
  <MMClips>0</MMClips>
  <ScaleCrop>false</ScaleCrop>
  <HeadingPairs>
    <vt:vector size="4" baseType="variant">
      <vt:variant>
        <vt:lpstr>Motiv</vt:lpstr>
      </vt:variant>
      <vt:variant>
        <vt:i4>1</vt:i4>
      </vt:variant>
      <vt:variant>
        <vt:lpstr>Nadpisy snímků</vt:lpstr>
      </vt:variant>
      <vt:variant>
        <vt:i4>13</vt:i4>
      </vt:variant>
    </vt:vector>
  </HeadingPairs>
  <TitlesOfParts>
    <vt:vector size="14" baseType="lpstr">
      <vt:lpstr>Tradeshow</vt:lpstr>
      <vt:lpstr>Prezentace aplikace PowerPoint</vt:lpstr>
      <vt:lpstr>Anotace: </vt:lpstr>
      <vt:lpstr>Konstrukce čtverce a obdélníku                                                                  </vt:lpstr>
      <vt:lpstr>Konstrukce čtverce Abcd pomocí trojúhelníkového pravítka s ryskou      </vt:lpstr>
      <vt:lpstr>Prezentace aplikace PowerPoint</vt:lpstr>
      <vt:lpstr>Prezentace aplikace PowerPoint</vt:lpstr>
      <vt:lpstr>Prezentace aplikace PowerPoint</vt:lpstr>
      <vt:lpstr>Prezentace aplikace PowerPoint</vt:lpstr>
      <vt:lpstr>Prezentace aplikace PowerPoint</vt:lpstr>
      <vt:lpstr>Prezentace aplikace PowerPoint</vt:lpstr>
      <vt:lpstr>Prezentace aplikace PowerPoint</vt:lpstr>
      <vt:lpstr>Prezentace aplikace PowerPoint</vt:lpstr>
      <vt:lpstr>Použité zdroje: </vt:lpstr>
    </vt:vector>
  </TitlesOfParts>
  <LinksUpToDate>false</LinksUpToDate>
  <SharedDoc>false</SharedDoc>
  <HyperlinksChanged>false</HyperlinksChanged>
  <AppVersion>14.0000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Prezentace aplikace PowerPoint</dc:title>
  <dc:creator>profesor</dc:creator>
  <cp:lastModifiedBy>profesor</cp:lastModifiedBy>
  <cp:revision>20</cp:revision>
  <dcterms:created xsi:type="dcterms:W3CDTF">2013-06-01T08:02:07Z</dcterms:created>
  <dcterms:modified xsi:type="dcterms:W3CDTF">2013-12-11T11:31:19Z</dcterms:modified>
</cp:coreProperties>
</file>