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58" r:id="rId4"/>
    <p:sldId id="259" r:id="rId5"/>
    <p:sldId id="260" r:id="rId6"/>
    <p:sldId id="261" r:id="rId7"/>
    <p:sldId id="264" r:id="rId8"/>
    <p:sldId id="265" r:id="rId9"/>
    <p:sldId id="266" r:id="rId10"/>
    <p:sldId id="267" r:id="rId11"/>
    <p:sldId id="271" r:id="rId12"/>
    <p:sldId id="269" r:id="rId13"/>
    <p:sldId id="268" r:id="rId14"/>
    <p:sldId id="26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74" y="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613B0-CC13-42F2-88BE-8A8F2F3A9A92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11E2E-DFEC-4B3E-9D64-A77D21F366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948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613B0-CC13-42F2-88BE-8A8F2F3A9A92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11E2E-DFEC-4B3E-9D64-A77D21F366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1012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613B0-CC13-42F2-88BE-8A8F2F3A9A92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11E2E-DFEC-4B3E-9D64-A77D21F366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11984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613B0-CC13-42F2-88BE-8A8F2F3A9A92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11E2E-DFEC-4B3E-9D64-A77D21F366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97304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613B0-CC13-42F2-88BE-8A8F2F3A9A92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11E2E-DFEC-4B3E-9D64-A77D21F366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19643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613B0-CC13-42F2-88BE-8A8F2F3A9A92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11E2E-DFEC-4B3E-9D64-A77D21F366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26325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613B0-CC13-42F2-88BE-8A8F2F3A9A92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11E2E-DFEC-4B3E-9D64-A77D21F366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2476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613B0-CC13-42F2-88BE-8A8F2F3A9A92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11E2E-DFEC-4B3E-9D64-A77D21F366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15522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613B0-CC13-42F2-88BE-8A8F2F3A9A92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11E2E-DFEC-4B3E-9D64-A77D21F366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1178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613B0-CC13-42F2-88BE-8A8F2F3A9A92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11E2E-DFEC-4B3E-9D64-A77D21F366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0558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613B0-CC13-42F2-88BE-8A8F2F3A9A92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11E2E-DFEC-4B3E-9D64-A77D21F366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17288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4613B0-CC13-42F2-88BE-8A8F2F3A9A92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311E2E-DFEC-4B3E-9D64-A77D21F366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3802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1217300"/>
              </p:ext>
            </p:extLst>
          </p:nvPr>
        </p:nvGraphicFramePr>
        <p:xfrm>
          <a:off x="1176338" y="130175"/>
          <a:ext cx="6684962" cy="6567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6" name="Dokument" r:id="rId3" imgW="6787548" imgH="6684684" progId="Word.Document.12">
                  <p:embed/>
                </p:oleObj>
              </mc:Choice>
              <mc:Fallback>
                <p:oleObj name="Dokument" r:id="rId3" imgW="6787548" imgH="668468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176338" y="130175"/>
                        <a:ext cx="6684962" cy="65674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63328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000" b="1" u="sng" dirty="0" smtClean="0"/>
              <a:t>ŽELVY A KROKODÝLI</a:t>
            </a:r>
            <a:br>
              <a:rPr lang="cs-CZ" sz="6000" b="1" u="sng" dirty="0" smtClean="0"/>
            </a:br>
            <a:r>
              <a:rPr lang="cs-CZ" sz="4900" b="1" dirty="0" smtClean="0"/>
              <a:t>(po výkladu si zapiš do sešitu)</a:t>
            </a:r>
            <a:endParaRPr lang="cs-CZ" sz="49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5800" b="1" dirty="0" smtClean="0"/>
              <a:t>ŽELVY</a:t>
            </a:r>
          </a:p>
          <a:p>
            <a:pPr marL="0" indent="0">
              <a:buNone/>
            </a:pPr>
            <a:r>
              <a:rPr lang="cs-CZ" sz="4300" dirty="0" smtClean="0"/>
              <a:t>mají </a:t>
            </a:r>
            <a:r>
              <a:rPr lang="cs-CZ" sz="4300" dirty="0"/>
              <a:t>tělo </a:t>
            </a:r>
            <a:r>
              <a:rPr lang="cs-CZ" sz="4300" dirty="0" smtClean="0"/>
              <a:t>kryto </a:t>
            </a:r>
            <a:r>
              <a:rPr lang="cs-CZ" sz="4300" dirty="0"/>
              <a:t>krunýřem</a:t>
            </a:r>
          </a:p>
          <a:p>
            <a:pPr marL="0" indent="0">
              <a:buNone/>
            </a:pPr>
            <a:r>
              <a:rPr lang="cs-CZ" sz="4300" dirty="0" smtClean="0"/>
              <a:t>nemají zuby, jen rohovité čelisti</a:t>
            </a:r>
            <a:endParaRPr lang="cs-CZ" sz="4300" dirty="0"/>
          </a:p>
          <a:p>
            <a:pPr marL="0" indent="0">
              <a:buNone/>
            </a:pPr>
            <a:r>
              <a:rPr lang="cs-CZ" sz="4300" dirty="0" smtClean="0"/>
              <a:t>teplota je proměnlivá - </a:t>
            </a:r>
            <a:r>
              <a:rPr lang="cs-CZ" sz="4300" dirty="0"/>
              <a:t>závislá na teplotě okolí</a:t>
            </a:r>
          </a:p>
          <a:p>
            <a:pPr marL="0" indent="0">
              <a:buNone/>
            </a:pPr>
            <a:r>
              <a:rPr lang="cs-CZ" sz="4300" dirty="0"/>
              <a:t>r</a:t>
            </a:r>
            <a:r>
              <a:rPr lang="cs-CZ" sz="4300" dirty="0" smtClean="0"/>
              <a:t>ozmnožují se vejci, které kladou do </a:t>
            </a:r>
            <a:r>
              <a:rPr lang="cs-CZ" sz="4300" dirty="0"/>
              <a:t>písku</a:t>
            </a:r>
          </a:p>
          <a:p>
            <a:endParaRPr lang="cs-CZ" sz="4300" dirty="0"/>
          </a:p>
        </p:txBody>
      </p:sp>
    </p:spTree>
    <p:extLst>
      <p:ext uri="{BB962C8B-B14F-4D97-AF65-F5344CB8AC3E}">
        <p14:creationId xmlns:p14="http://schemas.microsoft.com/office/powerpoint/2010/main" val="1454199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ŽELVY SUCHOZEMSKÉ: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ýložravé</a:t>
            </a:r>
          </a:p>
          <a:p>
            <a:r>
              <a:rPr lang="cs-CZ" sz="4400" b="1" dirty="0"/>
              <a:t>ž</a:t>
            </a:r>
            <a:r>
              <a:rPr lang="cs-CZ" sz="4400" b="1" dirty="0" smtClean="0"/>
              <a:t>elva žlutohnědá</a:t>
            </a:r>
          </a:p>
          <a:p>
            <a:pPr marL="0" indent="0">
              <a:buNone/>
            </a:pPr>
            <a:r>
              <a:rPr lang="cs-CZ" dirty="0"/>
              <a:t>ž</a:t>
            </a:r>
            <a:r>
              <a:rPr lang="cs-CZ" dirty="0" smtClean="0"/>
              <a:t>ije v jižní Evropě, u nás chovaná, velikost krunýře asi 20cm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266982"/>
            <a:ext cx="4488159" cy="33661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43622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cs-CZ" b="1" dirty="0"/>
              <a:t>ž</a:t>
            </a:r>
            <a:r>
              <a:rPr lang="cs-CZ" b="1" dirty="0" smtClean="0"/>
              <a:t>elva obrovská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96752"/>
            <a:ext cx="8579296" cy="5581225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ž</a:t>
            </a:r>
            <a:r>
              <a:rPr lang="cs-CZ" dirty="0" smtClean="0"/>
              <a:t>ije na Galapágách a Seychelských ostrovech,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élka krunýře až 1,5m, váha kolem 200kg, dožívá se až 300 let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968197"/>
            <a:ext cx="5516091" cy="38097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85881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cs-CZ" b="1" dirty="0"/>
              <a:t>ž</a:t>
            </a:r>
            <a:r>
              <a:rPr lang="cs-CZ" b="1" dirty="0" smtClean="0"/>
              <a:t>elva bahenní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ž</a:t>
            </a:r>
            <a:r>
              <a:rPr lang="cs-CZ" dirty="0" smtClean="0"/>
              <a:t>ije ve střední Evropě v ramenech řek,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élka krunýře kolem 20 cm, dožívá se i 100 let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6734" y="3068960"/>
            <a:ext cx="4805291" cy="3649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79855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 fontScale="90000"/>
          </a:bodyPr>
          <a:lstStyle/>
          <a:p>
            <a:r>
              <a:rPr lang="cs-CZ" b="1" u="sng" dirty="0" smtClean="0"/>
              <a:t>ŽELVY MOŘSKÉ:</a:t>
            </a:r>
            <a:br>
              <a:rPr lang="cs-CZ" b="1" u="sng" dirty="0" smtClean="0"/>
            </a:br>
            <a:r>
              <a:rPr lang="cs-CZ" dirty="0" smtClean="0"/>
              <a:t>masožravé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517232"/>
          </a:xfrm>
        </p:spPr>
        <p:txBody>
          <a:bodyPr>
            <a:normAutofit/>
          </a:bodyPr>
          <a:lstStyle/>
          <a:p>
            <a:r>
              <a:rPr lang="cs-CZ" sz="4800" b="1" dirty="0"/>
              <a:t>k</a:t>
            </a:r>
            <a:r>
              <a:rPr lang="cs-CZ" sz="4800" b="1" dirty="0" smtClean="0"/>
              <a:t>areta obrovská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elikost krunýře asi 1m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lade vejce do písku na pláže řeckých ostrovů /</a:t>
            </a:r>
            <a:r>
              <a:rPr lang="cs-CZ" dirty="0" err="1" smtClean="0"/>
              <a:t>Zakynhtos</a:t>
            </a:r>
            <a:r>
              <a:rPr lang="cs-CZ" dirty="0" smtClean="0"/>
              <a:t>/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sz="4800" b="1" dirty="0"/>
              <a:t>k</a:t>
            </a:r>
            <a:r>
              <a:rPr lang="cs-CZ" sz="4800" b="1" dirty="0" smtClean="0"/>
              <a:t>ožatka </a:t>
            </a:r>
            <a:r>
              <a:rPr lang="cs-CZ" sz="4800" b="1" dirty="0"/>
              <a:t>velká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elikost </a:t>
            </a:r>
            <a:r>
              <a:rPr lang="cs-CZ" dirty="0"/>
              <a:t>krunýře až 2m, hmotnost </a:t>
            </a:r>
            <a:r>
              <a:rPr lang="cs-CZ" dirty="0" smtClean="0"/>
              <a:t>500-600 kg</a:t>
            </a:r>
            <a:r>
              <a:rPr lang="cs-CZ" dirty="0"/>
              <a:t>, veslovité </a:t>
            </a:r>
            <a:r>
              <a:rPr lang="cs-CZ" dirty="0" smtClean="0"/>
              <a:t>končetiny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24941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800" b="1" dirty="0" smtClean="0"/>
              <a:t>KROKODÝLI</a:t>
            </a:r>
            <a:endParaRPr lang="cs-CZ" sz="5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mají </a:t>
            </a:r>
            <a:r>
              <a:rPr lang="cs-CZ" dirty="0"/>
              <a:t>tělo pokryté </a:t>
            </a:r>
            <a:r>
              <a:rPr lang="cs-CZ" dirty="0" smtClean="0"/>
              <a:t>rohovitými štítky, pod nimiž jsou kostěné desky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mají </a:t>
            </a:r>
            <a:r>
              <a:rPr lang="cs-CZ" dirty="0"/>
              <a:t>ostré špičaté </a:t>
            </a:r>
            <a:r>
              <a:rPr lang="cs-CZ" dirty="0" smtClean="0"/>
              <a:t>zuby v zubních jamkách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živí </a:t>
            </a:r>
            <a:r>
              <a:rPr lang="cs-CZ" dirty="0"/>
              <a:t>se </a:t>
            </a:r>
            <a:r>
              <a:rPr lang="cs-CZ" dirty="0" smtClean="0"/>
              <a:t>hlavně rybami</a:t>
            </a:r>
            <a:r>
              <a:rPr lang="cs-CZ" dirty="0"/>
              <a:t>, ale </a:t>
            </a:r>
            <a:r>
              <a:rPr lang="cs-CZ" dirty="0" smtClean="0"/>
              <a:t>dokáží napadnout </a:t>
            </a:r>
            <a:r>
              <a:rPr lang="cs-CZ" dirty="0"/>
              <a:t>i </a:t>
            </a:r>
            <a:r>
              <a:rPr lang="cs-CZ" dirty="0" smtClean="0"/>
              <a:t>velké suchozemské savce </a:t>
            </a:r>
            <a:r>
              <a:rPr lang="cs-CZ" dirty="0"/>
              <a:t>(antilopy, pakoně</a:t>
            </a:r>
            <a:r>
              <a:rPr lang="cs-CZ" dirty="0" smtClean="0"/>
              <a:t>) při pití nebo plavání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amice klade vejce do hnízda a stará se o mláďata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51011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92500" lnSpcReduction="10000"/>
          </a:bodyPr>
          <a:lstStyle/>
          <a:p>
            <a:r>
              <a:rPr lang="cs-CZ" sz="4800" b="1" dirty="0"/>
              <a:t>k</a:t>
            </a:r>
            <a:r>
              <a:rPr lang="cs-CZ" sz="4800" b="1" dirty="0" smtClean="0"/>
              <a:t>rokodýl nilský</a:t>
            </a:r>
          </a:p>
          <a:p>
            <a:pPr marL="0" indent="0">
              <a:buNone/>
            </a:pPr>
            <a:r>
              <a:rPr lang="cs-CZ" dirty="0"/>
              <a:t>ž</a:t>
            </a:r>
            <a:r>
              <a:rPr lang="cs-CZ" dirty="0" smtClean="0"/>
              <a:t>ije v Africe, délka asi 5m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4800" b="1" dirty="0"/>
              <a:t>k</a:t>
            </a:r>
            <a:r>
              <a:rPr lang="cs-CZ" sz="4800" b="1" dirty="0" smtClean="0"/>
              <a:t>rokodýl </a:t>
            </a:r>
            <a:r>
              <a:rPr lang="cs-CZ" sz="4800" b="1" dirty="0" err="1" smtClean="0"/>
              <a:t>čelnatý</a:t>
            </a:r>
            <a:endParaRPr lang="cs-CZ" sz="4800" b="1" dirty="0" smtClean="0"/>
          </a:p>
          <a:p>
            <a:pPr marL="0" indent="0">
              <a:buNone/>
            </a:pPr>
            <a:r>
              <a:rPr lang="cs-CZ" dirty="0"/>
              <a:t>ž</a:t>
            </a:r>
            <a:r>
              <a:rPr lang="cs-CZ" dirty="0" smtClean="0"/>
              <a:t>ije v </a:t>
            </a:r>
            <a:r>
              <a:rPr lang="cs-CZ" dirty="0"/>
              <a:t>A</a:t>
            </a:r>
            <a:r>
              <a:rPr lang="cs-CZ" dirty="0" smtClean="0"/>
              <a:t>frice, délka asi 1-2m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844824"/>
            <a:ext cx="3851920" cy="28889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454919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r>
              <a:rPr lang="cs-CZ" sz="4400" b="1" dirty="0"/>
              <a:t>a</a:t>
            </a:r>
            <a:r>
              <a:rPr lang="cs-CZ" sz="4400" b="1" dirty="0" smtClean="0"/>
              <a:t>ligátor severoamerický</a:t>
            </a:r>
          </a:p>
          <a:p>
            <a:pPr marL="0" indent="0">
              <a:buNone/>
            </a:pPr>
            <a:r>
              <a:rPr lang="cs-CZ" dirty="0"/>
              <a:t>ž</a:t>
            </a:r>
            <a:r>
              <a:rPr lang="cs-CZ" dirty="0" smtClean="0"/>
              <a:t>ije v USA(Florida), délka až 6m, </a:t>
            </a:r>
          </a:p>
          <a:p>
            <a:pPr marL="0" indent="0">
              <a:buNone/>
            </a:pPr>
            <a:r>
              <a:rPr lang="cs-CZ" dirty="0" smtClean="0"/>
              <a:t>chová se i farmách pro kůži 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348880"/>
            <a:ext cx="6471234" cy="4322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745782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sz="4400" b="1" dirty="0"/>
              <a:t>k</a:t>
            </a:r>
            <a:r>
              <a:rPr lang="cs-CZ" sz="4400" b="1" dirty="0" smtClean="0"/>
              <a:t>ajmani</a:t>
            </a:r>
          </a:p>
          <a:p>
            <a:pPr marL="0" indent="0">
              <a:buNone/>
            </a:pPr>
            <a:r>
              <a:rPr lang="cs-CZ" dirty="0"/>
              <a:t>ž</a:t>
            </a:r>
            <a:r>
              <a:rPr lang="cs-CZ" dirty="0" smtClean="0"/>
              <a:t>ijí v </a:t>
            </a:r>
            <a:r>
              <a:rPr lang="cs-CZ" dirty="0"/>
              <a:t>J</a:t>
            </a:r>
            <a:r>
              <a:rPr lang="cs-CZ" dirty="0" smtClean="0"/>
              <a:t>ižní Americe, délka asi 2m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ajman 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0207" y="2564904"/>
            <a:ext cx="7889799" cy="39744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667681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sz="4400" b="1" dirty="0" smtClean="0"/>
              <a:t>gaviál indický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louhé čelisti, žije v Indii, délka těla až 7m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132856"/>
            <a:ext cx="6474701" cy="43137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54801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288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Vylušti doplňovačku</a:t>
            </a:r>
            <a:r>
              <a:rPr lang="cs-CZ" sz="3600" b="1" i="1" dirty="0" smtClean="0"/>
              <a:t>.</a:t>
            </a:r>
            <a:r>
              <a:rPr lang="cs-CZ" sz="3600" i="1" dirty="0" smtClean="0"/>
              <a:t/>
            </a:r>
            <a:br>
              <a:rPr lang="cs-CZ" sz="3600" i="1" dirty="0" smtClean="0"/>
            </a:br>
            <a:r>
              <a:rPr lang="cs-CZ" sz="3600" i="1" dirty="0" smtClean="0"/>
              <a:t>(žáci pracují do pracovního listu, na tabuli mohou použít program </a:t>
            </a:r>
            <a:r>
              <a:rPr lang="cs-CZ" sz="3600" i="1" dirty="0" err="1" smtClean="0"/>
              <a:t>ActivInspire</a:t>
            </a:r>
            <a:r>
              <a:rPr lang="cs-CZ" sz="3600" i="1" dirty="0"/>
              <a:t>)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7936384"/>
              </p:ext>
            </p:extLst>
          </p:nvPr>
        </p:nvGraphicFramePr>
        <p:xfrm>
          <a:off x="179512" y="2204864"/>
          <a:ext cx="8820468" cy="2736303"/>
        </p:xfrm>
        <a:graphic>
          <a:graphicData uri="http://schemas.openxmlformats.org/drawingml/2006/table">
            <a:tbl>
              <a:tblPr firstRow="1" firstCol="1" bandRow="1"/>
              <a:tblGrid>
                <a:gridCol w="1847283"/>
                <a:gridCol w="464879"/>
                <a:gridCol w="464879"/>
                <a:gridCol w="464879"/>
                <a:gridCol w="464879"/>
                <a:gridCol w="464879"/>
                <a:gridCol w="464879"/>
                <a:gridCol w="464879"/>
                <a:gridCol w="464879"/>
                <a:gridCol w="464879"/>
                <a:gridCol w="464879"/>
                <a:gridCol w="464879"/>
                <a:gridCol w="464879"/>
                <a:gridCol w="464879"/>
                <a:gridCol w="464879"/>
                <a:gridCol w="464879"/>
              </a:tblGrid>
              <a:tr h="432048">
                <a:tc gridSpan="8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PLAZ S ROHOVITÝMI ŠTÍTKY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MÁ KRUNÝŘ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7606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CHOVÁ SE NA FARMÁCH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 gridSpan="7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ROZMNOŽOVACÍ ÚTVAR ŽELV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 gridSpan="8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PODNEBNÝ PÁS GALAPÁG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 gridSpan="7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KROKODÝL ŽIJÍCÍ V INDII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899592" y="5544236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Tajenka: </a:t>
            </a:r>
            <a:r>
              <a:rPr lang="cs-CZ" sz="3200" dirty="0" smtClean="0"/>
              <a:t>mořská želva………..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92923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3774037"/>
              </p:ext>
            </p:extLst>
          </p:nvPr>
        </p:nvGraphicFramePr>
        <p:xfrm>
          <a:off x="-3" y="1628800"/>
          <a:ext cx="9144003" cy="2931756"/>
        </p:xfrm>
        <a:graphic>
          <a:graphicData uri="http://schemas.openxmlformats.org/drawingml/2006/table">
            <a:tbl>
              <a:tblPr firstRow="1" firstCol="1" bandRow="1"/>
              <a:tblGrid>
                <a:gridCol w="1915038"/>
                <a:gridCol w="481931"/>
                <a:gridCol w="481931"/>
                <a:gridCol w="481931"/>
                <a:gridCol w="481931"/>
                <a:gridCol w="481931"/>
                <a:gridCol w="481931"/>
                <a:gridCol w="481931"/>
                <a:gridCol w="481931"/>
                <a:gridCol w="481931"/>
                <a:gridCol w="481931"/>
                <a:gridCol w="481931"/>
                <a:gridCol w="481931"/>
                <a:gridCol w="481931"/>
                <a:gridCol w="481931"/>
                <a:gridCol w="481931"/>
              </a:tblGrid>
              <a:tr h="473196">
                <a:tc gridSpan="8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PLAZ S ROHOVITÝMI ŠTÍTKY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3196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MÁ KRUNÝŘ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Ž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6577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CHOVÁ SE NA FARMÁCH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73196">
                <a:tc gridSpan="7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ROZMNOŽOVACÍ ÚTVAR ŽELV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73196">
                <a:tc gridSpan="8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PODNEBNÝ PÁS GALAPÁG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73196">
                <a:tc gridSpan="7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KROKODÝL ŽIJÍCÍ V INDII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971600" y="5581244"/>
            <a:ext cx="63240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Tajenka: </a:t>
            </a:r>
            <a:r>
              <a:rPr lang="cs-CZ" sz="3200" dirty="0" smtClean="0"/>
              <a:t>mořská želva……….</a:t>
            </a:r>
            <a:r>
              <a:rPr lang="cs-CZ" sz="3200" b="1" dirty="0" smtClean="0">
                <a:solidFill>
                  <a:srgbClr val="FF0000"/>
                </a:solidFill>
              </a:rPr>
              <a:t>KARETA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3372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4452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600" b="1" dirty="0" smtClean="0"/>
              <a:t>učebnice</a:t>
            </a:r>
            <a:r>
              <a:rPr lang="cs-CZ" sz="1600" b="1" dirty="0"/>
              <a:t>:</a:t>
            </a:r>
          </a:p>
          <a:p>
            <a:pPr marL="0" indent="0">
              <a:buNone/>
            </a:pPr>
            <a:r>
              <a:rPr lang="cs-CZ" sz="1600" dirty="0"/>
              <a:t>ČABRADOVÁ, Věra. </a:t>
            </a:r>
            <a:r>
              <a:rPr lang="cs-CZ" sz="1600" i="1" dirty="0"/>
              <a:t>Přírodopis 7: učebnice pro základní školy a víceletá gymnázia</a:t>
            </a:r>
            <a:r>
              <a:rPr lang="cs-CZ" sz="1600" dirty="0"/>
              <a:t>. Plzeň: Fraus, 2005, 128 s. ISBN 80-723-8424-4. </a:t>
            </a:r>
          </a:p>
          <a:p>
            <a:pPr marL="0" indent="0">
              <a:buNone/>
            </a:pPr>
            <a:r>
              <a:rPr lang="cs-CZ" sz="1600" b="1" dirty="0" smtClean="0"/>
              <a:t>obrázků:</a:t>
            </a:r>
            <a:endParaRPr lang="cs-CZ" sz="1600" b="1" dirty="0"/>
          </a:p>
          <a:p>
            <a:pPr marL="0" indent="0">
              <a:buNone/>
            </a:pPr>
            <a:r>
              <a:rPr lang="cs-CZ" sz="1600" dirty="0" smtClean="0"/>
              <a:t>WIKIPEDIE</a:t>
            </a:r>
            <a:r>
              <a:rPr lang="cs-CZ" sz="1600" dirty="0"/>
              <a:t>: želva žlutohnědá. </a:t>
            </a:r>
            <a:r>
              <a:rPr lang="cs-CZ" sz="1600" i="1" dirty="0"/>
              <a:t>Wikipedie: želva žlutohnědá</a:t>
            </a:r>
            <a:r>
              <a:rPr lang="cs-CZ" sz="1600" dirty="0"/>
              <a:t> [online]. 2013 [cit. 2013-10-30]. Dostupné z: http://</a:t>
            </a:r>
            <a:r>
              <a:rPr lang="cs-CZ" sz="1600" dirty="0" smtClean="0"/>
              <a:t>cs.wikipedia.org/wiki/Soubor:Nabeulensis_sarda1.JPG</a:t>
            </a:r>
          </a:p>
          <a:p>
            <a:pPr marL="0" indent="0">
              <a:buNone/>
            </a:pPr>
            <a:r>
              <a:rPr lang="cs-CZ" sz="1600" dirty="0"/>
              <a:t>WIKIPEDIE: želva obrovská. </a:t>
            </a:r>
            <a:r>
              <a:rPr lang="cs-CZ" sz="1600" i="1" dirty="0"/>
              <a:t>Wikipedie: želva obrovská</a:t>
            </a:r>
            <a:r>
              <a:rPr lang="cs-CZ" sz="1600" dirty="0"/>
              <a:t> [online]. 2013 [cit. 2013-10-30]. Dostupné z: http://upload.wikimedia.org/wikipedia/commons/4/41/Tortoise.aldabra.750pix.jpg </a:t>
            </a:r>
            <a:r>
              <a:rPr lang="cs-CZ" sz="1600" dirty="0" smtClean="0"/>
              <a:t> </a:t>
            </a:r>
          </a:p>
          <a:p>
            <a:pPr marL="0" indent="0">
              <a:buNone/>
            </a:pPr>
            <a:r>
              <a:rPr lang="cs-CZ" sz="1600" dirty="0"/>
              <a:t>WIKIPEDIE: želva bahenní. </a:t>
            </a:r>
            <a:r>
              <a:rPr lang="cs-CZ" sz="1600" i="1" dirty="0"/>
              <a:t>Wikipedie: želva bahenní</a:t>
            </a:r>
            <a:r>
              <a:rPr lang="cs-CZ" sz="1600" dirty="0"/>
              <a:t> [online]. 2013 [cit. 2013-10-30]. Dostupné z: http://commons.wikimedia.org/wiki/File:Emys_orbicularis_P%C3%A9teri-t%C3%B3.JPG?uselang=cs 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/>
              <a:t>WIKIPEDIE: krokodýl nilský. </a:t>
            </a:r>
            <a:r>
              <a:rPr lang="cs-CZ" sz="1600" i="1" dirty="0"/>
              <a:t>Wikipedie: krokodýl nilský</a:t>
            </a:r>
            <a:r>
              <a:rPr lang="cs-CZ" sz="1600" dirty="0"/>
              <a:t> [online]. 2013 [cit. 2013-10-30]. Dostupné z: http://commons.wikimedia.org/wiki/File:Krokod%C3%BDl_nilsk%C3%BD.JPG?uselang=cs 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/>
              <a:t>WIKIPEDIE: aligátor severoamerický. </a:t>
            </a:r>
            <a:r>
              <a:rPr lang="cs-CZ" sz="1600" i="1" dirty="0"/>
              <a:t>Wikipedie: aligátor severoamerický</a:t>
            </a:r>
            <a:r>
              <a:rPr lang="cs-CZ" sz="1600" dirty="0"/>
              <a:t> [online]. 2013 [cit. 2013-10-30]. Dostupné z: http://cs.wikipedia.org/wiki/Alig%C3%A1tor_severoamerick%C3%BD 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Wikipedie</a:t>
            </a:r>
            <a:r>
              <a:rPr lang="cs-CZ" sz="1600" dirty="0"/>
              <a:t>: kajman brýlový. </a:t>
            </a:r>
            <a:r>
              <a:rPr lang="cs-CZ" sz="1600" i="1" dirty="0"/>
              <a:t>Wikipedie: kajman brýlový</a:t>
            </a:r>
            <a:r>
              <a:rPr lang="cs-CZ" sz="1600" dirty="0"/>
              <a:t> [online]. 2013 [cit. 2013-10-30]. Dostupné z: WIKIPEDIE: kajman brýlový. Wikipedie: aligátor severoamerický [online]. 2013 [cit. 2013-10-30]. Dostupné z: http://commons.wikimedia.org/wiki/File:Caiman_crocodilus_Nausicaa.jpg 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/>
              <a:t>Wikipedie: </a:t>
            </a:r>
            <a:r>
              <a:rPr lang="cs-CZ" sz="1600" dirty="0" smtClean="0"/>
              <a:t>gaviál </a:t>
            </a:r>
            <a:r>
              <a:rPr lang="cs-CZ" sz="1600" dirty="0"/>
              <a:t>indický. </a:t>
            </a:r>
            <a:r>
              <a:rPr lang="cs-CZ" sz="1600" i="1" dirty="0"/>
              <a:t>Wikipedie: gaviál indický</a:t>
            </a:r>
            <a:r>
              <a:rPr lang="cs-CZ" sz="1600" dirty="0"/>
              <a:t> [online]. 2013 [cit. 2013-11-08]. Dostupné z: http://cs.wikipedia.org/wiki/Soubor:Indian_Gharial_Crocodile_Digon3.JPG </a:t>
            </a: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696061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</TotalTime>
  <Words>542</Words>
  <Application>Microsoft Office PowerPoint</Application>
  <PresentationFormat>Předvádění na obrazovce (4:3)</PresentationFormat>
  <Paragraphs>157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Microsoft Word Document</vt:lpstr>
      <vt:lpstr>Prezentace aplikace PowerPoint</vt:lpstr>
      <vt:lpstr>ŽELVY A KROKODÝLI (po výkladu si zapiš do sešitu)</vt:lpstr>
      <vt:lpstr>ŽELVY SUCHOZEMSKÉ:</vt:lpstr>
      <vt:lpstr>želva obrovská</vt:lpstr>
      <vt:lpstr>želva bahenní</vt:lpstr>
      <vt:lpstr>ŽELVY MOŘSKÉ: masožravé</vt:lpstr>
      <vt:lpstr>KROKODÝLI</vt:lpstr>
      <vt:lpstr>Prezentace aplikace PowerPoint</vt:lpstr>
      <vt:lpstr>Prezentace aplikace PowerPoint</vt:lpstr>
      <vt:lpstr>Prezentace aplikace PowerPoint</vt:lpstr>
      <vt:lpstr>Prezentace aplikace PowerPoint</vt:lpstr>
      <vt:lpstr>Vylušti doplňovačku. (žáci pracují do pracovního listu, na tabuli mohou použít program ActivInspire)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ŽELVY A KROKODÝLI</dc:title>
  <dc:creator>Jitka Kopalová</dc:creator>
  <cp:lastModifiedBy>Jitka Kopalová</cp:lastModifiedBy>
  <cp:revision>27</cp:revision>
  <dcterms:created xsi:type="dcterms:W3CDTF">2013-10-30T10:44:32Z</dcterms:created>
  <dcterms:modified xsi:type="dcterms:W3CDTF">2013-12-11T12:22:47Z</dcterms:modified>
</cp:coreProperties>
</file>