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5754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96228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90101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20359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55085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7164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9760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1668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407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511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6646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C9142-9B0C-45A3-853C-BE4CE146614E}" type="datetimeFigureOut">
              <a:rPr lang="cs-CZ" smtClean="0"/>
              <a:pPr/>
              <a:t>20.12.2013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0CF5FC-53CC-4630-95CF-3B6842085F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4714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436643407"/>
              </p:ext>
            </p:extLst>
          </p:nvPr>
        </p:nvGraphicFramePr>
        <p:xfrm>
          <a:off x="1691680" y="116632"/>
          <a:ext cx="5807075" cy="6578600"/>
        </p:xfrm>
        <a:graphic>
          <a:graphicData uri="http://schemas.openxmlformats.org/presentationml/2006/ole">
            <p:oleObj spid="_x0000_s1036" name="Dokument" r:id="rId3" imgW="5902889" imgH="6697305" progId="Word.Document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246308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JEŠTĚŘI</a:t>
            </a:r>
            <a:br>
              <a:rPr lang="cs-CZ" sz="6000" b="1" dirty="0" smtClean="0"/>
            </a:br>
            <a:r>
              <a:rPr lang="cs-CZ" dirty="0" smtClean="0"/>
              <a:t>( po výkladu si zapiš do sešitu)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445224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Znaky ještěrů:</a:t>
            </a:r>
          </a:p>
          <a:p>
            <a:r>
              <a:rPr lang="cs-CZ" dirty="0" smtClean="0"/>
              <a:t>dobře vyvinuté nohy a </a:t>
            </a:r>
            <a:r>
              <a:rPr lang="cs-CZ" dirty="0" smtClean="0"/>
              <a:t>ocas (</a:t>
            </a:r>
            <a:r>
              <a:rPr lang="cs-CZ" dirty="0" smtClean="0"/>
              <a:t>mohou odlomit při nebezpečí)</a:t>
            </a:r>
          </a:p>
          <a:p>
            <a:r>
              <a:rPr lang="cs-CZ" dirty="0"/>
              <a:t>d</a:t>
            </a:r>
            <a:r>
              <a:rPr lang="cs-CZ" dirty="0" smtClean="0"/>
              <a:t>obře vyvinutý zrak</a:t>
            </a:r>
          </a:p>
          <a:p>
            <a:r>
              <a:rPr lang="cs-CZ" dirty="0"/>
              <a:t>o</a:t>
            </a:r>
            <a:r>
              <a:rPr lang="cs-CZ" dirty="0" smtClean="0"/>
              <a:t>ční víčka pohyblivá</a:t>
            </a:r>
          </a:p>
          <a:p>
            <a:r>
              <a:rPr lang="cs-CZ" dirty="0"/>
              <a:t>v</a:t>
            </a:r>
            <a:r>
              <a:rPr lang="cs-CZ" dirty="0" smtClean="0"/>
              <a:t>ejcorodí, někteří </a:t>
            </a:r>
            <a:r>
              <a:rPr lang="cs-CZ" dirty="0" err="1" smtClean="0"/>
              <a:t>vejcoživorodí</a:t>
            </a:r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vlékají svrchní zrohovatělou vrstvu kůže po částech</a:t>
            </a:r>
          </a:p>
          <a:p>
            <a:r>
              <a:rPr lang="cs-CZ" dirty="0"/>
              <a:t>p</a:t>
            </a:r>
            <a:r>
              <a:rPr lang="cs-CZ" dirty="0" smtClean="0"/>
              <a:t>roměnlivá tělní teplota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92130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3855"/>
            <a:ext cx="8229600" cy="1038881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Naši ještěři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88632"/>
          </a:xfrm>
        </p:spPr>
        <p:txBody>
          <a:bodyPr/>
          <a:lstStyle/>
          <a:p>
            <a:r>
              <a:rPr lang="cs-CZ" b="1" dirty="0"/>
              <a:t>j</a:t>
            </a:r>
            <a:r>
              <a:rPr lang="cs-CZ" b="1" dirty="0" smtClean="0"/>
              <a:t>eštěrka obecná </a:t>
            </a:r>
            <a:r>
              <a:rPr lang="cs-CZ" dirty="0" smtClean="0">
                <a:solidFill>
                  <a:srgbClr val="FF0000"/>
                </a:solidFill>
              </a:rPr>
              <a:t>CHRÁNĚNÁ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na teplých místech, má ostré drápky, loví pavouky, hmyz, žížaly, plže, vajíčka s kožovitým obalem klade samice do země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068960"/>
            <a:ext cx="4906316" cy="3544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79388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/>
              <a:t>j</a:t>
            </a:r>
            <a:r>
              <a:rPr lang="cs-CZ" b="1" dirty="0" smtClean="0"/>
              <a:t>eštěrka zelená </a:t>
            </a:r>
            <a:r>
              <a:rPr lang="cs-CZ" dirty="0" smtClean="0">
                <a:solidFill>
                  <a:srgbClr val="FF0000"/>
                </a:solidFill>
              </a:rPr>
              <a:t>CHRÁNĚNÁ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na teplých i vlhkých místech, živí se brouky, drobnými plži, ptačími vejci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04864"/>
            <a:ext cx="5994243" cy="4495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11942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r>
              <a:rPr lang="cs-CZ" b="1" dirty="0"/>
              <a:t>j</a:t>
            </a:r>
            <a:r>
              <a:rPr lang="cs-CZ" b="1" dirty="0" smtClean="0"/>
              <a:t>eštěrka živorodá </a:t>
            </a:r>
            <a:r>
              <a:rPr lang="cs-CZ" dirty="0" smtClean="0">
                <a:solidFill>
                  <a:srgbClr val="FF0000"/>
                </a:solidFill>
              </a:rPr>
              <a:t>CHRÁNĚNÁ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ije na chladnějších místech, v lese, ve vyšších nadmořských místech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64904"/>
            <a:ext cx="5796136" cy="3801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507175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r>
              <a:rPr lang="cs-CZ" b="1" dirty="0"/>
              <a:t>s</a:t>
            </a:r>
            <a:r>
              <a:rPr lang="cs-CZ" b="1" dirty="0" smtClean="0"/>
              <a:t>lepýš křehký </a:t>
            </a:r>
            <a:r>
              <a:rPr lang="cs-CZ" dirty="0" smtClean="0">
                <a:solidFill>
                  <a:srgbClr val="FF0000"/>
                </a:solidFill>
              </a:rPr>
              <a:t>CHRÁNĚNÝ</a:t>
            </a:r>
          </a:p>
          <a:p>
            <a:pPr marL="0" indent="0">
              <a:buNone/>
            </a:pPr>
            <a:r>
              <a:rPr lang="cs-CZ" dirty="0"/>
              <a:t>m</a:t>
            </a:r>
            <a:r>
              <a:rPr lang="cs-CZ" dirty="0" smtClean="0"/>
              <a:t>á zbytky končetin na kostře, žije v listnatých lesích, na loukách, v zahradách, živí se plži, hmyzem, žížalami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708920"/>
            <a:ext cx="5133950" cy="3835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5817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/>
              <a:t>Doplň do textu údaje, které jsi získal při výkladu. </a:t>
            </a:r>
            <a:r>
              <a:rPr lang="cs-CZ" sz="3600" i="1" dirty="0" smtClean="0"/>
              <a:t>/Žáci píší do cvičného sešitu, mohou použít na tabuli programu </a:t>
            </a:r>
            <a:r>
              <a:rPr lang="cs-CZ" sz="3600" i="1" dirty="0" err="1" smtClean="0"/>
              <a:t>ActivInspire</a:t>
            </a:r>
            <a:r>
              <a:rPr lang="cs-CZ" sz="3600" i="1" dirty="0" smtClean="0"/>
              <a:t>/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800" b="1" dirty="0" smtClean="0"/>
              <a:t>JEŠTĚRKY</a:t>
            </a:r>
            <a:r>
              <a:rPr lang="cs-CZ" sz="3800" dirty="0" smtClean="0"/>
              <a:t> mají tělo chráněno kůží, kterou svlékají po……………….. Živí </a:t>
            </a:r>
            <a:r>
              <a:rPr lang="cs-CZ" sz="3800" smtClean="0"/>
              <a:t>se ……………..,…….….,………,………… </a:t>
            </a:r>
            <a:r>
              <a:rPr lang="cs-CZ" sz="3800" dirty="0" smtClean="0"/>
              <a:t>Orientují se v </a:t>
            </a:r>
            <a:r>
              <a:rPr lang="cs-CZ" sz="3800" smtClean="0"/>
              <a:t>prostředí…............. </a:t>
            </a:r>
            <a:r>
              <a:rPr lang="cs-CZ" sz="3800" dirty="0" smtClean="0"/>
              <a:t>Vajíčka kladou…………………… Při útoku </a:t>
            </a:r>
            <a:r>
              <a:rPr lang="cs-CZ" sz="3800" dirty="0" err="1" smtClean="0"/>
              <a:t>predá-tora</a:t>
            </a:r>
            <a:r>
              <a:rPr lang="cs-CZ" sz="3800" dirty="0" smtClean="0"/>
              <a:t> dokáží uniknout tak, že…………….. ……………………………. </a:t>
            </a:r>
            <a:r>
              <a:rPr lang="cs-CZ" sz="3800" dirty="0"/>
              <a:t>M</a:t>
            </a:r>
            <a:r>
              <a:rPr lang="cs-CZ" sz="3800" dirty="0" smtClean="0"/>
              <a:t>ají proměnlivou teplotu těla, proto zimu přečkají v…………....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xmlns="" val="718855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JEŠTĚRKY</a:t>
            </a:r>
            <a:r>
              <a:rPr lang="cs-CZ" sz="3600" dirty="0" smtClean="0"/>
              <a:t> mají tělo chráněno kůží, kterou svlékají po </a:t>
            </a:r>
            <a:r>
              <a:rPr lang="cs-CZ" sz="3600" dirty="0" smtClean="0">
                <a:solidFill>
                  <a:srgbClr val="FF0000"/>
                </a:solidFill>
              </a:rPr>
              <a:t>částech.</a:t>
            </a:r>
            <a:r>
              <a:rPr lang="cs-CZ" sz="3600" dirty="0" smtClean="0"/>
              <a:t>  Živí se </a:t>
            </a:r>
            <a:r>
              <a:rPr lang="cs-CZ" sz="3600" dirty="0" smtClean="0">
                <a:solidFill>
                  <a:srgbClr val="FF0000"/>
                </a:solidFill>
              </a:rPr>
              <a:t>hmyzem, plži, žížalami.</a:t>
            </a:r>
            <a:r>
              <a:rPr lang="cs-CZ" sz="3600" dirty="0" smtClean="0"/>
              <a:t> Orientují se v prostředí </a:t>
            </a:r>
            <a:r>
              <a:rPr lang="cs-CZ" sz="3600" dirty="0" smtClean="0">
                <a:solidFill>
                  <a:srgbClr val="FF0000"/>
                </a:solidFill>
              </a:rPr>
              <a:t>pomocí dlouhého jazyka. </a:t>
            </a:r>
            <a:r>
              <a:rPr lang="cs-CZ" sz="3600" dirty="0" smtClean="0"/>
              <a:t>Vajíčka kladou  </a:t>
            </a:r>
            <a:r>
              <a:rPr lang="cs-CZ" sz="3600" dirty="0" smtClean="0">
                <a:solidFill>
                  <a:srgbClr val="FF0000"/>
                </a:solidFill>
              </a:rPr>
              <a:t>do</a:t>
            </a:r>
            <a:r>
              <a:rPr lang="cs-CZ" sz="3600" dirty="0" smtClean="0"/>
              <a:t> </a:t>
            </a:r>
            <a:r>
              <a:rPr lang="cs-CZ" sz="3600" dirty="0" smtClean="0">
                <a:solidFill>
                  <a:srgbClr val="FF0000"/>
                </a:solidFill>
              </a:rPr>
              <a:t>kompostu, pod kameny, do země. </a:t>
            </a:r>
            <a:r>
              <a:rPr lang="cs-CZ" sz="3600" dirty="0" smtClean="0"/>
              <a:t>Při útoku predátora dokáží uniknout tak, že </a:t>
            </a:r>
            <a:r>
              <a:rPr lang="cs-CZ" sz="3600" dirty="0" smtClean="0">
                <a:solidFill>
                  <a:srgbClr val="FF0000"/>
                </a:solidFill>
              </a:rPr>
              <a:t>odlomí špičku ocasu. </a:t>
            </a:r>
            <a:r>
              <a:rPr lang="cs-CZ" sz="3600" dirty="0" smtClean="0"/>
              <a:t>Mají proměnlivou teplotu těla, proto zimu přečkají v </a:t>
            </a:r>
            <a:r>
              <a:rPr lang="cs-CZ" sz="3600" dirty="0" smtClean="0">
                <a:solidFill>
                  <a:srgbClr val="FF0000"/>
                </a:solidFill>
              </a:rPr>
              <a:t>zemních děrách, pod kořeny stromů.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539381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sz="4000" b="1" dirty="0"/>
              <a:t>u</a:t>
            </a:r>
            <a:r>
              <a:rPr lang="cs-CZ" sz="4000" b="1" dirty="0" smtClean="0"/>
              <a:t>čebnice:</a:t>
            </a:r>
          </a:p>
          <a:p>
            <a:pPr marL="0" indent="0">
              <a:buNone/>
            </a:pPr>
            <a:r>
              <a:rPr lang="cs-CZ" dirty="0" smtClean="0"/>
              <a:t>ČABRADOVÁ, Věra. </a:t>
            </a:r>
            <a:r>
              <a:rPr lang="cs-CZ" i="1" dirty="0" smtClean="0"/>
              <a:t>Přírodopis 7: učebnice pro základní školy a víceletá gymnázia</a:t>
            </a:r>
            <a:r>
              <a:rPr lang="cs-CZ" dirty="0" smtClean="0"/>
              <a:t>. Plzeň: Fraus, 2005, 128 s. ISBN 80-723-8424-4.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Obrázky: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ještěrka obecná. </a:t>
            </a:r>
            <a:r>
              <a:rPr lang="cs-CZ" i="1" dirty="0" smtClean="0">
                <a:effectLst/>
              </a:rPr>
              <a:t>Wikipedie: ještěrka obecná</a:t>
            </a:r>
            <a:r>
              <a:rPr lang="cs-CZ" dirty="0" smtClean="0">
                <a:effectLst/>
              </a:rPr>
              <a:t> [online]. 2013 [cit. 2013-10-27]. Dostupné z: http://commons.wikimedia.org/wiki/File:Lacerta_agilis_Zwinka_AM.JPG?uselang=cs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ještěrka zelená. </a:t>
            </a:r>
            <a:r>
              <a:rPr lang="cs-CZ" i="1" dirty="0" smtClean="0">
                <a:effectLst/>
              </a:rPr>
              <a:t>Wikipedie: ještěrka zelená</a:t>
            </a:r>
            <a:r>
              <a:rPr lang="cs-CZ" dirty="0" smtClean="0">
                <a:effectLst/>
              </a:rPr>
              <a:t> [online]. 2013 [cit. 2013-10-27]. Dostupné z: http://cs.wikipedia.org/wiki/Soubor:JesterkaZelena2.jpg  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ještěrka živorodá. </a:t>
            </a:r>
            <a:r>
              <a:rPr lang="cs-CZ" i="1" dirty="0" smtClean="0">
                <a:effectLst/>
              </a:rPr>
              <a:t>Wikipedie: ještěrka živorodá</a:t>
            </a:r>
            <a:r>
              <a:rPr lang="cs-CZ" dirty="0" smtClean="0">
                <a:effectLst/>
              </a:rPr>
              <a:t> [online]. 2013 [cit. 2013-10-27]. Dostupné z: http://cs.wikipedia.org/wiki/Soubor:Lacerta_vivipara_2_hen_(Marek_Szczepanek).jpg 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Wikipedie: slepýš křehký. </a:t>
            </a:r>
            <a:r>
              <a:rPr lang="cs-CZ" i="1" dirty="0" smtClean="0">
                <a:effectLst/>
              </a:rPr>
              <a:t>Wikipedie: slepýš křehký</a:t>
            </a:r>
            <a:r>
              <a:rPr lang="cs-CZ" dirty="0" smtClean="0">
                <a:effectLst/>
              </a:rPr>
              <a:t> [online]. 2013 [cit. 2013-10-27]. Dostupné z: http://cs.wikipedia.org/wiki/Soubor:Anguidae.jpg </a:t>
            </a: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0966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392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Snímek 1</vt:lpstr>
      <vt:lpstr>JEŠTĚŘI ( po výkladu si zapiš do sešitu)</vt:lpstr>
      <vt:lpstr>Naši ještěři</vt:lpstr>
      <vt:lpstr>Snímek 4</vt:lpstr>
      <vt:lpstr>Snímek 5</vt:lpstr>
      <vt:lpstr>Snímek 6</vt:lpstr>
      <vt:lpstr>Doplň do textu údaje, které jsi získal při výkladu. /Žáci píší do cvičného sešitu, mohou použít na tabuli programu ActivInspire/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Kopalová</dc:creator>
  <cp:lastModifiedBy>Dum</cp:lastModifiedBy>
  <cp:revision>15</cp:revision>
  <dcterms:created xsi:type="dcterms:W3CDTF">2013-10-27T19:24:44Z</dcterms:created>
  <dcterms:modified xsi:type="dcterms:W3CDTF">2013-12-20T12:40:14Z</dcterms:modified>
</cp:coreProperties>
</file>