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82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3900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7760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9312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7776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5535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9869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206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545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616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614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E1E93-A079-4E20-91E7-72FB48539B41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92DA6-44EA-46E4-8221-B6487F7F2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574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75320871"/>
              </p:ext>
            </p:extLst>
          </p:nvPr>
        </p:nvGraphicFramePr>
        <p:xfrm>
          <a:off x="1616075" y="122238"/>
          <a:ext cx="5851525" cy="6583362"/>
        </p:xfrm>
        <a:graphic>
          <a:graphicData uri="http://schemas.openxmlformats.org/presentationml/2006/ole">
            <p:oleObj spid="_x0000_s1033" name="Dokument" r:id="rId3" imgW="5902889" imgH="6652593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4792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 fontScale="90000"/>
          </a:bodyPr>
          <a:lstStyle/>
          <a:p>
            <a:r>
              <a:rPr lang="cs-CZ" sz="6700" b="1" u="sng" dirty="0" smtClean="0"/>
              <a:t>CIZOKRAJNÍ HADI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/po výkladu si zapiš do sešitu/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b="1" dirty="0" smtClean="0"/>
              <a:t>NEJEDOVATÍ ŠKRTIČI</a:t>
            </a:r>
          </a:p>
          <a:p>
            <a:r>
              <a:rPr lang="cs-CZ" sz="4000" b="1" dirty="0" smtClean="0"/>
              <a:t>Hroznýš královský</a:t>
            </a:r>
          </a:p>
          <a:p>
            <a:pPr marL="0" indent="0">
              <a:buNone/>
            </a:pPr>
            <a:r>
              <a:rPr lang="cs-CZ" dirty="0" smtClean="0"/>
              <a:t>Délka asi 4m, živí se savci a ptáky, rodí živá mláďata.</a:t>
            </a:r>
          </a:p>
          <a:p>
            <a:pPr marL="0" indent="0">
              <a:buNone/>
            </a:pPr>
            <a:r>
              <a:rPr lang="cs-CZ" dirty="0" smtClean="0"/>
              <a:t>Žije v Jižní Americe.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56992"/>
            <a:ext cx="4386064" cy="3289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5673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92688"/>
          </a:xfrm>
        </p:spPr>
        <p:txBody>
          <a:bodyPr/>
          <a:lstStyle/>
          <a:p>
            <a:r>
              <a:rPr lang="cs-CZ" sz="4000" b="1" dirty="0" smtClean="0"/>
              <a:t>Anakonda velká</a:t>
            </a:r>
          </a:p>
          <a:p>
            <a:pPr marL="0" indent="0">
              <a:buNone/>
            </a:pPr>
            <a:r>
              <a:rPr lang="cs-CZ" dirty="0" smtClean="0"/>
              <a:t>Délka asi 8-9m, živí se většími hlodavci, ptáky, želvami, rodí živá mláďata. Žije ve vodě řek Amazonky a Orinoka. Cítí-li se ohrožena, může zaútočit i na člověka.</a:t>
            </a:r>
            <a:endParaRPr lang="cs-CZ" dirty="0"/>
          </a:p>
          <a:p>
            <a:pPr marL="0" indent="0">
              <a:lnSpc>
                <a:spcPct val="90000"/>
              </a:lnSpc>
              <a:buNone/>
              <a:defRPr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2931" y="2996952"/>
            <a:ext cx="4961069" cy="3720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4428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sz="4000" b="1" dirty="0" smtClean="0"/>
              <a:t>Krajta mřížkovaná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élka asi 10m </a:t>
            </a:r>
          </a:p>
          <a:p>
            <a:pPr marL="0" indent="0">
              <a:buNone/>
            </a:pPr>
            <a:r>
              <a:rPr lang="cs-CZ" dirty="0" smtClean="0"/>
              <a:t>žije v Indii</a:t>
            </a:r>
          </a:p>
          <a:p>
            <a:pPr marL="0" indent="0">
              <a:buNone/>
            </a:pPr>
            <a:r>
              <a:rPr lang="cs-CZ" dirty="0" smtClean="0"/>
              <a:t>vejcorodá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9973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JEDOVATÍ HADI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/>
              <a:t>Kobra indická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élka asi 2m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iví se hlodavci, obojživelníky, ještěrkami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ejcorodá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br. viz učebnice str.33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413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4000" b="1" dirty="0" smtClean="0"/>
              <a:t>Chřestýš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iví se drobnými savci, ptáky, rodí živá mláďata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Americe, chřestítko z článků zaschlé pokožky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6389146" cy="399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2748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r>
              <a:rPr lang="cs-CZ" sz="4000" b="1" dirty="0" smtClean="0"/>
              <a:t>Korálovec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élka asi 1m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iví se jinými hady a obratlovci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Americe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br. viz učebnice str.33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4000" b="1" dirty="0" smtClean="0"/>
              <a:t>Zmije růžkatá</a:t>
            </a:r>
          </a:p>
          <a:p>
            <a:pPr marL="0" indent="0">
              <a:buNone/>
            </a:pPr>
            <a:r>
              <a:rPr lang="cs-CZ" dirty="0" smtClean="0"/>
              <a:t>Žije v Evropě</a:t>
            </a:r>
          </a:p>
          <a:p>
            <a:pPr marL="0" indent="0">
              <a:buNone/>
            </a:pPr>
            <a:r>
              <a:rPr lang="cs-CZ" dirty="0" smtClean="0"/>
              <a:t>jedovatá, nebezpečná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611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Zamysli se a odpověz na otázky.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/žáci pracují do sešitu, na tabuli mohou použít program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/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501317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Jaká je teplota těla hadů?</a:t>
            </a:r>
          </a:p>
          <a:p>
            <a:pPr marL="514350" indent="-514350">
              <a:buAutoNum type="arabicPeriod"/>
            </a:pPr>
            <a:r>
              <a:rPr lang="cs-CZ" altLang="cs-CZ" dirty="0" smtClean="0"/>
              <a:t>Mají hadi končetiny nebo jejich zbytky na kostře?</a:t>
            </a:r>
          </a:p>
          <a:p>
            <a:pPr marL="514350" indent="-514350">
              <a:buAutoNum type="arabicPeriod"/>
            </a:pPr>
            <a:r>
              <a:rPr lang="cs-CZ" altLang="cs-CZ" dirty="0" smtClean="0"/>
              <a:t>Jsou to dravci?</a:t>
            </a:r>
          </a:p>
          <a:p>
            <a:pPr marL="514350" indent="-514350">
              <a:buAutoNum type="arabicPeriod"/>
            </a:pPr>
            <a:r>
              <a:rPr lang="cs-CZ" altLang="cs-CZ" dirty="0" smtClean="0"/>
              <a:t>Jak se liší zorničky zmije a užovky? </a:t>
            </a:r>
            <a:r>
              <a:rPr lang="cs-CZ" altLang="cs-CZ" smtClean="0"/>
              <a:t>Nakresli.</a:t>
            </a:r>
            <a:endParaRPr lang="cs-CZ" altLang="cs-CZ" dirty="0" smtClean="0"/>
          </a:p>
          <a:p>
            <a:pPr marL="514350" indent="-514350">
              <a:buAutoNum type="arabicPeriod"/>
            </a:pPr>
            <a:r>
              <a:rPr lang="cs-CZ" dirty="0"/>
              <a:t>Jaká je 1. pomoc při </a:t>
            </a:r>
            <a:r>
              <a:rPr lang="cs-CZ" dirty="0" smtClean="0"/>
              <a:t>uštknutí zmijí? 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Kterého našeho hada uvidíš plavat? </a:t>
            </a:r>
          </a:p>
          <a:p>
            <a:pPr marL="514350" indent="-514350">
              <a:buAutoNum type="arabicPeriod"/>
            </a:pPr>
            <a:r>
              <a:rPr lang="cs-CZ" dirty="0"/>
              <a:t>Kde </a:t>
            </a:r>
            <a:r>
              <a:rPr lang="cs-CZ" dirty="0" smtClean="0"/>
              <a:t>můžeš najít zmiji ve dne? </a:t>
            </a:r>
            <a:endParaRPr lang="cs-CZ" altLang="cs-CZ" dirty="0" smtClean="0"/>
          </a:p>
          <a:p>
            <a:pPr marL="514350" indent="-514350">
              <a:buAutoNum type="arabicPeriod"/>
            </a:pPr>
            <a:endParaRPr lang="cs-CZ" altLang="cs-CZ" dirty="0" smtClean="0"/>
          </a:p>
          <a:p>
            <a:pPr marL="1371600" lvl="3" indent="0">
              <a:buNone/>
            </a:pPr>
            <a:endParaRPr lang="cs-CZ" altLang="cs-CZ" sz="24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039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Teplota těla hadů je proměnlivá podle teploty prostředí.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Ne, nemají.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Ano, loví.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Zmije </a:t>
            </a:r>
            <a:r>
              <a:rPr lang="cs-CZ" b="1" dirty="0">
                <a:solidFill>
                  <a:srgbClr val="FF0000"/>
                </a:solidFill>
              </a:rPr>
              <a:t>má štěrbinovité zorničky, užovka kulaté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Zachováme klid, pevně stáhneme uštknutou končetinu asi 5cm nad ránou směrem k </a:t>
            </a:r>
            <a:r>
              <a:rPr lang="cs-CZ" b="1" dirty="0" smtClean="0">
                <a:solidFill>
                  <a:srgbClr val="FF0000"/>
                </a:solidFill>
              </a:rPr>
              <a:t>srdci /</a:t>
            </a:r>
            <a:r>
              <a:rPr lang="cs-CZ" b="1" dirty="0" smtClean="0">
                <a:solidFill>
                  <a:srgbClr val="FF0000"/>
                </a:solidFill>
              </a:rPr>
              <a:t>povolujeme po 15min./, přivoláme lékařskou pomoc.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Užovku obojkovou.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Ve dne můžeš zmiji </a:t>
            </a:r>
            <a:r>
              <a:rPr lang="cs-CZ" b="1" dirty="0">
                <a:solidFill>
                  <a:srgbClr val="FF0000"/>
                </a:solidFill>
              </a:rPr>
              <a:t>najít, jak se vyhřívá na </a:t>
            </a:r>
            <a:r>
              <a:rPr lang="cs-CZ" b="1" dirty="0" smtClean="0">
                <a:solidFill>
                  <a:srgbClr val="FF0000"/>
                </a:solidFill>
              </a:rPr>
              <a:t>kamenitých slunných </a:t>
            </a:r>
            <a:r>
              <a:rPr lang="cs-CZ" b="1" dirty="0">
                <a:solidFill>
                  <a:srgbClr val="FF0000"/>
                </a:solidFill>
              </a:rPr>
              <a:t>místech.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88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/>
              <a:t>u</a:t>
            </a:r>
            <a:r>
              <a:rPr lang="cs-CZ" b="1" dirty="0" smtClean="0">
                <a:effectLst/>
              </a:rPr>
              <a:t>čebnice: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ČABRADOVÁ, Věra. </a:t>
            </a:r>
            <a:r>
              <a:rPr lang="cs-CZ" i="1" dirty="0" smtClean="0"/>
              <a:t>Přírodopis 7: učebnice pro základní školy a víceletá gymnázia</a:t>
            </a:r>
            <a:r>
              <a:rPr lang="cs-CZ" dirty="0" smtClean="0"/>
              <a:t>. Plzeň: Fraus, 2005, 128 s. ISBN 80-723-8424-4.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</a:t>
            </a:r>
            <a:r>
              <a:rPr lang="cs-CZ" b="1" dirty="0" smtClean="0">
                <a:effectLst/>
              </a:rPr>
              <a:t>brázky: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hroznýš královský. </a:t>
            </a:r>
            <a:r>
              <a:rPr lang="cs-CZ" i="1" dirty="0" smtClean="0">
                <a:effectLst/>
              </a:rPr>
              <a:t>Wikipedie: hroznýš královský</a:t>
            </a:r>
            <a:r>
              <a:rPr lang="cs-CZ" dirty="0" smtClean="0">
                <a:effectLst/>
              </a:rPr>
              <a:t> [online]. 2013 [cit. 2013-10-29]. Dostupné z: http://commons.wikimedia.org/wiki/File:Boa_constrictor,_Va%C5%88kovka,_Brno_(1).jpg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chřestýš. </a:t>
            </a:r>
            <a:r>
              <a:rPr lang="cs-CZ" i="1" dirty="0" smtClean="0">
                <a:effectLst/>
              </a:rPr>
              <a:t>Wikipedie: chřestýš</a:t>
            </a:r>
            <a:r>
              <a:rPr lang="cs-CZ" dirty="0" smtClean="0">
                <a:effectLst/>
              </a:rPr>
              <a:t> [online]. 2013 [cit. 2013-10-29]. Dostupné z: http://commons.wikimedia.org/wiki/File:Crotalus_atrox_Zoopark_Dvorec.jpg?uselang=cs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anakonda velká. </a:t>
            </a:r>
            <a:r>
              <a:rPr lang="cs-CZ" i="1" dirty="0" smtClean="0">
                <a:effectLst/>
              </a:rPr>
              <a:t>Wikipedie: anakonda velká</a:t>
            </a:r>
            <a:r>
              <a:rPr lang="cs-CZ" dirty="0" smtClean="0">
                <a:effectLst/>
              </a:rPr>
              <a:t> [online]. 2013 [cit. 2013-10-29]. Dostupné z: http://commons.wikimedia.org/w/index.php?title=Special%3ASearch&amp;profile=default&amp;search=anakonda+velk%C3%A1&amp;fulltext=Search&amp;uselang=cs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98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372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Snímek 1</vt:lpstr>
      <vt:lpstr>CIZOKRAJNÍ HADI /po výkladu si zapiš do sešitu/</vt:lpstr>
      <vt:lpstr>Snímek 3</vt:lpstr>
      <vt:lpstr>Snímek 4</vt:lpstr>
      <vt:lpstr>JEDOVATÍ HADI</vt:lpstr>
      <vt:lpstr>Snímek 6</vt:lpstr>
      <vt:lpstr>Snímek 7</vt:lpstr>
      <vt:lpstr>Zamysli se a odpověz na otázky. /žáci pracují do sešitu, na tabuli mohou použít program ActivInspire/</vt:lpstr>
      <vt:lpstr>ŘEŠENÍ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19</cp:revision>
  <dcterms:created xsi:type="dcterms:W3CDTF">2013-10-29T16:56:45Z</dcterms:created>
  <dcterms:modified xsi:type="dcterms:W3CDTF">2013-12-20T12:52:19Z</dcterms:modified>
</cp:coreProperties>
</file>