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263" r:id="rId4"/>
    <p:sldId id="258" r:id="rId5"/>
    <p:sldId id="266" r:id="rId6"/>
    <p:sldId id="259" r:id="rId7"/>
    <p:sldId id="260" r:id="rId8"/>
    <p:sldId id="273" r:id="rId9"/>
    <p:sldId id="272" r:id="rId10"/>
    <p:sldId id="274" r:id="rId11"/>
    <p:sldId id="269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33CC33"/>
    <a:srgbClr val="FF3399"/>
    <a:srgbClr val="CC0000"/>
    <a:srgbClr val="00CC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FF4D5238-5E77-4FFA-A860-B5C47423327D}" type="slidenum">
              <a:rPr lang="cs-CZ" altLang="cs-CZ" smtClean="0"/>
              <a:pPr algn="r" eaLnBrk="1" hangingPunct="1">
                <a:spcBef>
                  <a:spcPct val="0"/>
                </a:spcBef>
              </a:pPr>
              <a:t>4</a:t>
            </a:fld>
            <a:endParaRPr lang="cs-CZ" altLang="cs-CZ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2446097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Zpětná vazba v zesilovačích 1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Zesilovač, RC člen, vazba, zesílení, zkreslení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Zpětná vazba v zesilovačích </a:t>
            </a:r>
            <a:r>
              <a:rPr lang="cs-CZ" altLang="cs-CZ" sz="2400" b="1" dirty="0" smtClean="0"/>
              <a:t>1</a:t>
            </a:r>
            <a:endParaRPr lang="cs-CZ" altLang="cs-CZ" sz="2400" b="1" dirty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VY_32_INOVACE_36_717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5925" y="2443163"/>
            <a:ext cx="8337550" cy="34544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ZPĚTNÁ VAZBA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V ZESILOVAČÍCH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658813" y="959667"/>
            <a:ext cx="7878605" cy="5106155"/>
          </a:xfrm>
        </p:spPr>
        <p:txBody>
          <a:bodyPr/>
          <a:lstStyle/>
          <a:p>
            <a:r>
              <a:rPr lang="cs-CZ" altLang="cs-CZ" sz="1500" b="1" i="1" dirty="0" smtClean="0">
                <a:solidFill>
                  <a:srgbClr val="CC0000"/>
                </a:solidFill>
                <a:latin typeface="Bookman Old Style" pitchFamily="18" charset="0"/>
              </a:rPr>
              <a:t>     </a:t>
            </a:r>
            <a:r>
              <a:rPr lang="cs-CZ" sz="2800" b="1" u="sng" dirty="0"/>
              <a:t>ZPĚTNÁ </a:t>
            </a:r>
            <a:r>
              <a:rPr lang="cs-CZ" sz="2800" b="1" u="sng" dirty="0" smtClean="0"/>
              <a:t>VAZBA</a:t>
            </a:r>
            <a:endParaRPr lang="cs-CZ" sz="2800" b="1" dirty="0"/>
          </a:p>
          <a:p>
            <a:pPr algn="just"/>
            <a:r>
              <a:rPr lang="cs-CZ" sz="2400" dirty="0"/>
              <a:t>Je to zpětné působení výstupu zesilovače na jeho vstup</a:t>
            </a:r>
            <a:r>
              <a:rPr lang="cs-CZ" sz="2400" dirty="0" smtClean="0"/>
              <a:t>.</a:t>
            </a:r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>
              <a:lnSpc>
                <a:spcPct val="150000"/>
              </a:lnSpc>
            </a:pPr>
            <a:endParaRPr lang="cs-CZ" sz="2400" i="1" u="sng" dirty="0" smtClean="0"/>
          </a:p>
          <a:p>
            <a:pPr algn="just">
              <a:lnSpc>
                <a:spcPct val="150000"/>
              </a:lnSpc>
            </a:pPr>
            <a:r>
              <a:rPr lang="cs-CZ" sz="2400" i="1" u="sng" dirty="0" smtClean="0"/>
              <a:t>Přesněji</a:t>
            </a:r>
            <a:r>
              <a:rPr lang="cs-CZ" sz="2400" dirty="0"/>
              <a:t>: předávání energie z části zesilovače od vstupu vzdálenějších, zpět do míst v zesilovači vstupu bližších. </a:t>
            </a:r>
          </a:p>
          <a:p>
            <a:pPr algn="just"/>
            <a:endParaRPr lang="cs-CZ" sz="24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859" y="2001674"/>
            <a:ext cx="3793966" cy="2280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2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2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9"/>
          <p:cNvSpPr>
            <a:spLocks noGrp="1" noChangeArrowheads="1"/>
          </p:cNvSpPr>
          <p:nvPr>
            <p:ph type="title"/>
          </p:nvPr>
        </p:nvSpPr>
        <p:spPr>
          <a:xfrm>
            <a:off x="1353493" y="1007968"/>
            <a:ext cx="6432487" cy="364551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Realizuje se děličem napětí nebo RC členy. </a:t>
            </a:r>
            <a:br>
              <a:rPr lang="cs-CZ" sz="2800" dirty="0" smtClean="0">
                <a:latin typeface="Calibri" panose="020F0502020204030204" pitchFamily="34" charset="0"/>
              </a:rPr>
            </a:br>
            <a:r>
              <a:rPr lang="cs-CZ" sz="2800" dirty="0" smtClean="0">
                <a:latin typeface="Calibri" panose="020F0502020204030204" pitchFamily="34" charset="0"/>
              </a:rPr>
              <a:t>Polarita zpětnovazebního signálu vzhledem k signálu vstupnímu nám určuje, zda je ZV kladná nebo záporná.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751845" y="1122630"/>
            <a:ext cx="5943601" cy="3494638"/>
          </a:xfrm>
        </p:spPr>
        <p:txBody>
          <a:bodyPr/>
          <a:lstStyle/>
          <a:p>
            <a:pPr lvl="0" algn="l">
              <a:spcBef>
                <a:spcPts val="1200"/>
              </a:spcBef>
            </a:pPr>
            <a:r>
              <a:rPr lang="cs-CZ" sz="2400" b="1" i="1" u="sng" dirty="0" smtClean="0">
                <a:latin typeface="Calibri" panose="020F0502020204030204" pitchFamily="34" charset="0"/>
              </a:rPr>
              <a:t>Zavedením ZV se mění</a:t>
            </a:r>
            <a:br>
              <a:rPr lang="cs-CZ" sz="2400" b="1" i="1" u="sng" dirty="0" smtClean="0">
                <a:latin typeface="Calibri" panose="020F0502020204030204" pitchFamily="34" charset="0"/>
              </a:rPr>
            </a:br>
            <a:r>
              <a:rPr lang="cs-CZ" sz="2400" b="1" i="1" u="sng" dirty="0">
                <a:latin typeface="Calibri" panose="020F0502020204030204" pitchFamily="34" charset="0"/>
              </a:rPr>
              <a:t/>
            </a:r>
            <a:br>
              <a:rPr lang="cs-CZ" sz="2400" b="1" i="1" u="sng" dirty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- zesílení zesilovače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- stabilita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- nelineární zkreslení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- odstup užitečného signálu od šumu a </a:t>
            </a:r>
            <a:r>
              <a:rPr lang="cs-CZ" sz="2400" dirty="0" err="1" smtClean="0">
                <a:latin typeface="Calibri" panose="020F0502020204030204" pitchFamily="34" charset="0"/>
              </a:rPr>
              <a:t>brumu</a:t>
            </a: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- šířka přenášeného kmitočtového pásma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- vstupní a výstupní impedance</a:t>
            </a:r>
            <a:br>
              <a:rPr lang="cs-CZ" sz="2400" dirty="0" smtClean="0">
                <a:latin typeface="Calibri" panose="020F0502020204030204" pitchFamily="34" charset="0"/>
              </a:rPr>
            </a:br>
            <a:endParaRPr 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39501" y="727310"/>
            <a:ext cx="6699565" cy="4958265"/>
          </a:xfrm>
        </p:spPr>
        <p:txBody>
          <a:bodyPr/>
          <a:lstStyle/>
          <a:p>
            <a:pPr algn="l"/>
            <a:r>
              <a:rPr lang="cs-CZ" sz="2400" dirty="0" smtClean="0">
                <a:latin typeface="Calibri" panose="020F0502020204030204" pitchFamily="34" charset="0"/>
              </a:rPr>
              <a:t>Po zavedení zpětné vazby se změní zesílení dle vztahu: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 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i="1" dirty="0" smtClean="0">
                <a:latin typeface="Calibri" panose="020F0502020204030204" pitchFamily="34" charset="0"/>
              </a:rPr>
              <a:t>A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U</a:t>
            </a:r>
            <a:r>
              <a:rPr lang="cs-CZ" sz="2400" baseline="-25000" dirty="0" smtClean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…...... původní zesílení zesilovače    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i="1" dirty="0" smtClean="0">
                <a:latin typeface="Calibri" panose="020F0502020204030204" pitchFamily="34" charset="0"/>
              </a:rPr>
              <a:t>A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U</a:t>
            </a:r>
            <a:r>
              <a:rPr lang="cs-CZ" sz="2400" i="1" dirty="0" smtClean="0">
                <a:latin typeface="Calibri" panose="020F0502020204030204" pitchFamily="34" charset="0"/>
              </a:rPr>
              <a:t>’</a:t>
            </a:r>
            <a:r>
              <a:rPr lang="cs-CZ" sz="2400" dirty="0" smtClean="0">
                <a:latin typeface="Calibri" panose="020F0502020204030204" pitchFamily="34" charset="0"/>
              </a:rPr>
              <a:t>........ zesílení po zavedení ZV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i="1" dirty="0" smtClean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dirty="0" smtClean="0">
                <a:latin typeface="Calibri" panose="020F0502020204030204" pitchFamily="34" charset="0"/>
              </a:rPr>
              <a:t> …....... přenos ZV	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i="1" dirty="0" smtClean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 smtClean="0">
                <a:latin typeface="Calibri" panose="020F0502020204030204" pitchFamily="34" charset="0"/>
              </a:rPr>
              <a:t> A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U </a:t>
            </a:r>
            <a:r>
              <a:rPr lang="cs-CZ" sz="2400" dirty="0" smtClean="0">
                <a:latin typeface="Calibri" panose="020F0502020204030204" pitchFamily="34" charset="0"/>
              </a:rPr>
              <a:t>…. přenos otevřené ZV smyčky</a:t>
            </a:r>
            <a:br>
              <a:rPr lang="cs-CZ" sz="2400" dirty="0" smtClean="0">
                <a:latin typeface="Calibri" panose="020F0502020204030204" pitchFamily="34" charset="0"/>
              </a:rPr>
            </a:br>
            <a:endParaRPr lang="cs-CZ" altLang="cs-CZ" sz="2400" dirty="0" smtClean="0">
              <a:latin typeface="Calibri" panose="020F0502020204030204" pitchFamily="34" charset="0"/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0351" y="1779697"/>
            <a:ext cx="3111562" cy="1227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1655" y="959668"/>
            <a:ext cx="7772400" cy="552262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2400"/>
              </a:spcBef>
              <a:spcAft>
                <a:spcPts val="2400"/>
              </a:spcAft>
            </a:pPr>
            <a:r>
              <a:rPr lang="cs-CZ" sz="2400" b="1" dirty="0"/>
              <a:t>KLADNÁ ZPĚTNÁ </a:t>
            </a:r>
            <a:r>
              <a:rPr lang="cs-CZ" sz="2400" b="1" dirty="0" smtClean="0"/>
              <a:t>VAZBA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endParaRPr lang="cs-CZ" altLang="cs-CZ" sz="20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975808" y="1602463"/>
            <a:ext cx="7416753" cy="4472412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ZV signál je ve fázi s původním (vstupním) </a:t>
            </a:r>
            <a:r>
              <a:rPr lang="cs-CZ" sz="2400" dirty="0" smtClean="0">
                <a:latin typeface="Calibri" panose="020F0502020204030204" pitchFamily="34" charset="0"/>
              </a:rPr>
              <a:t>signálem</a:t>
            </a:r>
          </a:p>
          <a:p>
            <a:pPr algn="just">
              <a:lnSpc>
                <a:spcPct val="150000"/>
              </a:lnSpc>
            </a:pPr>
            <a:r>
              <a:rPr lang="cs-CZ" sz="2400" b="1" i="1" dirty="0" smtClean="0">
                <a:latin typeface="Calibri" panose="020F0502020204030204" pitchFamily="34" charset="0"/>
              </a:rPr>
              <a:t>Součin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b="1" i="1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>
                <a:latin typeface="Calibri" panose="020F0502020204030204" pitchFamily="34" charset="0"/>
              </a:rPr>
              <a:t> A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r>
              <a:rPr lang="cs-CZ" sz="2400" b="1" i="1" dirty="0">
                <a:latin typeface="Calibri" panose="020F0502020204030204" pitchFamily="34" charset="0"/>
              </a:rPr>
              <a:t> je kladný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(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A</a:t>
            </a:r>
            <a:r>
              <a:rPr lang="cs-CZ" sz="2400" i="1" baseline="-25000" dirty="0">
                <a:latin typeface="Calibri" panose="020F0502020204030204" pitchFamily="34" charset="0"/>
              </a:rPr>
              <a:t>U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</a:t>
            </a:r>
            <a:r>
              <a:rPr lang="cs-CZ" sz="2400" i="1" dirty="0">
                <a:latin typeface="Calibri" panose="020F0502020204030204" pitchFamily="34" charset="0"/>
              </a:rPr>
              <a:t>  </a:t>
            </a:r>
            <a:r>
              <a:rPr lang="cs-CZ" sz="2400" i="1" dirty="0" smtClean="0">
                <a:latin typeface="Calibri" panose="020F0502020204030204" pitchFamily="34" charset="0"/>
              </a:rPr>
              <a:t>0)</a:t>
            </a:r>
            <a:endParaRPr lang="cs-CZ" sz="2400" dirty="0" smtClean="0">
              <a:latin typeface="Calibri" panose="020F0502020204030204" pitchFamily="34" charset="0"/>
            </a:endParaRPr>
          </a:p>
          <a:p>
            <a:r>
              <a:rPr lang="cs-CZ" sz="2400" dirty="0" smtClean="0">
                <a:latin typeface="Calibri" panose="020F0502020204030204" pitchFamily="34" charset="0"/>
              </a:rPr>
              <a:t>Zavedením </a:t>
            </a:r>
            <a:r>
              <a:rPr lang="cs-CZ" sz="2400" dirty="0">
                <a:latin typeface="Calibri" panose="020F0502020204030204" pitchFamily="34" charset="0"/>
              </a:rPr>
              <a:t>kladné ZV </a:t>
            </a:r>
            <a:r>
              <a:rPr lang="cs-CZ" sz="2400" dirty="0" smtClean="0">
                <a:latin typeface="Calibri" panose="020F0502020204030204" pitchFamily="34" charset="0"/>
              </a:rPr>
              <a:t>se: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zvětšuje zesílení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zvětšuje </a:t>
            </a:r>
            <a:r>
              <a:rPr lang="cs-CZ" sz="2400" dirty="0">
                <a:latin typeface="Calibri" panose="020F0502020204030204" pitchFamily="34" charset="0"/>
              </a:rPr>
              <a:t>zkreslení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zmenšuje </a:t>
            </a:r>
            <a:r>
              <a:rPr lang="cs-CZ" sz="2400" dirty="0">
                <a:latin typeface="Calibri" panose="020F0502020204030204" pitchFamily="34" charset="0"/>
              </a:rPr>
              <a:t>se stabilita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zmenšuje </a:t>
            </a:r>
            <a:r>
              <a:rPr lang="cs-CZ" sz="2400" dirty="0">
                <a:latin typeface="Calibri" panose="020F0502020204030204" pitchFamily="34" charset="0"/>
              </a:rPr>
              <a:t>se frekvenční pásmo zesilovaných </a:t>
            </a:r>
            <a:r>
              <a:rPr lang="cs-CZ" sz="2400" dirty="0" smtClean="0">
                <a:latin typeface="Calibri" panose="020F0502020204030204" pitchFamily="34" charset="0"/>
              </a:rPr>
              <a:t>signálů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cs-CZ" sz="22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Používá </a:t>
            </a:r>
            <a:r>
              <a:rPr lang="cs-CZ" sz="2400" dirty="0">
                <a:latin typeface="Calibri" panose="020F0502020204030204" pitchFamily="34" charset="0"/>
              </a:rPr>
              <a:t>se v oscilátorech, kde vyvolává periodické netlumené kmity.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361" y="1050201"/>
            <a:ext cx="8229600" cy="715224"/>
          </a:xfrm>
        </p:spPr>
        <p:txBody>
          <a:bodyPr/>
          <a:lstStyle/>
          <a:p>
            <a:r>
              <a:rPr lang="cs-CZ" sz="2400" b="1" dirty="0"/>
              <a:t>ZÁPORNÁ ZPĚTNÁ VAZBA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7445" y="1738267"/>
            <a:ext cx="7808614" cy="382961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ZV signál je v </a:t>
            </a:r>
            <a:r>
              <a:rPr lang="cs-CZ" sz="2400" dirty="0" err="1">
                <a:latin typeface="Calibri" panose="020F0502020204030204" pitchFamily="34" charset="0"/>
              </a:rPr>
              <a:t>protifázi</a:t>
            </a:r>
            <a:r>
              <a:rPr lang="cs-CZ" sz="2400" dirty="0">
                <a:latin typeface="Calibri" panose="020F0502020204030204" pitchFamily="34" charset="0"/>
              </a:rPr>
              <a:t> vzhledem ke vstupnímu signálu.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Součin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b="1" i="1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>
                <a:latin typeface="Calibri" panose="020F0502020204030204" pitchFamily="34" charset="0"/>
              </a:rPr>
              <a:t> A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r>
              <a:rPr lang="cs-CZ" sz="2400" b="1" i="1" dirty="0">
                <a:latin typeface="Calibri" panose="020F0502020204030204" pitchFamily="34" charset="0"/>
              </a:rPr>
              <a:t> je záporný</a:t>
            </a:r>
            <a:r>
              <a:rPr lang="cs-CZ" sz="2400" i="1" dirty="0">
                <a:latin typeface="Calibri" panose="020F0502020204030204" pitchFamily="34" charset="0"/>
              </a:rPr>
              <a:t> (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A</a:t>
            </a:r>
            <a:r>
              <a:rPr lang="cs-CZ" sz="2400" i="1" baseline="-25000" dirty="0">
                <a:latin typeface="Calibri" panose="020F0502020204030204" pitchFamily="34" charset="0"/>
              </a:rPr>
              <a:t>U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</a:t>
            </a:r>
            <a:r>
              <a:rPr lang="cs-CZ" sz="2400" i="1" dirty="0">
                <a:latin typeface="Calibri" panose="020F0502020204030204" pitchFamily="34" charset="0"/>
              </a:rPr>
              <a:t>  0)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Zavedením záporné ZV se: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zmenší zesílení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zvětší stabilita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zmenší se nelineární zkreslení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rozšíří se přenášené kmitočtové </a:t>
            </a:r>
            <a:r>
              <a:rPr lang="cs-CZ" sz="2400" dirty="0" smtClean="0">
                <a:latin typeface="Calibri" panose="020F0502020204030204" pitchFamily="34" charset="0"/>
              </a:rPr>
              <a:t>pásmo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Používá se v </a:t>
            </a:r>
            <a:r>
              <a:rPr lang="cs-CZ" sz="2400" i="1" dirty="0">
                <a:latin typeface="Calibri" panose="020F0502020204030204" pitchFamily="34" charset="0"/>
              </a:rPr>
              <a:t>nf</a:t>
            </a:r>
            <a:r>
              <a:rPr lang="cs-CZ" sz="2400" dirty="0">
                <a:latin typeface="Calibri" panose="020F0502020204030204" pitchFamily="34" charset="0"/>
              </a:rPr>
              <a:t> a </a:t>
            </a:r>
            <a:r>
              <a:rPr lang="cs-CZ" sz="2400" i="1" dirty="0">
                <a:latin typeface="Calibri" panose="020F0502020204030204" pitchFamily="34" charset="0"/>
              </a:rPr>
              <a:t>vf </a:t>
            </a:r>
            <a:r>
              <a:rPr lang="cs-CZ" sz="2400" dirty="0">
                <a:latin typeface="Calibri" panose="020F0502020204030204" pitchFamily="34" charset="0"/>
              </a:rPr>
              <a:t>zesilovačích pro zlepšení jejich parametrů.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28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184" y="1120445"/>
            <a:ext cx="7036507" cy="1622756"/>
          </a:xfrm>
        </p:spPr>
        <p:txBody>
          <a:bodyPr anchor="t"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Ve stejném poměru, jako se zmenší zesílení zesilovače, zmenší se též zkreslení výstupního signálu a zvětší se odstup užitečného signálu od rušivých napětí.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                     Změna zkreslení nastává dle </a:t>
            </a:r>
            <a:r>
              <a:rPr lang="cs-CZ" sz="2400" dirty="0" smtClean="0">
                <a:latin typeface="Calibri" panose="020F0502020204030204" pitchFamily="34" charset="0"/>
              </a:rPr>
              <a:t>vztahu</a:t>
            </a: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Z toho vyplývá, že při kladné ZV se zkreslení zvětšuje a při záporné ZV zmenšuje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192" y="2992287"/>
            <a:ext cx="2673634" cy="1336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269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20570" y="1774479"/>
            <a:ext cx="6038661" cy="2172832"/>
          </a:xfrm>
        </p:spPr>
        <p:txBody>
          <a:bodyPr/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Vysvětli pojem zpětná vazba!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Jak je zpětná vazba realizována?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Co vše se změní zavedením zpětné vazby?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Kladná a záporná zpětná vazba.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278981" y="1532173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11273" name="TextovéPole 10"/>
          <p:cNvSpPr txBox="1">
            <a:spLocks noChangeArrowheads="1"/>
          </p:cNvSpPr>
          <p:nvPr/>
        </p:nvSpPr>
        <p:spPr bwMode="auto">
          <a:xfrm>
            <a:off x="755650" y="2448177"/>
            <a:ext cx="76327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Text i obrázky vlastní</a:t>
            </a:r>
            <a:endParaRPr lang="cs-CZ" alt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73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1906</TotalTime>
  <Words>374</Words>
  <Application>Microsoft Office PowerPoint</Application>
  <PresentationFormat>Předvádění na obrazovce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Prezentace aplikace PowerPoint</vt:lpstr>
      <vt:lpstr>Realizuje se děličem napětí nebo RC členy.  Polarita zpětnovazebního signálu vzhledem k signálu vstupnímu nám určuje, zda je ZV kladná nebo záporná.</vt:lpstr>
      <vt:lpstr>Zavedením ZV se mění  - zesílení zesilovače - stabilita - nelineární zkreslení - odstup užitečného signálu od šumu a brumu - šířka přenášeného kmitočtového pásma - vstupní a výstupní impedance </vt:lpstr>
      <vt:lpstr>Po zavedení zpětné vazby se změní zesílení dle vztahu:       AU …...... původní zesílení zesilovače     AU’........ zesílení po zavedení ZV  …....... přenos ZV    AU …. přenos otevřené ZV smyčky </vt:lpstr>
      <vt:lpstr>KLADNÁ ZPĚTNÁ VAZBA  </vt:lpstr>
      <vt:lpstr>ZÁPORNÁ ZPĚTNÁ VAZBA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66</cp:revision>
  <dcterms:created xsi:type="dcterms:W3CDTF">2006-12-09T22:12:50Z</dcterms:created>
  <dcterms:modified xsi:type="dcterms:W3CDTF">2013-12-20T19:00:31Z</dcterms:modified>
</cp:coreProperties>
</file>