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8" r:id="rId3"/>
    <p:sldId id="263" r:id="rId4"/>
    <p:sldId id="258" r:id="rId5"/>
    <p:sldId id="277" r:id="rId6"/>
    <p:sldId id="278" r:id="rId7"/>
    <p:sldId id="260" r:id="rId8"/>
    <p:sldId id="273" r:id="rId9"/>
    <p:sldId id="279" r:id="rId10"/>
    <p:sldId id="280" r:id="rId11"/>
    <p:sldId id="274" r:id="rId12"/>
    <p:sldId id="269" r:id="rId13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FF4D5238-5E77-4FFA-A860-B5C47423327D}" type="slidenum">
              <a:rPr lang="cs-CZ" altLang="cs-CZ" smtClean="0"/>
              <a:pPr algn="r" eaLnBrk="1" hangingPunct="1">
                <a:spcBef>
                  <a:spcPct val="0"/>
                </a:spcBef>
              </a:pPr>
              <a:t>4</a:t>
            </a:fld>
            <a:endParaRPr lang="cs-CZ" altLang="cs-CZ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FF4D5238-5E77-4FFA-A860-B5C47423327D}" type="slidenum">
              <a:rPr lang="cs-CZ" altLang="cs-CZ" smtClean="0"/>
              <a:pPr algn="r" eaLnBrk="1" hangingPunct="1">
                <a:spcBef>
                  <a:spcPct val="0"/>
                </a:spcBef>
              </a:pPr>
              <a:t>6</a:t>
            </a:fld>
            <a:endParaRPr lang="cs-CZ" altLang="cs-CZ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401347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Zpětná vazba v zesilovačích 2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Zesilovač, RC člen, vazba, zesílení, zkreslení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Zpětná vazba v zesilovačích 2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VY_32_INOVACE_36_718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5925" y="2443163"/>
            <a:ext cx="8337550" cy="34544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ZPĚTNÁ VAZBA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V ZESILOVAČÍCH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814812" y="977774"/>
            <a:ext cx="7396681" cy="5106155"/>
          </a:xfrm>
        </p:spPr>
        <p:txBody>
          <a:bodyPr/>
          <a:lstStyle/>
          <a:p>
            <a:r>
              <a:rPr lang="cs-CZ" altLang="cs-CZ" sz="1500" b="1" i="1" dirty="0" smtClean="0">
                <a:solidFill>
                  <a:srgbClr val="CC0000"/>
                </a:solidFill>
                <a:latin typeface="Bookman Old Style" pitchFamily="18" charset="0"/>
              </a:rPr>
              <a:t>     </a:t>
            </a:r>
            <a:r>
              <a:rPr lang="cs-CZ" sz="2800" b="1" i="1" u="sng" dirty="0" smtClean="0"/>
              <a:t>Napěťová zpětná vazba</a:t>
            </a:r>
            <a:endParaRPr lang="cs-CZ" sz="2800" dirty="0"/>
          </a:p>
          <a:p>
            <a:pPr algn="just">
              <a:lnSpc>
                <a:spcPct val="150000"/>
              </a:lnSpc>
            </a:pPr>
            <a:r>
              <a:rPr lang="cs-CZ" sz="2400" i="1" dirty="0" smtClean="0">
                <a:latin typeface="Calibri" panose="020F0502020204030204" pitchFamily="34" charset="0"/>
              </a:rPr>
              <a:t>Při </a:t>
            </a:r>
            <a:r>
              <a:rPr lang="cs-CZ" sz="2400" i="1" dirty="0">
                <a:latin typeface="Calibri" panose="020F0502020204030204" pitchFamily="34" charset="0"/>
              </a:rPr>
              <a:t>zkratování svorek</a:t>
            </a:r>
            <a:r>
              <a:rPr lang="cs-CZ" sz="2400" dirty="0">
                <a:latin typeface="Calibri" panose="020F0502020204030204" pitchFamily="34" charset="0"/>
              </a:rPr>
              <a:t>, mezi kterými zjišťujeme impedanci, působení </a:t>
            </a:r>
            <a:r>
              <a:rPr lang="cs-CZ" sz="2400" i="1" dirty="0">
                <a:latin typeface="Calibri" panose="020F0502020204030204" pitchFamily="34" charset="0"/>
              </a:rPr>
              <a:t>ZV </a:t>
            </a:r>
            <a:r>
              <a:rPr lang="cs-CZ" sz="2400" i="1" dirty="0" smtClean="0">
                <a:latin typeface="Calibri" panose="020F0502020204030204" pitchFamily="34" charset="0"/>
              </a:rPr>
              <a:t>zaniká</a:t>
            </a:r>
          </a:p>
          <a:p>
            <a:pPr>
              <a:lnSpc>
                <a:spcPct val="150000"/>
              </a:lnSpc>
            </a:pPr>
            <a:r>
              <a:rPr lang="cs-CZ" sz="2400" b="1" i="1" dirty="0">
                <a:sym typeface="Symbol"/>
              </a:rPr>
              <a:t> </a:t>
            </a:r>
            <a:r>
              <a:rPr lang="cs-CZ" sz="2400" b="1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A</a:t>
            </a:r>
            <a:r>
              <a:rPr lang="cs-CZ" sz="2400" b="1" i="1" baseline="-25000" dirty="0">
                <a:latin typeface="Calibri" panose="020F0502020204030204" pitchFamily="34" charset="0"/>
              </a:rPr>
              <a:t>U </a:t>
            </a:r>
            <a:r>
              <a:rPr lang="cs-CZ" sz="2400" b="1" i="1" dirty="0">
                <a:latin typeface="Calibri" panose="020F0502020204030204" pitchFamily="34" charset="0"/>
              </a:rPr>
              <a:t>(0) = </a:t>
            </a:r>
            <a:r>
              <a:rPr lang="cs-CZ" sz="2400" b="1" i="1" dirty="0" smtClean="0">
                <a:latin typeface="Calibri" panose="020F0502020204030204" pitchFamily="34" charset="0"/>
              </a:rPr>
              <a:t>0</a:t>
            </a:r>
            <a:endParaRPr lang="cs-CZ" sz="2400" b="1" dirty="0">
              <a:latin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2400" i="1" dirty="0" smtClean="0">
                <a:latin typeface="Calibri" panose="020F0502020204030204" pitchFamily="34" charset="0"/>
              </a:rPr>
              <a:t>Při </a:t>
            </a:r>
            <a:r>
              <a:rPr lang="cs-CZ" sz="2400" i="1" dirty="0">
                <a:latin typeface="Calibri" panose="020F0502020204030204" pitchFamily="34" charset="0"/>
              </a:rPr>
              <a:t>rozpojení svorek</a:t>
            </a:r>
            <a:r>
              <a:rPr lang="cs-CZ" sz="2400" dirty="0">
                <a:latin typeface="Calibri" panose="020F0502020204030204" pitchFamily="34" charset="0"/>
              </a:rPr>
              <a:t>, mezi kterými zjišťujeme impedanci, působení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ZV nezaniká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b="1" i="1" dirty="0">
                <a:sym typeface="Symbol"/>
              </a:rPr>
              <a:t> </a:t>
            </a:r>
            <a:r>
              <a:rPr lang="cs-CZ" sz="2400" b="1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A</a:t>
            </a:r>
            <a:r>
              <a:rPr lang="cs-CZ" sz="2400" b="1" i="1" baseline="-25000" dirty="0">
                <a:latin typeface="Calibri" panose="020F0502020204030204" pitchFamily="34" charset="0"/>
              </a:rPr>
              <a:t>U </a:t>
            </a:r>
            <a:r>
              <a:rPr lang="cs-CZ" sz="2400" b="1" i="1" dirty="0">
                <a:latin typeface="Calibri" panose="020F0502020204030204" pitchFamily="34" charset="0"/>
              </a:rPr>
              <a:t>(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</a:t>
            </a:r>
            <a:r>
              <a:rPr lang="cs-CZ" sz="2400" b="1" i="1" dirty="0">
                <a:latin typeface="Calibri" panose="020F0502020204030204" pitchFamily="34" charset="0"/>
              </a:rPr>
              <a:t>) =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A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r>
              <a:rPr lang="cs-CZ" sz="2400" b="1" baseline="-25000" dirty="0">
                <a:latin typeface="Calibri" panose="020F0502020204030204" pitchFamily="34" charset="0"/>
              </a:rPr>
              <a:t> </a:t>
            </a:r>
            <a:endParaRPr lang="cs-CZ" sz="2400" dirty="0"/>
          </a:p>
          <a:p>
            <a:pPr algn="just"/>
            <a:endParaRPr lang="cs-CZ" sz="24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9"/>
          <p:cNvSpPr>
            <a:spLocks noGrp="1" noChangeArrowheads="1"/>
          </p:cNvSpPr>
          <p:nvPr>
            <p:ph type="title"/>
          </p:nvPr>
        </p:nvSpPr>
        <p:spPr>
          <a:xfrm>
            <a:off x="1253905" y="1013987"/>
            <a:ext cx="6432487" cy="363043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anose="020F0502020204030204" pitchFamily="34" charset="0"/>
              </a:rPr>
              <a:t>Impedance </a:t>
            </a:r>
            <a:r>
              <a:rPr lang="cs-CZ" sz="2400" dirty="0">
                <a:latin typeface="Calibri" panose="020F0502020204030204" pitchFamily="34" charset="0"/>
              </a:rPr>
              <a:t>je se mění podle vztahu: </a:t>
            </a: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 </a:t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Impedance se po zavedení napěťové ZV zmenšuje</a:t>
            </a:r>
            <a:r>
              <a:rPr lang="cs-CZ" sz="2400" dirty="0">
                <a:latin typeface="Calibri" panose="020F0502020204030204" pitchFamily="34" charset="0"/>
              </a:rPr>
              <a:t/>
            </a:r>
            <a:br>
              <a:rPr lang="cs-CZ" sz="2400" dirty="0">
                <a:latin typeface="Calibri" panose="020F0502020204030204" pitchFamily="34" charset="0"/>
              </a:rPr>
            </a:br>
            <a:r>
              <a:rPr lang="cs-CZ" sz="2400" b="1" i="1" dirty="0">
                <a:latin typeface="Calibri" panose="020F0502020204030204" pitchFamily="34" charset="0"/>
              </a:rPr>
              <a:t>(Z’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400" b="1" i="1" dirty="0">
                <a:latin typeface="Calibri" panose="020F0502020204030204" pitchFamily="34" charset="0"/>
              </a:rPr>
              <a:t>  Z)</a:t>
            </a:r>
            <a:r>
              <a:rPr lang="cs-CZ" sz="2400" dirty="0">
                <a:latin typeface="Calibri" panose="020F0502020204030204" pitchFamily="34" charset="0"/>
              </a:rPr>
              <a:t>    </a:t>
            </a:r>
            <a:endParaRPr lang="cs-CZ" sz="2800" dirty="0" smtClean="0">
              <a:latin typeface="Calibri" panose="020F0502020204030204" pitchFamily="34" charset="0"/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1518040"/>
              </p:ext>
            </p:extLst>
          </p:nvPr>
        </p:nvGraphicFramePr>
        <p:xfrm>
          <a:off x="3466595" y="2099521"/>
          <a:ext cx="1757255" cy="8535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4" imgW="888840" imgH="431640" progId="Equation.3">
                  <p:embed/>
                </p:oleObj>
              </mc:Choice>
              <mc:Fallback>
                <p:oleObj name="Rovnice" r:id="rId4" imgW="888840" imgH="431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466595" y="2099521"/>
                        <a:ext cx="1757255" cy="8535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814812" y="977774"/>
            <a:ext cx="7396681" cy="5106155"/>
          </a:xfrm>
        </p:spPr>
        <p:txBody>
          <a:bodyPr/>
          <a:lstStyle/>
          <a:p>
            <a:r>
              <a:rPr lang="cs-CZ" altLang="cs-CZ" sz="1500" b="1" i="1" dirty="0" smtClean="0">
                <a:solidFill>
                  <a:srgbClr val="CC0000"/>
                </a:solidFill>
                <a:latin typeface="Bookman Old Style" pitchFamily="18" charset="0"/>
              </a:rPr>
              <a:t>     </a:t>
            </a:r>
            <a:r>
              <a:rPr lang="cs-CZ" sz="2800" b="1" i="1" u="sng" dirty="0" smtClean="0"/>
              <a:t>Proudová zpětná vazba</a:t>
            </a:r>
            <a:endParaRPr lang="cs-CZ" sz="2800" dirty="0"/>
          </a:p>
          <a:p>
            <a:pPr algn="just">
              <a:lnSpc>
                <a:spcPct val="150000"/>
              </a:lnSpc>
            </a:pPr>
            <a:r>
              <a:rPr lang="cs-CZ" sz="2400" i="1" dirty="0" smtClean="0">
                <a:latin typeface="Calibri" panose="020F0502020204030204" pitchFamily="34" charset="0"/>
              </a:rPr>
              <a:t>Při </a:t>
            </a:r>
            <a:r>
              <a:rPr lang="cs-CZ" sz="2400" i="1" dirty="0">
                <a:latin typeface="Calibri" panose="020F0502020204030204" pitchFamily="34" charset="0"/>
              </a:rPr>
              <a:t>zkratování svorek</a:t>
            </a:r>
            <a:r>
              <a:rPr lang="cs-CZ" sz="2400" dirty="0">
                <a:latin typeface="Calibri" panose="020F0502020204030204" pitchFamily="34" charset="0"/>
              </a:rPr>
              <a:t>, mezi kterými zjišťujeme impedanci, působení </a:t>
            </a:r>
            <a:r>
              <a:rPr lang="cs-CZ" sz="2400" i="1" dirty="0">
                <a:latin typeface="Calibri" panose="020F0502020204030204" pitchFamily="34" charset="0"/>
              </a:rPr>
              <a:t>ZV </a:t>
            </a:r>
            <a:r>
              <a:rPr lang="cs-CZ" sz="2400" i="1" dirty="0" smtClean="0">
                <a:latin typeface="Calibri" panose="020F0502020204030204" pitchFamily="34" charset="0"/>
              </a:rPr>
              <a:t>nezaniká</a:t>
            </a:r>
          </a:p>
          <a:p>
            <a:pPr>
              <a:lnSpc>
                <a:spcPct val="150000"/>
              </a:lnSpc>
            </a:pPr>
            <a:r>
              <a:rPr lang="cs-CZ" sz="2400" b="1" i="1" dirty="0">
                <a:sym typeface="Symbol"/>
              </a:rPr>
              <a:t> </a:t>
            </a:r>
            <a:r>
              <a:rPr lang="cs-CZ" sz="2400" b="1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A</a:t>
            </a:r>
            <a:r>
              <a:rPr lang="cs-CZ" sz="2400" b="1" i="1" baseline="-25000" dirty="0">
                <a:latin typeface="Calibri" panose="020F0502020204030204" pitchFamily="34" charset="0"/>
              </a:rPr>
              <a:t>U </a:t>
            </a:r>
            <a:r>
              <a:rPr lang="cs-CZ" sz="2400" b="1" i="1" dirty="0">
                <a:latin typeface="Calibri" panose="020F0502020204030204" pitchFamily="34" charset="0"/>
              </a:rPr>
              <a:t>(0) =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A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r>
              <a:rPr lang="cs-CZ" sz="2400" b="1" baseline="-25000" dirty="0">
                <a:latin typeface="Calibri" panose="020F0502020204030204" pitchFamily="34" charset="0"/>
              </a:rPr>
              <a:t> </a:t>
            </a:r>
            <a:endParaRPr lang="cs-CZ" sz="2400" b="1" dirty="0">
              <a:latin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2400" i="1" dirty="0" smtClean="0">
                <a:latin typeface="Calibri" panose="020F0502020204030204" pitchFamily="34" charset="0"/>
              </a:rPr>
              <a:t>Při </a:t>
            </a:r>
            <a:r>
              <a:rPr lang="cs-CZ" sz="2400" i="1" dirty="0">
                <a:latin typeface="Calibri" panose="020F0502020204030204" pitchFamily="34" charset="0"/>
              </a:rPr>
              <a:t>rozpojení svorek</a:t>
            </a:r>
            <a:r>
              <a:rPr lang="cs-CZ" sz="2400" dirty="0">
                <a:latin typeface="Calibri" panose="020F0502020204030204" pitchFamily="34" charset="0"/>
              </a:rPr>
              <a:t>, mezi kterými zjišťujeme impedanci, působení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i="1" dirty="0">
                <a:latin typeface="Calibri" panose="020F0502020204030204" pitchFamily="34" charset="0"/>
              </a:rPr>
              <a:t>ZV </a:t>
            </a:r>
            <a:r>
              <a:rPr lang="cs-CZ" sz="2400" i="1" dirty="0" smtClean="0">
                <a:latin typeface="Calibri" panose="020F0502020204030204" pitchFamily="34" charset="0"/>
              </a:rPr>
              <a:t>zaniká</a:t>
            </a:r>
            <a:endParaRPr lang="cs-CZ" sz="2400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b="1" i="1" dirty="0">
                <a:sym typeface="Symbol"/>
              </a:rPr>
              <a:t> </a:t>
            </a:r>
            <a:r>
              <a:rPr lang="cs-CZ" sz="2400" b="1" i="1" dirty="0" smtClean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A</a:t>
            </a:r>
            <a:r>
              <a:rPr lang="cs-CZ" sz="2400" b="1" i="1" baseline="-25000" dirty="0">
                <a:latin typeface="Calibri" panose="020F0502020204030204" pitchFamily="34" charset="0"/>
              </a:rPr>
              <a:t>U </a:t>
            </a:r>
            <a:r>
              <a:rPr lang="cs-CZ" sz="2400" b="1" i="1" dirty="0">
                <a:latin typeface="Calibri" panose="020F0502020204030204" pitchFamily="34" charset="0"/>
              </a:rPr>
              <a:t>(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</a:t>
            </a:r>
            <a:r>
              <a:rPr lang="cs-CZ" sz="2400" b="1" i="1" dirty="0">
                <a:latin typeface="Calibri" panose="020F0502020204030204" pitchFamily="34" charset="0"/>
              </a:rPr>
              <a:t>) </a:t>
            </a:r>
            <a:r>
              <a:rPr lang="cs-CZ" sz="2400" b="1" i="1" dirty="0" smtClean="0">
                <a:latin typeface="Calibri" panose="020F0502020204030204" pitchFamily="34" charset="0"/>
              </a:rPr>
              <a:t>= 0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35606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9"/>
          <p:cNvSpPr>
            <a:spLocks noGrp="1" noChangeArrowheads="1"/>
          </p:cNvSpPr>
          <p:nvPr>
            <p:ph type="title"/>
          </p:nvPr>
        </p:nvSpPr>
        <p:spPr>
          <a:xfrm>
            <a:off x="1235798" y="1077362"/>
            <a:ext cx="6432487" cy="399257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anose="020F0502020204030204" pitchFamily="34" charset="0"/>
              </a:rPr>
              <a:t>Impedance </a:t>
            </a:r>
            <a:r>
              <a:rPr lang="cs-CZ" sz="2400" dirty="0">
                <a:latin typeface="Calibri" panose="020F0502020204030204" pitchFamily="34" charset="0"/>
              </a:rPr>
              <a:t>je se mění podle vztahu: </a:t>
            </a: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b="1" i="1" dirty="0">
                <a:latin typeface="Calibri" panose="020F0502020204030204" pitchFamily="34" charset="0"/>
              </a:rPr>
              <a:t>Z’ = Z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(1 -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</a:t>
            </a:r>
            <a:r>
              <a:rPr lang="cs-CZ" sz="2400" b="1" i="1" dirty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</a:t>
            </a:r>
            <a:r>
              <a:rPr lang="cs-CZ" sz="2400" b="1" i="1" dirty="0">
                <a:latin typeface="Calibri" panose="020F0502020204030204" pitchFamily="34" charset="0"/>
              </a:rPr>
              <a:t> A</a:t>
            </a:r>
            <a:r>
              <a:rPr lang="cs-CZ" sz="2400" b="1" i="1" baseline="-25000" dirty="0">
                <a:latin typeface="Calibri" panose="020F0502020204030204" pitchFamily="34" charset="0"/>
              </a:rPr>
              <a:t>U</a:t>
            </a:r>
            <a:r>
              <a:rPr lang="cs-CZ" sz="2400" b="1" i="1" dirty="0">
                <a:latin typeface="Calibri" panose="020F0502020204030204" pitchFamily="34" charset="0"/>
              </a:rPr>
              <a:t> ) </a:t>
            </a:r>
            <a:r>
              <a:rPr lang="cs-CZ" sz="2400" dirty="0" smtClean="0">
                <a:latin typeface="Calibri" panose="020F0502020204030204" pitchFamily="34" charset="0"/>
              </a:rPr>
              <a:t/>
            </a:r>
            <a:br>
              <a:rPr lang="cs-CZ" sz="2400" dirty="0" smtClean="0">
                <a:latin typeface="Calibri" panose="020F0502020204030204" pitchFamily="34" charset="0"/>
              </a:rPr>
            </a:br>
            <a:r>
              <a:rPr lang="cs-CZ" sz="2400" dirty="0" smtClean="0">
                <a:latin typeface="Calibri" panose="020F0502020204030204" pitchFamily="34" charset="0"/>
              </a:rPr>
              <a:t>Impedance se po zavedení proudové ZV zvětšuje</a:t>
            </a:r>
            <a:r>
              <a:rPr lang="cs-CZ" sz="2400" dirty="0">
                <a:latin typeface="Calibri" panose="020F0502020204030204" pitchFamily="34" charset="0"/>
              </a:rPr>
              <a:t/>
            </a:r>
            <a:br>
              <a:rPr lang="cs-CZ" sz="2400" dirty="0">
                <a:latin typeface="Calibri" panose="020F0502020204030204" pitchFamily="34" charset="0"/>
              </a:rPr>
            </a:br>
            <a:r>
              <a:rPr lang="cs-CZ" sz="2400" b="1" i="1" dirty="0">
                <a:latin typeface="Calibri" panose="020F0502020204030204" pitchFamily="34" charset="0"/>
              </a:rPr>
              <a:t>( Z’ </a:t>
            </a:r>
            <a:r>
              <a:rPr lang="cs-CZ" sz="2400" b="1" i="1" dirty="0">
                <a:latin typeface="Calibri" panose="020F0502020204030204" pitchFamily="34" charset="0"/>
                <a:sym typeface="Symbol"/>
              </a:rPr>
              <a:t></a:t>
            </a:r>
            <a:r>
              <a:rPr lang="cs-CZ" sz="2400" b="1" i="1" dirty="0">
                <a:latin typeface="Calibri" panose="020F0502020204030204" pitchFamily="34" charset="0"/>
              </a:rPr>
              <a:t> Z </a:t>
            </a:r>
            <a:r>
              <a:rPr lang="cs-CZ" sz="2400" b="1" i="1" dirty="0" smtClean="0">
                <a:latin typeface="Calibri" panose="020F0502020204030204" pitchFamily="34" charset="0"/>
              </a:rPr>
              <a:t>)</a:t>
            </a:r>
            <a:r>
              <a:rPr lang="cs-CZ" sz="2400" dirty="0" smtClean="0">
                <a:latin typeface="Calibri" panose="020F0502020204030204" pitchFamily="34" charset="0"/>
              </a:rPr>
              <a:t>    </a:t>
            </a:r>
            <a:r>
              <a:rPr lang="cs-CZ" sz="2800" dirty="0">
                <a:latin typeface="Calibri" panose="020F0502020204030204" pitchFamily="34" charset="0"/>
              </a:rPr>
              <a:t/>
            </a:r>
            <a:br>
              <a:rPr lang="cs-CZ" sz="2800" dirty="0">
                <a:latin typeface="Calibri" panose="020F0502020204030204" pitchFamily="34" charset="0"/>
              </a:rPr>
            </a:br>
            <a:endParaRPr lang="cs-CZ" sz="2800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359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0708" y="642797"/>
            <a:ext cx="7772400" cy="552262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2400"/>
              </a:spcBef>
              <a:spcAft>
                <a:spcPts val="2400"/>
              </a:spcAft>
            </a:pPr>
            <a:r>
              <a:rPr lang="cs-CZ" sz="2400" dirty="0"/>
              <a:t>UPLATNĚNÍ ZV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/>
            </a:r>
            <a:br>
              <a:rPr lang="cs-CZ" sz="2000" b="1" dirty="0"/>
            </a:br>
            <a:endParaRPr lang="cs-CZ" altLang="cs-CZ" sz="20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984861" y="1530036"/>
            <a:ext cx="7416753" cy="4454304"/>
          </a:xfrm>
          <a:scene3d>
            <a:camera prst="orthographicFront">
              <a:rot lat="0" lon="21299999" rev="0"/>
            </a:camera>
            <a:lightRig rig="threePt" dir="t"/>
          </a:scene3d>
        </p:spPr>
        <p:txBody>
          <a:bodyPr/>
          <a:lstStyle/>
          <a:p>
            <a:pPr marL="457200" lvl="0" indent="-457200" algn="just">
              <a:buAutoNum type="alphaLcParenR"/>
            </a:pPr>
            <a:r>
              <a:rPr lang="cs-CZ" sz="2200" dirty="0" smtClean="0">
                <a:latin typeface="Calibri" panose="020F0502020204030204" pitchFamily="34" charset="0"/>
              </a:rPr>
              <a:t>jako </a:t>
            </a:r>
            <a:r>
              <a:rPr lang="cs-CZ" sz="2200" b="1" i="1" dirty="0">
                <a:latin typeface="Calibri" panose="020F0502020204030204" pitchFamily="34" charset="0"/>
              </a:rPr>
              <a:t>nežádoucí projev</a:t>
            </a:r>
            <a:r>
              <a:rPr lang="cs-CZ" sz="2200" dirty="0">
                <a:latin typeface="Calibri" panose="020F0502020204030204" pitchFamily="34" charset="0"/>
              </a:rPr>
              <a:t> vlivu parazitních </a:t>
            </a:r>
            <a:r>
              <a:rPr lang="cs-CZ" sz="2200" dirty="0" smtClean="0">
                <a:latin typeface="Calibri" panose="020F0502020204030204" pitchFamily="34" charset="0"/>
              </a:rPr>
              <a:t>kapacit použitého  zesilovacího prvku (tranzistoru)</a:t>
            </a:r>
          </a:p>
          <a:p>
            <a:pPr lvl="0" algn="just"/>
            <a:r>
              <a:rPr lang="cs-CZ" sz="2400" dirty="0" smtClean="0">
                <a:latin typeface="Calibri" panose="020F0502020204030204" pitchFamily="34" charset="0"/>
              </a:rPr>
              <a:t>	Vzniká také: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 </a:t>
            </a:r>
            <a:r>
              <a:rPr lang="cs-CZ" sz="2200" dirty="0">
                <a:latin typeface="Calibri" panose="020F0502020204030204" pitchFamily="34" charset="0"/>
              </a:rPr>
              <a:t>nedokonalým oddělením vstupních obvodů zesilovače od </a:t>
            </a:r>
            <a:r>
              <a:rPr lang="cs-CZ" sz="2200" dirty="0" smtClean="0">
                <a:latin typeface="Calibri" panose="020F0502020204030204" pitchFamily="34" charset="0"/>
              </a:rPr>
              <a:t>výstupních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nebo </a:t>
            </a:r>
            <a:r>
              <a:rPr lang="cs-CZ" sz="2200" dirty="0">
                <a:latin typeface="Calibri" panose="020F0502020204030204" pitchFamily="34" charset="0"/>
              </a:rPr>
              <a:t>nevhodným rozmístěním </a:t>
            </a:r>
            <a:r>
              <a:rPr lang="cs-CZ" sz="2200" dirty="0" smtClean="0">
                <a:latin typeface="Calibri" panose="020F0502020204030204" pitchFamily="34" charset="0"/>
              </a:rPr>
              <a:t>součástek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způsobuje </a:t>
            </a:r>
            <a:r>
              <a:rPr lang="cs-CZ" sz="2200" dirty="0">
                <a:latin typeface="Calibri" panose="020F0502020204030204" pitchFamily="34" charset="0"/>
              </a:rPr>
              <a:t>problémy při zpracování vysokých </a:t>
            </a:r>
            <a:r>
              <a:rPr lang="cs-CZ" sz="2200" dirty="0" smtClean="0">
                <a:latin typeface="Calibri" panose="020F0502020204030204" pitchFamily="34" charset="0"/>
              </a:rPr>
              <a:t>frekvencí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200" dirty="0" smtClean="0">
                <a:latin typeface="Calibri" panose="020F0502020204030204" pitchFamily="34" charset="0"/>
              </a:rPr>
              <a:t>dá </a:t>
            </a:r>
            <a:r>
              <a:rPr lang="cs-CZ" sz="2200" dirty="0">
                <a:latin typeface="Calibri" panose="020F0502020204030204" pitchFamily="34" charset="0"/>
              </a:rPr>
              <a:t>se kompenzovat (odstranit) zavedením ZV s opačným účinkem (tzv. neutralizace</a:t>
            </a:r>
            <a:r>
              <a:rPr lang="cs-CZ" sz="2200" dirty="0" smtClean="0">
                <a:latin typeface="Calibri" panose="020F0502020204030204" pitchFamily="34" charset="0"/>
              </a:rPr>
              <a:t>)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cs-CZ" sz="2200" dirty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7445" y="1050203"/>
            <a:ext cx="7455529" cy="4517680"/>
          </a:xfrm>
        </p:spPr>
        <p:txBody>
          <a:bodyPr/>
          <a:lstStyle/>
          <a:p>
            <a:pPr marL="457200" lvl="0" indent="-457200" algn="just">
              <a:buFont typeface="+mj-lt"/>
              <a:buAutoNum type="alphaLcParenR" startAt="2"/>
            </a:pPr>
            <a:r>
              <a:rPr lang="cs-CZ" sz="2400" dirty="0" smtClean="0">
                <a:latin typeface="Calibri" panose="020F0502020204030204" pitchFamily="34" charset="0"/>
              </a:rPr>
              <a:t>kladná </a:t>
            </a:r>
            <a:r>
              <a:rPr lang="cs-CZ" sz="2400" dirty="0">
                <a:latin typeface="Calibri" panose="020F0502020204030204" pitchFamily="34" charset="0"/>
              </a:rPr>
              <a:t>ZV v </a:t>
            </a:r>
            <a:r>
              <a:rPr lang="cs-CZ" sz="2400" dirty="0" smtClean="0">
                <a:latin typeface="Calibri" panose="020F0502020204030204" pitchFamily="34" charset="0"/>
              </a:rPr>
              <a:t>oscilátorech</a:t>
            </a:r>
          </a:p>
          <a:p>
            <a:pPr marL="457200" lvl="0" indent="-457200" algn="just">
              <a:buFont typeface="+mj-lt"/>
              <a:buAutoNum type="alphaLcParenR" startAt="2"/>
            </a:pPr>
            <a:r>
              <a:rPr lang="cs-CZ" sz="2400" dirty="0" smtClean="0">
                <a:latin typeface="Calibri" panose="020F0502020204030204" pitchFamily="34" charset="0"/>
              </a:rPr>
              <a:t>záporná </a:t>
            </a:r>
            <a:r>
              <a:rPr lang="cs-CZ" sz="2400" dirty="0">
                <a:latin typeface="Calibri" panose="020F0502020204030204" pitchFamily="34" charset="0"/>
              </a:rPr>
              <a:t>ZV pro zlepšení parametrů zesilovačů a změnu </a:t>
            </a:r>
            <a:r>
              <a:rPr lang="cs-CZ" sz="2400" dirty="0" smtClean="0">
                <a:latin typeface="Calibri" panose="020F0502020204030204" pitchFamily="34" charset="0"/>
              </a:rPr>
              <a:t>  impedance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lvl="0" indent="-457200" algn="just">
              <a:buFont typeface="+mj-lt"/>
              <a:buAutoNum type="alphaLcParenR" startAt="2"/>
            </a:pPr>
            <a:r>
              <a:rPr lang="cs-CZ" sz="2400" dirty="0" smtClean="0">
                <a:latin typeface="Calibri" panose="020F0502020204030204" pitchFamily="34" charset="0"/>
              </a:rPr>
              <a:t>záporná </a:t>
            </a:r>
            <a:r>
              <a:rPr lang="cs-CZ" sz="2400" dirty="0">
                <a:latin typeface="Calibri" panose="020F0502020204030204" pitchFamily="34" charset="0"/>
              </a:rPr>
              <a:t>ZV stejnosměrná pro stabilizaci pracovního bodu zesilovače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28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1655"/>
          </a:xfrm>
        </p:spPr>
        <p:txBody>
          <a:bodyPr/>
          <a:lstStyle/>
          <a:p>
            <a:r>
              <a:rPr lang="cs-CZ" sz="2400" b="1" u="sng" dirty="0"/>
              <a:t>KMITOČTOVÁ  ZÁVISLOST  </a:t>
            </a:r>
            <a:r>
              <a:rPr lang="cs-CZ" sz="2400" b="1" u="sng" dirty="0" smtClean="0"/>
              <a:t>ZV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254" y="1174687"/>
            <a:ext cx="8229600" cy="4525963"/>
          </a:xfrm>
        </p:spPr>
        <p:txBody>
          <a:bodyPr/>
          <a:lstStyle/>
          <a:p>
            <a:pPr marL="457200" indent="-457200" algn="just">
              <a:lnSpc>
                <a:spcPct val="150000"/>
              </a:lnSpc>
              <a:spcBef>
                <a:spcPts val="600"/>
              </a:spcBef>
              <a:buFont typeface="+mj-lt"/>
              <a:buAutoNum type="alphaLcParenR"/>
            </a:pPr>
            <a:r>
              <a:rPr lang="cs-CZ" sz="2200" b="1" i="1" dirty="0" smtClean="0">
                <a:latin typeface="Calibri" panose="020F0502020204030204" pitchFamily="34" charset="0"/>
              </a:rPr>
              <a:t>kmitočtově </a:t>
            </a:r>
            <a:r>
              <a:rPr lang="cs-CZ" sz="2200" b="1" i="1" dirty="0">
                <a:latin typeface="Calibri" panose="020F0502020204030204" pitchFamily="34" charset="0"/>
              </a:rPr>
              <a:t>nezávislá ZV</a:t>
            </a:r>
            <a:r>
              <a:rPr lang="cs-CZ" sz="2200" dirty="0">
                <a:latin typeface="Calibri" panose="020F0502020204030204" pitchFamily="34" charset="0"/>
              </a:rPr>
              <a:t> </a:t>
            </a:r>
            <a:r>
              <a:rPr lang="cs-CZ" sz="2200" dirty="0" smtClean="0">
                <a:latin typeface="Calibri" panose="020F0502020204030204" pitchFamily="34" charset="0"/>
              </a:rPr>
              <a:t>... </a:t>
            </a:r>
            <a:r>
              <a:rPr lang="cs-CZ" sz="2200" dirty="0">
                <a:latin typeface="Calibri" panose="020F0502020204030204" pitchFamily="34" charset="0"/>
              </a:rPr>
              <a:t>obvody </a:t>
            </a:r>
            <a:r>
              <a:rPr lang="cs-CZ" sz="2200" i="1" dirty="0">
                <a:latin typeface="Calibri" panose="020F0502020204030204" pitchFamily="34" charset="0"/>
              </a:rPr>
              <a:t>ZV</a:t>
            </a:r>
            <a:r>
              <a:rPr lang="cs-CZ" sz="2200" dirty="0">
                <a:latin typeface="Calibri" panose="020F0502020204030204" pitchFamily="34" charset="0"/>
              </a:rPr>
              <a:t> jsou realizovány kmitočtově nezávislými prvky (</a:t>
            </a:r>
            <a:r>
              <a:rPr lang="cs-CZ" sz="2200" dirty="0" smtClean="0">
                <a:latin typeface="Calibri" panose="020F0502020204030204" pitchFamily="34" charset="0"/>
              </a:rPr>
              <a:t>rezistory)</a:t>
            </a:r>
          </a:p>
          <a:p>
            <a:pPr marL="0" indent="0" algn="just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Vliv </a:t>
            </a:r>
            <a:r>
              <a:rPr lang="cs-CZ" sz="2200" i="1" dirty="0">
                <a:latin typeface="Calibri" panose="020F0502020204030204" pitchFamily="34" charset="0"/>
              </a:rPr>
              <a:t>ZV</a:t>
            </a:r>
            <a:r>
              <a:rPr lang="cs-CZ" sz="2200" dirty="0">
                <a:latin typeface="Calibri" panose="020F0502020204030204" pitchFamily="34" charset="0"/>
              </a:rPr>
              <a:t> je stejný pro signály všech kmitočtů.</a:t>
            </a:r>
          </a:p>
          <a:p>
            <a:pPr marL="457200" indent="-457200" algn="just">
              <a:lnSpc>
                <a:spcPct val="150000"/>
              </a:lnSpc>
              <a:spcBef>
                <a:spcPts val="600"/>
              </a:spcBef>
              <a:buFont typeface="+mj-lt"/>
              <a:buAutoNum type="alphaLcParenR" startAt="2"/>
            </a:pPr>
            <a:r>
              <a:rPr lang="cs-CZ" sz="2200" b="1" i="1" dirty="0" smtClean="0">
                <a:latin typeface="Calibri" panose="020F0502020204030204" pitchFamily="34" charset="0"/>
              </a:rPr>
              <a:t>kmitočtově </a:t>
            </a:r>
            <a:r>
              <a:rPr lang="cs-CZ" sz="2200" b="1" i="1" dirty="0">
                <a:latin typeface="Calibri" panose="020F0502020204030204" pitchFamily="34" charset="0"/>
              </a:rPr>
              <a:t>závislá ZV</a:t>
            </a:r>
            <a:r>
              <a:rPr lang="cs-CZ" sz="2200" dirty="0">
                <a:latin typeface="Calibri" panose="020F0502020204030204" pitchFamily="34" charset="0"/>
              </a:rPr>
              <a:t> ..….. v obvodech </a:t>
            </a:r>
            <a:r>
              <a:rPr lang="cs-CZ" sz="2200" i="1" dirty="0">
                <a:latin typeface="Calibri" panose="020F0502020204030204" pitchFamily="34" charset="0"/>
              </a:rPr>
              <a:t>ZV</a:t>
            </a:r>
            <a:r>
              <a:rPr lang="cs-CZ" sz="2200" dirty="0">
                <a:latin typeface="Calibri" panose="020F0502020204030204" pitchFamily="34" charset="0"/>
              </a:rPr>
              <a:t> je kmitočtově závislý prvek (nejčastěji kondenzátor)</a:t>
            </a:r>
          </a:p>
          <a:p>
            <a:pPr marL="0" indent="0" algn="just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2200" i="1" dirty="0" smtClean="0">
                <a:latin typeface="Calibri" panose="020F0502020204030204" pitchFamily="34" charset="0"/>
              </a:rPr>
              <a:t>ZV</a:t>
            </a:r>
            <a:r>
              <a:rPr lang="cs-CZ" sz="2200" dirty="0" smtClean="0">
                <a:latin typeface="Calibri" panose="020F0502020204030204" pitchFamily="34" charset="0"/>
              </a:rPr>
              <a:t> </a:t>
            </a:r>
            <a:r>
              <a:rPr lang="cs-CZ" sz="2200" dirty="0">
                <a:latin typeface="Calibri" panose="020F0502020204030204" pitchFamily="34" charset="0"/>
              </a:rPr>
              <a:t>se uplatňuje pro některé kmitočty více a pro některé méně, </a:t>
            </a:r>
            <a:r>
              <a:rPr lang="cs-CZ" sz="2200" dirty="0" smtClean="0">
                <a:latin typeface="Calibri" panose="020F0502020204030204" pitchFamily="34" charset="0"/>
              </a:rPr>
              <a:t>tzn. že </a:t>
            </a:r>
            <a:r>
              <a:rPr lang="cs-CZ" sz="2200" dirty="0">
                <a:latin typeface="Calibri" panose="020F0502020204030204" pitchFamily="34" charset="0"/>
              </a:rPr>
              <a:t>některé </a:t>
            </a:r>
            <a:r>
              <a:rPr lang="cs-CZ" sz="2200" dirty="0" smtClean="0">
                <a:latin typeface="Calibri" panose="020F0502020204030204" pitchFamily="34" charset="0"/>
              </a:rPr>
              <a:t>kmitočty </a:t>
            </a:r>
            <a:r>
              <a:rPr lang="cs-CZ" sz="2200" dirty="0">
                <a:latin typeface="Calibri" panose="020F0502020204030204" pitchFamily="34" charset="0"/>
              </a:rPr>
              <a:t>jsou zesilovány více a některé méně.</a:t>
            </a:r>
          </a:p>
          <a:p>
            <a:pPr marL="457200" indent="-457200" algn="just">
              <a:lnSpc>
                <a:spcPct val="150000"/>
              </a:lnSpc>
              <a:spcBef>
                <a:spcPts val="600"/>
              </a:spcBef>
              <a:buFont typeface="+mj-lt"/>
              <a:buAutoNum type="alphaLcParenR" startAt="3"/>
            </a:pPr>
            <a:r>
              <a:rPr lang="cs-CZ" sz="2200" b="1" i="1" dirty="0" smtClean="0">
                <a:latin typeface="Calibri" panose="020F0502020204030204" pitchFamily="34" charset="0"/>
              </a:rPr>
              <a:t>stejnosměrná </a:t>
            </a:r>
            <a:r>
              <a:rPr lang="cs-CZ" sz="2200" b="1" i="1" dirty="0">
                <a:latin typeface="Calibri" panose="020F0502020204030204" pitchFamily="34" charset="0"/>
              </a:rPr>
              <a:t>ZV</a:t>
            </a:r>
            <a:r>
              <a:rPr lang="cs-CZ" sz="2200" i="1" dirty="0">
                <a:latin typeface="Calibri" panose="020F0502020204030204" pitchFamily="34" charset="0"/>
              </a:rPr>
              <a:t> </a:t>
            </a:r>
            <a:r>
              <a:rPr lang="cs-CZ" sz="2200" dirty="0" smtClean="0">
                <a:latin typeface="Calibri" panose="020F0502020204030204" pitchFamily="34" charset="0"/>
              </a:rPr>
              <a:t>..…  </a:t>
            </a:r>
            <a:r>
              <a:rPr lang="cs-CZ" sz="2200" dirty="0">
                <a:latin typeface="Calibri" panose="020F0502020204030204" pitchFamily="34" charset="0"/>
              </a:rPr>
              <a:t>uplatňuje se pouze pro stejnosměrné </a:t>
            </a:r>
            <a:r>
              <a:rPr lang="cs-CZ" sz="2200" dirty="0" smtClean="0">
                <a:latin typeface="Calibri" panose="020F0502020204030204" pitchFamily="34" charset="0"/>
              </a:rPr>
              <a:t>signály</a:t>
            </a:r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573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i="1" dirty="0" smtClean="0"/>
              <a:t>Použití ZV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5347" y="1600200"/>
            <a:ext cx="6998328" cy="4525963"/>
          </a:xfrm>
        </p:spPr>
        <p:txBody>
          <a:bodyPr/>
          <a:lstStyle/>
          <a:p>
            <a:pPr algn="just">
              <a:lnSpc>
                <a:spcPts val="4000"/>
              </a:lnSpc>
              <a:spcBef>
                <a:spcPts val="300"/>
              </a:spcBef>
            </a:pPr>
            <a:r>
              <a:rPr lang="cs-CZ" sz="2400" dirty="0" smtClean="0">
                <a:latin typeface="Calibri" panose="020F0502020204030204" pitchFamily="34" charset="0"/>
              </a:rPr>
              <a:t>v </a:t>
            </a:r>
            <a:r>
              <a:rPr lang="cs-CZ" sz="2400" dirty="0">
                <a:latin typeface="Calibri" panose="020F0502020204030204" pitchFamily="34" charset="0"/>
              </a:rPr>
              <a:t>korekčních zesilovačích (např. v </a:t>
            </a:r>
            <a:r>
              <a:rPr lang="cs-CZ" sz="2400" dirty="0" smtClean="0">
                <a:latin typeface="Calibri" panose="020F0502020204030204" pitchFamily="34" charset="0"/>
              </a:rPr>
              <a:t>magnetofonech, v</a:t>
            </a:r>
            <a:r>
              <a:rPr lang="cs-CZ" sz="2400" dirty="0">
                <a:latin typeface="Calibri" panose="020F0502020204030204" pitchFamily="34" charset="0"/>
              </a:rPr>
              <a:t> gramofonech s </a:t>
            </a:r>
            <a:r>
              <a:rPr lang="cs-CZ" sz="2400" dirty="0" err="1">
                <a:latin typeface="Calibri" panose="020F0502020204030204" pitchFamily="34" charset="0"/>
              </a:rPr>
              <a:t>magnetodynamickou</a:t>
            </a:r>
            <a:r>
              <a:rPr lang="cs-CZ" sz="2400" dirty="0">
                <a:latin typeface="Calibri" panose="020F0502020204030204" pitchFamily="34" charset="0"/>
              </a:rPr>
              <a:t> přenoskou</a:t>
            </a:r>
            <a:r>
              <a:rPr lang="cs-CZ" sz="2400" dirty="0" smtClean="0">
                <a:latin typeface="Calibri" panose="020F0502020204030204" pitchFamily="34" charset="0"/>
              </a:rPr>
              <a:t>, apod</a:t>
            </a:r>
            <a:r>
              <a:rPr lang="cs-CZ" sz="2400" dirty="0">
                <a:latin typeface="Calibri" panose="020F0502020204030204" pitchFamily="34" charset="0"/>
              </a:rPr>
              <a:t>.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>
              <a:lnSpc>
                <a:spcPts val="4000"/>
              </a:lnSpc>
              <a:spcBef>
                <a:spcPts val="300"/>
              </a:spcBef>
            </a:pPr>
            <a:r>
              <a:rPr lang="cs-CZ" sz="2400" dirty="0" smtClean="0">
                <a:latin typeface="Calibri" panose="020F0502020204030204" pitchFamily="34" charset="0"/>
              </a:rPr>
              <a:t>pro </a:t>
            </a:r>
            <a:r>
              <a:rPr lang="cs-CZ" sz="2400" dirty="0">
                <a:latin typeface="Calibri" panose="020F0502020204030204" pitchFamily="34" charset="0"/>
              </a:rPr>
              <a:t>potlačení vyšších harmonických signálů, které mohou způsobit nestabilitu zesilovače (rozkmitání)</a:t>
            </a:r>
          </a:p>
          <a:p>
            <a:pPr algn="just">
              <a:lnSpc>
                <a:spcPts val="4000"/>
              </a:lnSpc>
              <a:spcBef>
                <a:spcPts val="300"/>
              </a:spcBef>
            </a:pPr>
            <a:r>
              <a:rPr lang="cs-CZ" sz="2400" dirty="0" smtClean="0">
                <a:latin typeface="Calibri" panose="020F0502020204030204" pitchFamily="34" charset="0"/>
              </a:rPr>
              <a:t>pro </a:t>
            </a:r>
            <a:r>
              <a:rPr lang="cs-CZ" sz="2400" dirty="0">
                <a:latin typeface="Calibri" panose="020F0502020204030204" pitchFamily="34" charset="0"/>
              </a:rPr>
              <a:t>zvětšení odstupu užitečného signálu od signálů rušivých, tj. k potlačení různých </a:t>
            </a:r>
            <a:r>
              <a:rPr lang="cs-CZ" sz="2400" dirty="0" err="1">
                <a:latin typeface="Calibri" panose="020F0502020204030204" pitchFamily="34" charset="0"/>
              </a:rPr>
              <a:t>brumů</a:t>
            </a:r>
            <a:r>
              <a:rPr lang="cs-CZ" sz="2400" dirty="0">
                <a:latin typeface="Calibri" panose="020F0502020204030204" pitchFamily="34" charset="0"/>
              </a:rPr>
              <a:t> a šumů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94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11517" y="1629624"/>
            <a:ext cx="6473228" cy="2987643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Jak se změní impedance po zavedení záporné napěťové a proudové zpětné vazby?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Jaký je rozdíl mezi kmitočtově nezávislou a kmitočtově závislou ZV?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Kde se uplatňují jednotlivé druhy zpětné vazby?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755650" y="1989137"/>
            <a:ext cx="76327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Text i obrázky vlastní</a:t>
            </a:r>
            <a:endParaRPr lang="cs-CZ" alt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3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1959</TotalTime>
  <Words>395</Words>
  <Application>Microsoft Office PowerPoint</Application>
  <PresentationFormat>Předvádění na obrazovce (4:3)</PresentationFormat>
  <Paragraphs>84</Paragraphs>
  <Slides>12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ELEKTRONIKA</vt:lpstr>
      <vt:lpstr>Prezentace aplikace PowerPoint</vt:lpstr>
      <vt:lpstr>Impedance je se mění podle vztahu:     Impedance se po zavedení napěťové ZV zmenšuje (Z’   Z)    </vt:lpstr>
      <vt:lpstr>Prezentace aplikace PowerPoint</vt:lpstr>
      <vt:lpstr>Impedance je se mění podle vztahu:  Z’ = Z  (1 -   AU )  Impedance se po zavedení proudové ZV zvětšuje ( Z’  Z )     </vt:lpstr>
      <vt:lpstr>UPLATNĚNÍ ZV  </vt:lpstr>
      <vt:lpstr>Prezentace aplikace PowerPoint</vt:lpstr>
      <vt:lpstr>KMITOČTOVÁ  ZÁVISLOST  ZV</vt:lpstr>
      <vt:lpstr>Použití ZV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79</cp:revision>
  <dcterms:created xsi:type="dcterms:W3CDTF">2006-12-09T22:12:50Z</dcterms:created>
  <dcterms:modified xsi:type="dcterms:W3CDTF">2013-12-20T19:02:13Z</dcterms:modified>
</cp:coreProperties>
</file>